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charts/chart2.xml" ContentType="application/vnd.openxmlformats-officedocument.drawingml.char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Default Extension="wmf" ContentType="image/x-wmf"/>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charts/chart1.xml" ContentType="application/vnd.openxmlformats-officedocument.drawingml.chart+xml"/>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drawings/drawing2.xml" ContentType="application/vnd.openxmlformats-officedocument.drawingml.chartshapes+xml"/>
  <Override PartName="/ppt/viewProps.xml" ContentType="application/vnd.openxmlformats-officedocument.presentationml.viewProps+xml"/>
  <Override PartName="/ppt/embeddings/oleObject3.bin" ContentType="application/vnd.openxmlformats-officedocument.oleObject"/>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drawings/drawing1.xml" ContentType="application/vnd.openxmlformats-officedocument.drawingml.chartshapes+xml"/>
  <Override PartName="/ppt/embeddings/oleObject2.bin" ContentType="application/vnd.openxmlformats-officedocument.oleObject"/>
  <Override PartName="/ppt/notesSlides/notesSlide2.xml" ContentType="application/vnd.openxmlformats-officedocument.presentationml.notesSlide+xml"/>
  <Override PartName="/ppt/slideLayouts/slideLayout17.xml" ContentType="application/vnd.openxmlformats-officedocument.presentationml.slideLayout+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Default Extension="rels" ContentType="application/vnd.openxmlformats-package.relationships+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notesMasterIdLst>
    <p:notesMasterId r:id="rId31"/>
  </p:notesMasterIdLst>
  <p:sldIdLst>
    <p:sldId id="286" r:id="rId3"/>
    <p:sldId id="260" r:id="rId4"/>
    <p:sldId id="272" r:id="rId5"/>
    <p:sldId id="259" r:id="rId6"/>
    <p:sldId id="279" r:id="rId7"/>
    <p:sldId id="257" r:id="rId8"/>
    <p:sldId id="290" r:id="rId9"/>
    <p:sldId id="266" r:id="rId10"/>
    <p:sldId id="291" r:id="rId11"/>
    <p:sldId id="289" r:id="rId12"/>
    <p:sldId id="276" r:id="rId13"/>
    <p:sldId id="263" r:id="rId14"/>
    <p:sldId id="282" r:id="rId15"/>
    <p:sldId id="293" r:id="rId16"/>
    <p:sldId id="294" r:id="rId17"/>
    <p:sldId id="295" r:id="rId18"/>
    <p:sldId id="296" r:id="rId19"/>
    <p:sldId id="297" r:id="rId20"/>
    <p:sldId id="298" r:id="rId21"/>
    <p:sldId id="283" r:id="rId22"/>
    <p:sldId id="265" r:id="rId23"/>
    <p:sldId id="284" r:id="rId24"/>
    <p:sldId id="258" r:id="rId25"/>
    <p:sldId id="278" r:id="rId26"/>
    <p:sldId id="287" r:id="rId27"/>
    <p:sldId id="288" r:id="rId28"/>
    <p:sldId id="285" r:id="rId29"/>
    <p:sldId id="26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2" d="100"/>
          <a:sy n="112" d="100"/>
        </p:scale>
        <p:origin x="-68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oleObject" Target="geosc_home:hqo:Desktop:AIF-S%20model%20(6-11-11).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geosc_home:hqo:Desktop:AIF-S%20model%20(6-11-11).xlsx"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0888888888888889"/>
          <c:y val="0.0833333333333333"/>
          <c:w val="0.844097331583552"/>
          <c:h val="0.828703703703704"/>
        </c:manualLayout>
      </c:layout>
      <c:scatterChart>
        <c:scatterStyle val="lineMarker"/>
        <c:ser>
          <c:idx val="0"/>
          <c:order val="0"/>
          <c:tx>
            <c:v>32S removal</c:v>
          </c:tx>
          <c:spPr>
            <a:ln w="38100">
              <a:solidFill>
                <a:srgbClr val="FF0000"/>
              </a:solidFill>
              <a:headEnd type="none"/>
              <a:tailEnd type="none"/>
            </a:ln>
          </c:spPr>
          <c:marker>
            <c:symbol val="none"/>
          </c:marker>
          <c:xVal>
            <c:numRef>
              <c:f>Sheet1!$N$13:$N$53</c:f>
              <c:numCache>
                <c:formatCode>0.00</c:formatCode>
                <c:ptCount val="41"/>
                <c:pt idx="0">
                  <c:v>0.0</c:v>
                </c:pt>
                <c:pt idx="1">
                  <c:v>0.242621310655364</c:v>
                </c:pt>
                <c:pt idx="2">
                  <c:v>0.485485485485306</c:v>
                </c:pt>
                <c:pt idx="3">
                  <c:v>0.728592889333915</c:v>
                </c:pt>
                <c:pt idx="4">
                  <c:v>0.971943887775498</c:v>
                </c:pt>
                <c:pt idx="5">
                  <c:v>1.215538847117653</c:v>
                </c:pt>
                <c:pt idx="6">
                  <c:v>1.459378134402988</c:v>
                </c:pt>
                <c:pt idx="7">
                  <c:v>1.703462117410922</c:v>
                </c:pt>
                <c:pt idx="8">
                  <c:v>1.947791164658659</c:v>
                </c:pt>
                <c:pt idx="9">
                  <c:v>2.192365645404338</c:v>
                </c:pt>
                <c:pt idx="10">
                  <c:v>2.437185929648197</c:v>
                </c:pt>
                <c:pt idx="11">
                  <c:v>2.682252388134731</c:v>
                </c:pt>
                <c:pt idx="12">
                  <c:v>2.92756539235409</c:v>
                </c:pt>
                <c:pt idx="13">
                  <c:v>3.173125314544558</c:v>
                </c:pt>
                <c:pt idx="14">
                  <c:v>3.418932527693846</c:v>
                </c:pt>
                <c:pt idx="15">
                  <c:v>3.664987405541346</c:v>
                </c:pt>
                <c:pt idx="16">
                  <c:v>3.911290322580641</c:v>
                </c:pt>
                <c:pt idx="17">
                  <c:v>4.157841654059661</c:v>
                </c:pt>
                <c:pt idx="18">
                  <c:v>4.40464177598384</c:v>
                </c:pt>
                <c:pt idx="19">
                  <c:v>4.651691065118614</c:v>
                </c:pt>
                <c:pt idx="20">
                  <c:v>4.898989898989702</c:v>
                </c:pt>
                <c:pt idx="21">
                  <c:v>5.14653865588661</c:v>
                </c:pt>
                <c:pt idx="22">
                  <c:v>5.394337714863517</c:v>
                </c:pt>
                <c:pt idx="23">
                  <c:v>5.642387455741165</c:v>
                </c:pt>
                <c:pt idx="24">
                  <c:v>5.890688259109306</c:v>
                </c:pt>
                <c:pt idx="25">
                  <c:v>6.139240506329261</c:v>
                </c:pt>
                <c:pt idx="26">
                  <c:v>6.388044579533744</c:v>
                </c:pt>
                <c:pt idx="27">
                  <c:v>6.637100861631834</c:v>
                </c:pt>
                <c:pt idx="28">
                  <c:v>6.886409736308336</c:v>
                </c:pt>
                <c:pt idx="29">
                  <c:v>7.135971588026348</c:v>
                </c:pt>
                <c:pt idx="30">
                  <c:v>7.385786802030425</c:v>
                </c:pt>
                <c:pt idx="31">
                  <c:v>7.635855764347344</c:v>
                </c:pt>
                <c:pt idx="32">
                  <c:v>7.886178861788776</c:v>
                </c:pt>
                <c:pt idx="33">
                  <c:v>8.136756481952162</c:v>
                </c:pt>
                <c:pt idx="34">
                  <c:v>8.38758901322498</c:v>
                </c:pt>
                <c:pt idx="35">
                  <c:v>8.638676844783711</c:v>
                </c:pt>
                <c:pt idx="36">
                  <c:v>8.890020366598755</c:v>
                </c:pt>
                <c:pt idx="37">
                  <c:v>9.141619969434464</c:v>
                </c:pt>
                <c:pt idx="38">
                  <c:v>9.393476044852157</c:v>
                </c:pt>
                <c:pt idx="39">
                  <c:v>9.645588985211621</c:v>
                </c:pt>
                <c:pt idx="40">
                  <c:v>9.897959183673258</c:v>
                </c:pt>
              </c:numCache>
            </c:numRef>
          </c:xVal>
          <c:yVal>
            <c:numRef>
              <c:f>Sheet1!$O$13:$O$53</c:f>
              <c:numCache>
                <c:formatCode>0.00</c:formatCode>
                <c:ptCount val="41"/>
                <c:pt idx="0">
                  <c:v>0.0</c:v>
                </c:pt>
                <c:pt idx="1">
                  <c:v>-0.445222611305942</c:v>
                </c:pt>
                <c:pt idx="2">
                  <c:v>-0.89089089089097</c:v>
                </c:pt>
                <c:pt idx="3">
                  <c:v>-1.337005508262237</c:v>
                </c:pt>
                <c:pt idx="4">
                  <c:v>-1.78356713426844</c:v>
                </c:pt>
                <c:pt idx="5">
                  <c:v>-2.230576441103127</c:v>
                </c:pt>
                <c:pt idx="6">
                  <c:v>-2.67803410230692</c:v>
                </c:pt>
                <c:pt idx="7">
                  <c:v>-3.125940792774681</c:v>
                </c:pt>
                <c:pt idx="8">
                  <c:v>-3.574297188755065</c:v>
                </c:pt>
                <c:pt idx="9">
                  <c:v>-4.023103967855376</c:v>
                </c:pt>
                <c:pt idx="10">
                  <c:v>-4.472361809045146</c:v>
                </c:pt>
                <c:pt idx="11">
                  <c:v>-4.92207139265961</c:v>
                </c:pt>
                <c:pt idx="12">
                  <c:v>-5.37223340040235</c:v>
                </c:pt>
                <c:pt idx="13">
                  <c:v>-5.822848515349808</c:v>
                </c:pt>
                <c:pt idx="14">
                  <c:v>-6.273917421953655</c:v>
                </c:pt>
                <c:pt idx="15">
                  <c:v>-6.725440806045566</c:v>
                </c:pt>
                <c:pt idx="16">
                  <c:v>-7.177419354838698</c:v>
                </c:pt>
                <c:pt idx="17">
                  <c:v>-7.629853756933587</c:v>
                </c:pt>
                <c:pt idx="18">
                  <c:v>-8.082744702320853</c:v>
                </c:pt>
                <c:pt idx="19">
                  <c:v>-8.53609288238261</c:v>
                </c:pt>
                <c:pt idx="20">
                  <c:v>-8.98989898989905</c:v>
                </c:pt>
                <c:pt idx="21">
                  <c:v>-9.444163719050051</c:v>
                </c:pt>
                <c:pt idx="22">
                  <c:v>-9.898887765419868</c:v>
                </c:pt>
                <c:pt idx="23">
                  <c:v>-10.35407182599862</c:v>
                </c:pt>
                <c:pt idx="24">
                  <c:v>-10.80971659919028</c:v>
                </c:pt>
                <c:pt idx="25">
                  <c:v>-11.26582278481</c:v>
                </c:pt>
                <c:pt idx="26">
                  <c:v>-11.72239108409349</c:v>
                </c:pt>
                <c:pt idx="27">
                  <c:v>-12.17942219969616</c:v>
                </c:pt>
                <c:pt idx="28">
                  <c:v>-12.63691683570005</c:v>
                </c:pt>
                <c:pt idx="29">
                  <c:v>-13.09487569761537</c:v>
                </c:pt>
                <c:pt idx="30">
                  <c:v>-13.55329949238573</c:v>
                </c:pt>
                <c:pt idx="31">
                  <c:v>-14.01218892838997</c:v>
                </c:pt>
                <c:pt idx="32">
                  <c:v>-14.47154471544703</c:v>
                </c:pt>
                <c:pt idx="33">
                  <c:v>-14.93136756481946</c:v>
                </c:pt>
                <c:pt idx="34">
                  <c:v>-15.39165818921656</c:v>
                </c:pt>
                <c:pt idx="35">
                  <c:v>-15.85241730279898</c:v>
                </c:pt>
                <c:pt idx="36">
                  <c:v>-16.31364562118122</c:v>
                </c:pt>
                <c:pt idx="37">
                  <c:v>-16.77534386143646</c:v>
                </c:pt>
                <c:pt idx="38">
                  <c:v>-17.23751274209984</c:v>
                </c:pt>
                <c:pt idx="39">
                  <c:v>-17.70015298317182</c:v>
                </c:pt>
                <c:pt idx="40">
                  <c:v>-18.16326530612269</c:v>
                </c:pt>
              </c:numCache>
            </c:numRef>
          </c:yVal>
        </c:ser>
        <c:ser>
          <c:idx val="1"/>
          <c:order val="1"/>
          <c:tx>
            <c:v>32 &amp; 33 removal</c:v>
          </c:tx>
          <c:spPr>
            <a:ln w="12700">
              <a:solidFill>
                <a:schemeClr val="tx1"/>
              </a:solidFill>
            </a:ln>
          </c:spPr>
          <c:marker>
            <c:symbol val="triangle"/>
            <c:size val="3"/>
            <c:spPr>
              <a:noFill/>
              <a:ln>
                <a:solidFill>
                  <a:schemeClr val="tx1"/>
                </a:solidFill>
              </a:ln>
            </c:spPr>
          </c:marker>
          <c:xVal>
            <c:numRef>
              <c:f>Sheet1!$N$63:$N$101</c:f>
              <c:numCache>
                <c:formatCode>0.00</c:formatCode>
                <c:ptCount val="39"/>
                <c:pt idx="0">
                  <c:v>0.0</c:v>
                </c:pt>
                <c:pt idx="1">
                  <c:v>-0.257628814407242</c:v>
                </c:pt>
                <c:pt idx="2">
                  <c:v>-0.515515515515561</c:v>
                </c:pt>
                <c:pt idx="3">
                  <c:v>-0.773660490736235</c:v>
                </c:pt>
                <c:pt idx="4">
                  <c:v>-1.03206412825668</c:v>
                </c:pt>
                <c:pt idx="5">
                  <c:v>-1.290726817042914</c:v>
                </c:pt>
                <c:pt idx="6">
                  <c:v>-1.549648946840744</c:v>
                </c:pt>
                <c:pt idx="7">
                  <c:v>-1.80883090817883</c:v>
                </c:pt>
                <c:pt idx="8">
                  <c:v>-2.068273092369726</c:v>
                </c:pt>
                <c:pt idx="9">
                  <c:v>-2.327975891512045</c:v>
                </c:pt>
                <c:pt idx="10">
                  <c:v>-2.587939698492638</c:v>
                </c:pt>
                <c:pt idx="11">
                  <c:v>-2.848164906988648</c:v>
                </c:pt>
                <c:pt idx="12">
                  <c:v>-3.10865191146922</c:v>
                </c:pt>
                <c:pt idx="13">
                  <c:v>-3.369401107197243</c:v>
                </c:pt>
                <c:pt idx="14">
                  <c:v>-3.630412890232054</c:v>
                </c:pt>
                <c:pt idx="15">
                  <c:v>-3.891687657431182</c:v>
                </c:pt>
                <c:pt idx="16">
                  <c:v>-4.153225806452054</c:v>
                </c:pt>
                <c:pt idx="17">
                  <c:v>-4.41502773575428</c:v>
                </c:pt>
                <c:pt idx="18">
                  <c:v>-4.677093844601837</c:v>
                </c:pt>
                <c:pt idx="19">
                  <c:v>-4.939424533064538</c:v>
                </c:pt>
                <c:pt idx="20">
                  <c:v>-5.202020202020901</c:v>
                </c:pt>
                <c:pt idx="21">
                  <c:v>-5.464881253158843</c:v>
                </c:pt>
                <c:pt idx="22">
                  <c:v>-5.72800808897945</c:v>
                </c:pt>
                <c:pt idx="23">
                  <c:v>-5.99140111279775</c:v>
                </c:pt>
                <c:pt idx="24">
                  <c:v>-6.255060728745607</c:v>
                </c:pt>
                <c:pt idx="25">
                  <c:v>-6.518987341772736</c:v>
                </c:pt>
                <c:pt idx="26">
                  <c:v>-6.78318135765014</c:v>
                </c:pt>
                <c:pt idx="27">
                  <c:v>-7.04764318297079</c:v>
                </c:pt>
                <c:pt idx="28">
                  <c:v>-7.31237322515304</c:v>
                </c:pt>
                <c:pt idx="29">
                  <c:v>-7.577371892441244</c:v>
                </c:pt>
                <c:pt idx="30">
                  <c:v>-7.842639593909484</c:v>
                </c:pt>
                <c:pt idx="31">
                  <c:v>-8.108176739462498</c:v>
                </c:pt>
                <c:pt idx="32">
                  <c:v>-8.37398373983822</c:v>
                </c:pt>
                <c:pt idx="33">
                  <c:v>-8.640061006609903</c:v>
                </c:pt>
                <c:pt idx="34">
                  <c:v>-8.906408952188</c:v>
                </c:pt>
                <c:pt idx="35">
                  <c:v>-9.173027989822768</c:v>
                </c:pt>
                <c:pt idx="36">
                  <c:v>-9.439918533605753</c:v>
                </c:pt>
                <c:pt idx="37">
                  <c:v>-9.707080998472771</c:v>
                </c:pt>
                <c:pt idx="38">
                  <c:v>-9.97451580020495</c:v>
                </c:pt>
              </c:numCache>
            </c:numRef>
          </c:xVal>
          <c:yVal>
            <c:numRef>
              <c:f>Sheet1!$O$63:$O$101</c:f>
              <c:numCache>
                <c:formatCode>0.00</c:formatCode>
                <c:ptCount val="39"/>
                <c:pt idx="0">
                  <c:v>0.0</c:v>
                </c:pt>
                <c:pt idx="1">
                  <c:v>-0.445222611305942</c:v>
                </c:pt>
                <c:pt idx="2">
                  <c:v>-0.89089089089097</c:v>
                </c:pt>
                <c:pt idx="3">
                  <c:v>-1.337005508262237</c:v>
                </c:pt>
                <c:pt idx="4">
                  <c:v>-1.78356713426844</c:v>
                </c:pt>
                <c:pt idx="5">
                  <c:v>-2.230576441103127</c:v>
                </c:pt>
                <c:pt idx="6">
                  <c:v>-2.67803410230692</c:v>
                </c:pt>
                <c:pt idx="7">
                  <c:v>-3.125940792774681</c:v>
                </c:pt>
                <c:pt idx="8">
                  <c:v>-3.574297188755065</c:v>
                </c:pt>
                <c:pt idx="9">
                  <c:v>-4.023103967855376</c:v>
                </c:pt>
                <c:pt idx="10">
                  <c:v>-4.472361809045146</c:v>
                </c:pt>
                <c:pt idx="11">
                  <c:v>-4.92207139265961</c:v>
                </c:pt>
                <c:pt idx="12">
                  <c:v>-5.37223340040235</c:v>
                </c:pt>
                <c:pt idx="13">
                  <c:v>-5.822848515349808</c:v>
                </c:pt>
                <c:pt idx="14">
                  <c:v>-6.273917421953655</c:v>
                </c:pt>
                <c:pt idx="15">
                  <c:v>-6.725440806045566</c:v>
                </c:pt>
                <c:pt idx="16">
                  <c:v>-7.177419354838698</c:v>
                </c:pt>
                <c:pt idx="17">
                  <c:v>-7.629853756933587</c:v>
                </c:pt>
                <c:pt idx="18">
                  <c:v>-8.082744702320853</c:v>
                </c:pt>
                <c:pt idx="19">
                  <c:v>-8.53609288238261</c:v>
                </c:pt>
                <c:pt idx="20">
                  <c:v>-8.98989898989905</c:v>
                </c:pt>
                <c:pt idx="21">
                  <c:v>-9.444163719050051</c:v>
                </c:pt>
                <c:pt idx="22">
                  <c:v>-9.898887765419868</c:v>
                </c:pt>
                <c:pt idx="23">
                  <c:v>-10.35407182599862</c:v>
                </c:pt>
                <c:pt idx="24">
                  <c:v>-10.80971659919028</c:v>
                </c:pt>
                <c:pt idx="25">
                  <c:v>-11.26582278481</c:v>
                </c:pt>
                <c:pt idx="26">
                  <c:v>-11.72239108409349</c:v>
                </c:pt>
                <c:pt idx="27">
                  <c:v>-12.17942219969616</c:v>
                </c:pt>
                <c:pt idx="28">
                  <c:v>-12.63691683570005</c:v>
                </c:pt>
                <c:pt idx="29">
                  <c:v>-13.09487569761537</c:v>
                </c:pt>
                <c:pt idx="30">
                  <c:v>-13.55329949238573</c:v>
                </c:pt>
                <c:pt idx="31">
                  <c:v>-14.01218892838997</c:v>
                </c:pt>
                <c:pt idx="32">
                  <c:v>-14.47154471544703</c:v>
                </c:pt>
                <c:pt idx="33">
                  <c:v>-14.93136756481946</c:v>
                </c:pt>
                <c:pt idx="34">
                  <c:v>-15.39165818921656</c:v>
                </c:pt>
                <c:pt idx="35">
                  <c:v>-15.85241730279898</c:v>
                </c:pt>
                <c:pt idx="36">
                  <c:v>-16.31364562118122</c:v>
                </c:pt>
                <c:pt idx="37">
                  <c:v>-16.77534386143646</c:v>
                </c:pt>
                <c:pt idx="38">
                  <c:v>-17.23751274209984</c:v>
                </c:pt>
              </c:numCache>
            </c:numRef>
          </c:yVal>
        </c:ser>
        <c:ser>
          <c:idx val="2"/>
          <c:order val="2"/>
          <c:tx>
            <c:v>32, 33 &amp; 34 removal</c:v>
          </c:tx>
          <c:spPr>
            <a:ln w="12700">
              <a:solidFill>
                <a:srgbClr val="008000"/>
              </a:solidFill>
            </a:ln>
          </c:spPr>
          <c:marker>
            <c:symbol val="star"/>
            <c:size val="3"/>
            <c:spPr>
              <a:noFill/>
              <a:ln>
                <a:solidFill>
                  <a:srgbClr val="008000"/>
                </a:solidFill>
              </a:ln>
            </c:spPr>
          </c:marker>
          <c:xVal>
            <c:numRef>
              <c:f>Sheet1!$N$108:$N$127</c:f>
              <c:numCache>
                <c:formatCode>0.00</c:formatCode>
                <c:ptCount val="20"/>
                <c:pt idx="0">
                  <c:v>0.0</c:v>
                </c:pt>
                <c:pt idx="1">
                  <c:v>0.0</c:v>
                </c:pt>
                <c:pt idx="2">
                  <c:v>0.0</c:v>
                </c:pt>
                <c:pt idx="3">
                  <c:v>-2.22044604925031E-13</c:v>
                </c:pt>
                <c:pt idx="4">
                  <c:v>-2.22044604925031E-13</c:v>
                </c:pt>
                <c:pt idx="5">
                  <c:v>-2.22044604925031E-13</c:v>
                </c:pt>
                <c:pt idx="6">
                  <c:v>-2.22044604925031E-13</c:v>
                </c:pt>
                <c:pt idx="7">
                  <c:v>-2.22044604925031E-13</c:v>
                </c:pt>
                <c:pt idx="8">
                  <c:v>-2.22044604925031E-13</c:v>
                </c:pt>
                <c:pt idx="9">
                  <c:v>-2.22044604925031E-13</c:v>
                </c:pt>
                <c:pt idx="10">
                  <c:v>-2.22044604925031E-13</c:v>
                </c:pt>
                <c:pt idx="11">
                  <c:v>-2.22044604925031E-13</c:v>
                </c:pt>
                <c:pt idx="12">
                  <c:v>-3.86912724081867E-13</c:v>
                </c:pt>
                <c:pt idx="13">
                  <c:v>-3.86912724081867E-13</c:v>
                </c:pt>
                <c:pt idx="14">
                  <c:v>-3.86912724081867E-13</c:v>
                </c:pt>
                <c:pt idx="15">
                  <c:v>-3.86912724081867E-13</c:v>
                </c:pt>
                <c:pt idx="16">
                  <c:v>-3.86912724081867E-13</c:v>
                </c:pt>
                <c:pt idx="17">
                  <c:v>-3.86912724081867E-13</c:v>
                </c:pt>
                <c:pt idx="18">
                  <c:v>-3.86912724081867E-13</c:v>
                </c:pt>
                <c:pt idx="19">
                  <c:v>-3.86912724081867E-13</c:v>
                </c:pt>
              </c:numCache>
            </c:numRef>
          </c:xVal>
          <c:yVal>
            <c:numRef>
              <c:f>Sheet1!$O$108:$O$127</c:f>
              <c:numCache>
                <c:formatCode>0.00</c:formatCode>
                <c:ptCount val="20"/>
                <c:pt idx="0">
                  <c:v>0.0</c:v>
                </c:pt>
                <c:pt idx="1">
                  <c:v>0.500250125062385</c:v>
                </c:pt>
                <c:pt idx="2">
                  <c:v>1.00100100100109</c:v>
                </c:pt>
                <c:pt idx="3">
                  <c:v>1.502253380069929</c:v>
                </c:pt>
                <c:pt idx="4">
                  <c:v>2.004008016031955</c:v>
                </c:pt>
                <c:pt idx="5">
                  <c:v>2.506265664160344</c:v>
                </c:pt>
                <c:pt idx="6">
                  <c:v>3.009027081243731</c:v>
                </c:pt>
                <c:pt idx="7">
                  <c:v>3.51229302558953</c:v>
                </c:pt>
                <c:pt idx="8">
                  <c:v>4.016064257028161</c:v>
                </c:pt>
                <c:pt idx="9">
                  <c:v>4.520341536916161</c:v>
                </c:pt>
                <c:pt idx="10">
                  <c:v>5.025125628140607</c:v>
                </c:pt>
                <c:pt idx="11">
                  <c:v>5.530417295123157</c:v>
                </c:pt>
                <c:pt idx="12">
                  <c:v>6.03621730382308</c:v>
                </c:pt>
                <c:pt idx="13">
                  <c:v>6.542526421741566</c:v>
                </c:pt>
                <c:pt idx="14">
                  <c:v>7.049345417925668</c:v>
                </c:pt>
                <c:pt idx="15">
                  <c:v>7.556675062972294</c:v>
                </c:pt>
                <c:pt idx="16">
                  <c:v>8.06451612903246</c:v>
                </c:pt>
                <c:pt idx="17">
                  <c:v>8.572869389813707</c:v>
                </c:pt>
                <c:pt idx="18">
                  <c:v>9.08173562058544</c:v>
                </c:pt>
                <c:pt idx="19">
                  <c:v>9.59111559818292</c:v>
                </c:pt>
              </c:numCache>
            </c:numRef>
          </c:yVal>
        </c:ser>
        <c:axId val="604825064"/>
        <c:axId val="604821608"/>
      </c:scatterChart>
      <c:valAx>
        <c:axId val="604825064"/>
        <c:scaling>
          <c:orientation val="minMax"/>
        </c:scaling>
        <c:axPos val="b"/>
        <c:numFmt formatCode="General" sourceLinked="0"/>
        <c:tickLblPos val="nextTo"/>
        <c:crossAx val="604821608"/>
        <c:crossesAt val="0.0"/>
        <c:crossBetween val="midCat"/>
      </c:valAx>
      <c:valAx>
        <c:axId val="604821608"/>
        <c:scaling>
          <c:orientation val="minMax"/>
        </c:scaling>
        <c:axPos val="l"/>
        <c:numFmt formatCode="General" sourceLinked="0"/>
        <c:tickLblPos val="nextTo"/>
        <c:crossAx val="604825064"/>
        <c:crosses val="autoZero"/>
        <c:crossBetween val="midCat"/>
      </c:valAx>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137237970253718"/>
          <c:y val="0.0509259259259259"/>
          <c:w val="0.757540901137358"/>
          <c:h val="0.828703703703704"/>
        </c:manualLayout>
      </c:layout>
      <c:scatterChart>
        <c:scatterStyle val="lineMarker"/>
        <c:ser>
          <c:idx val="0"/>
          <c:order val="0"/>
          <c:tx>
            <c:v>32S removal</c:v>
          </c:tx>
          <c:spPr>
            <a:ln w="38100">
              <a:solidFill>
                <a:srgbClr val="FF0000"/>
              </a:solidFill>
            </a:ln>
          </c:spPr>
          <c:marker>
            <c:symbol val="circle"/>
            <c:size val="2"/>
            <c:spPr>
              <a:solidFill>
                <a:srgbClr val="FF0000"/>
              </a:solidFill>
              <a:ln>
                <a:solidFill>
                  <a:srgbClr val="FF0000"/>
                </a:solidFill>
              </a:ln>
            </c:spPr>
          </c:marker>
          <c:xVal>
            <c:numRef>
              <c:f>Sheet1!$K$13:$K$32</c:f>
              <c:numCache>
                <c:formatCode>0.00</c:formatCode>
                <c:ptCount val="20"/>
                <c:pt idx="0">
                  <c:v>0.0</c:v>
                </c:pt>
                <c:pt idx="1">
                  <c:v>0.500250125062607</c:v>
                </c:pt>
                <c:pt idx="2">
                  <c:v>1.00100100100109</c:v>
                </c:pt>
                <c:pt idx="3">
                  <c:v>1.502253380069929</c:v>
                </c:pt>
                <c:pt idx="4">
                  <c:v>2.004008016031955</c:v>
                </c:pt>
                <c:pt idx="5">
                  <c:v>2.506265664160567</c:v>
                </c:pt>
                <c:pt idx="6">
                  <c:v>3.009027081243731</c:v>
                </c:pt>
                <c:pt idx="7">
                  <c:v>3.51229302558953</c:v>
                </c:pt>
                <c:pt idx="8">
                  <c:v>4.016064257028161</c:v>
                </c:pt>
                <c:pt idx="9">
                  <c:v>4.520341536916161</c:v>
                </c:pt>
                <c:pt idx="10">
                  <c:v>5.025125628140607</c:v>
                </c:pt>
                <c:pt idx="11">
                  <c:v>5.530417295123157</c:v>
                </c:pt>
                <c:pt idx="12">
                  <c:v>6.03621730382287</c:v>
                </c:pt>
                <c:pt idx="13">
                  <c:v>6.542526421741357</c:v>
                </c:pt>
                <c:pt idx="14">
                  <c:v>7.049345417925457</c:v>
                </c:pt>
                <c:pt idx="15">
                  <c:v>7.556675062972306</c:v>
                </c:pt>
                <c:pt idx="16">
                  <c:v>8.06451612903225</c:v>
                </c:pt>
                <c:pt idx="17">
                  <c:v>8.572869389813275</c:v>
                </c:pt>
                <c:pt idx="18">
                  <c:v>9.08173562058523</c:v>
                </c:pt>
                <c:pt idx="19">
                  <c:v>9.591115598182708</c:v>
                </c:pt>
              </c:numCache>
            </c:numRef>
          </c:xVal>
          <c:yVal>
            <c:numRef>
              <c:f>Sheet1!$N$13:$N$32</c:f>
              <c:numCache>
                <c:formatCode>0.00</c:formatCode>
                <c:ptCount val="20"/>
                <c:pt idx="0">
                  <c:v>0.0</c:v>
                </c:pt>
                <c:pt idx="1">
                  <c:v>0.242621310655364</c:v>
                </c:pt>
                <c:pt idx="2">
                  <c:v>0.485485485485306</c:v>
                </c:pt>
                <c:pt idx="3">
                  <c:v>0.728592889333915</c:v>
                </c:pt>
                <c:pt idx="4">
                  <c:v>0.971943887775498</c:v>
                </c:pt>
                <c:pt idx="5">
                  <c:v>1.215538847117653</c:v>
                </c:pt>
                <c:pt idx="6">
                  <c:v>1.459378134402988</c:v>
                </c:pt>
                <c:pt idx="7">
                  <c:v>1.703462117410922</c:v>
                </c:pt>
                <c:pt idx="8">
                  <c:v>1.947791164658659</c:v>
                </c:pt>
                <c:pt idx="9">
                  <c:v>2.192365645404338</c:v>
                </c:pt>
                <c:pt idx="10">
                  <c:v>2.437185929648197</c:v>
                </c:pt>
                <c:pt idx="11">
                  <c:v>2.682252388134731</c:v>
                </c:pt>
                <c:pt idx="12">
                  <c:v>2.92756539235409</c:v>
                </c:pt>
                <c:pt idx="13">
                  <c:v>3.173125314544558</c:v>
                </c:pt>
                <c:pt idx="14">
                  <c:v>3.418932527693846</c:v>
                </c:pt>
                <c:pt idx="15">
                  <c:v>3.664987405541346</c:v>
                </c:pt>
                <c:pt idx="16">
                  <c:v>3.911290322580641</c:v>
                </c:pt>
                <c:pt idx="17">
                  <c:v>4.157841654059661</c:v>
                </c:pt>
                <c:pt idx="18">
                  <c:v>4.40464177598384</c:v>
                </c:pt>
                <c:pt idx="19">
                  <c:v>4.651691065118614</c:v>
                </c:pt>
              </c:numCache>
            </c:numRef>
          </c:yVal>
        </c:ser>
        <c:ser>
          <c:idx val="1"/>
          <c:order val="1"/>
          <c:tx>
            <c:v>32 &amp; 33 removal</c:v>
          </c:tx>
          <c:spPr>
            <a:ln w="38100">
              <a:solidFill>
                <a:schemeClr val="tx1"/>
              </a:solidFill>
            </a:ln>
          </c:spPr>
          <c:marker>
            <c:symbol val="triangle"/>
            <c:size val="2"/>
            <c:spPr>
              <a:noFill/>
              <a:ln>
                <a:solidFill>
                  <a:schemeClr val="tx1"/>
                </a:solidFill>
              </a:ln>
            </c:spPr>
          </c:marker>
          <c:xVal>
            <c:numRef>
              <c:f>Sheet1!$K$63:$K$82</c:f>
              <c:numCache>
                <c:formatCode>0.00</c:formatCode>
                <c:ptCount val="20"/>
                <c:pt idx="0">
                  <c:v>0.0</c:v>
                </c:pt>
                <c:pt idx="1">
                  <c:v>0.500250125062607</c:v>
                </c:pt>
                <c:pt idx="2">
                  <c:v>1.00100100100109</c:v>
                </c:pt>
                <c:pt idx="3">
                  <c:v>1.502253380069929</c:v>
                </c:pt>
                <c:pt idx="4">
                  <c:v>2.004008016031955</c:v>
                </c:pt>
                <c:pt idx="5">
                  <c:v>2.506265664160567</c:v>
                </c:pt>
                <c:pt idx="6">
                  <c:v>3.009027081243731</c:v>
                </c:pt>
                <c:pt idx="7">
                  <c:v>3.51229302558953</c:v>
                </c:pt>
                <c:pt idx="8">
                  <c:v>4.016064257028161</c:v>
                </c:pt>
                <c:pt idx="9">
                  <c:v>4.520341536916161</c:v>
                </c:pt>
                <c:pt idx="10">
                  <c:v>5.025125628140607</c:v>
                </c:pt>
                <c:pt idx="11">
                  <c:v>5.530417295123157</c:v>
                </c:pt>
                <c:pt idx="12">
                  <c:v>6.03621730382287</c:v>
                </c:pt>
                <c:pt idx="13">
                  <c:v>6.542526421741357</c:v>
                </c:pt>
                <c:pt idx="14">
                  <c:v>7.049345417925457</c:v>
                </c:pt>
                <c:pt idx="15">
                  <c:v>7.556675062972306</c:v>
                </c:pt>
                <c:pt idx="16">
                  <c:v>8.06451612903225</c:v>
                </c:pt>
                <c:pt idx="17">
                  <c:v>8.572869389813275</c:v>
                </c:pt>
                <c:pt idx="18">
                  <c:v>9.08173562058523</c:v>
                </c:pt>
                <c:pt idx="19">
                  <c:v>9.591115598182708</c:v>
                </c:pt>
              </c:numCache>
            </c:numRef>
          </c:xVal>
          <c:yVal>
            <c:numRef>
              <c:f>Sheet1!$N$63:$N$82</c:f>
              <c:numCache>
                <c:formatCode>0.00</c:formatCode>
                <c:ptCount val="20"/>
                <c:pt idx="0">
                  <c:v>0.0</c:v>
                </c:pt>
                <c:pt idx="1">
                  <c:v>-0.257628814407242</c:v>
                </c:pt>
                <c:pt idx="2">
                  <c:v>-0.515515515515561</c:v>
                </c:pt>
                <c:pt idx="3">
                  <c:v>-0.773660490736235</c:v>
                </c:pt>
                <c:pt idx="4">
                  <c:v>-1.03206412825668</c:v>
                </c:pt>
                <c:pt idx="5">
                  <c:v>-1.290726817042914</c:v>
                </c:pt>
                <c:pt idx="6">
                  <c:v>-1.549648946840744</c:v>
                </c:pt>
                <c:pt idx="7">
                  <c:v>-1.80883090817883</c:v>
                </c:pt>
                <c:pt idx="8">
                  <c:v>-2.068273092369726</c:v>
                </c:pt>
                <c:pt idx="9">
                  <c:v>-2.327975891512045</c:v>
                </c:pt>
                <c:pt idx="10">
                  <c:v>-2.587939698492638</c:v>
                </c:pt>
                <c:pt idx="11">
                  <c:v>-2.848164906988648</c:v>
                </c:pt>
                <c:pt idx="12">
                  <c:v>-3.10865191146922</c:v>
                </c:pt>
                <c:pt idx="13">
                  <c:v>-3.369401107197243</c:v>
                </c:pt>
                <c:pt idx="14">
                  <c:v>-3.630412890232054</c:v>
                </c:pt>
                <c:pt idx="15">
                  <c:v>-3.891687657431182</c:v>
                </c:pt>
                <c:pt idx="16">
                  <c:v>-4.153225806452054</c:v>
                </c:pt>
                <c:pt idx="17">
                  <c:v>-4.41502773575428</c:v>
                </c:pt>
                <c:pt idx="18">
                  <c:v>-4.677093844601837</c:v>
                </c:pt>
                <c:pt idx="19">
                  <c:v>-4.939424533064538</c:v>
                </c:pt>
              </c:numCache>
            </c:numRef>
          </c:yVal>
        </c:ser>
        <c:ser>
          <c:idx val="2"/>
          <c:order val="2"/>
          <c:tx>
            <c:v>32, 33, 7 34 removal</c:v>
          </c:tx>
          <c:marker>
            <c:symbol val="circle"/>
            <c:size val="12"/>
            <c:spPr>
              <a:solidFill>
                <a:srgbClr val="008000"/>
              </a:solidFill>
              <a:ln>
                <a:solidFill>
                  <a:srgbClr val="008000"/>
                </a:solidFill>
              </a:ln>
            </c:spPr>
          </c:marker>
          <c:xVal>
            <c:numRef>
              <c:f>Sheet1!$K$108</c:f>
              <c:numCache>
                <c:formatCode>0.00</c:formatCode>
                <c:ptCount val="1"/>
                <c:pt idx="0">
                  <c:v>0.0</c:v>
                </c:pt>
              </c:numCache>
            </c:numRef>
          </c:xVal>
          <c:yVal>
            <c:numRef>
              <c:f>Sheet1!$N$108</c:f>
              <c:numCache>
                <c:formatCode>0.00</c:formatCode>
                <c:ptCount val="1"/>
                <c:pt idx="0">
                  <c:v>0.0</c:v>
                </c:pt>
              </c:numCache>
            </c:numRef>
          </c:yVal>
        </c:ser>
        <c:axId val="604769464"/>
        <c:axId val="604752808"/>
      </c:scatterChart>
      <c:valAx>
        <c:axId val="604769464"/>
        <c:scaling>
          <c:orientation val="minMax"/>
          <c:max val="10.0"/>
          <c:min val="-10.0"/>
        </c:scaling>
        <c:axPos val="b"/>
        <c:title>
          <c:tx>
            <c:rich>
              <a:bodyPr/>
              <a:lstStyle/>
              <a:p>
                <a:pPr>
                  <a:defRPr sz="1200"/>
                </a:pPr>
                <a:r>
                  <a:rPr lang="en-US" sz="1200" dirty="0">
                    <a:latin typeface="Symbol" charset="2"/>
                    <a:cs typeface="Symbol" charset="2"/>
                  </a:rPr>
                  <a:t>d</a:t>
                </a:r>
                <a:r>
                  <a:rPr lang="en-US" sz="1200" baseline="30000" dirty="0"/>
                  <a:t>34</a:t>
                </a:r>
                <a:r>
                  <a:rPr lang="en-US" sz="1200" dirty="0"/>
                  <a:t>S</a:t>
                </a:r>
              </a:p>
            </c:rich>
          </c:tx>
          <c:layout/>
        </c:title>
        <c:numFmt formatCode="General" sourceLinked="0"/>
        <c:tickLblPos val="nextTo"/>
        <c:crossAx val="604752808"/>
        <c:crosses val="autoZero"/>
        <c:crossBetween val="midCat"/>
      </c:valAx>
      <c:valAx>
        <c:axId val="604752808"/>
        <c:scaling>
          <c:orientation val="minMax"/>
        </c:scaling>
        <c:axPos val="l"/>
        <c:title>
          <c:tx>
            <c:rich>
              <a:bodyPr/>
              <a:lstStyle/>
              <a:p>
                <a:pPr>
                  <a:defRPr sz="1200"/>
                </a:pPr>
                <a:r>
                  <a:rPr lang="en-US" sz="1200" dirty="0">
                    <a:latin typeface="Symbol" charset="2"/>
                    <a:cs typeface="Symbol" charset="2"/>
                  </a:rPr>
                  <a:t>D</a:t>
                </a:r>
                <a:r>
                  <a:rPr lang="en-US" sz="1200" baseline="30000" dirty="0"/>
                  <a:t>33</a:t>
                </a:r>
                <a:r>
                  <a:rPr lang="en-US" sz="1200" dirty="0"/>
                  <a:t>S</a:t>
                </a:r>
              </a:p>
            </c:rich>
          </c:tx>
          <c:layout>
            <c:manualLayout>
              <c:xMode val="edge"/>
              <c:yMode val="edge"/>
              <c:x val="0.0650157480314961"/>
              <c:y val="0.388562992125984"/>
            </c:manualLayout>
          </c:layout>
        </c:title>
        <c:numFmt formatCode="General" sourceLinked="0"/>
        <c:tickLblPos val="nextTo"/>
        <c:crossAx val="604769464"/>
        <c:crosses val="autoZero"/>
        <c:crossBetween val="midCat"/>
      </c:valAx>
    </c:plotArea>
    <c:plotVisOnly val="1"/>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wmf"/></Relationships>
</file>

<file path=ppt/drawings/drawing1.xml><?xml version="1.0" encoding="utf-8"?>
<c:userShapes xmlns:c="http://schemas.openxmlformats.org/drawingml/2006/chart">
  <cdr:relSizeAnchor xmlns:cdr="http://schemas.openxmlformats.org/drawingml/2006/chartDrawing">
    <cdr:from>
      <cdr:x>0.27171</cdr:x>
      <cdr:y>0.55955</cdr:y>
    </cdr:from>
    <cdr:to>
      <cdr:x>0.43741</cdr:x>
      <cdr:y>0.68489</cdr:y>
    </cdr:to>
    <cdr:sp macro="" textlink="">
      <cdr:nvSpPr>
        <cdr:cNvPr id="2" name="TextBox 1"/>
        <cdr:cNvSpPr txBox="1"/>
      </cdr:nvSpPr>
      <cdr:spPr>
        <a:xfrm xmlns:a="http://schemas.openxmlformats.org/drawingml/2006/main" rot="19287115">
          <a:off x="1242256" y="1534965"/>
          <a:ext cx="757578" cy="343833"/>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dirty="0" smtClean="0">
              <a:solidFill>
                <a:srgbClr val="FF0000"/>
              </a:solidFill>
            </a:rPr>
            <a:t>residual</a:t>
          </a:r>
          <a:endParaRPr lang="en-US" dirty="0">
            <a:solidFill>
              <a:srgbClr val="FF0000"/>
            </a:solidFill>
          </a:endParaRPr>
        </a:p>
      </cdr:txBody>
    </cdr:sp>
  </cdr:relSizeAnchor>
  <cdr:relSizeAnchor xmlns:cdr="http://schemas.openxmlformats.org/drawingml/2006/chartDrawing">
    <cdr:from>
      <cdr:x>0.03666</cdr:x>
      <cdr:y>0.34101</cdr:y>
    </cdr:from>
    <cdr:to>
      <cdr:x>0.09221</cdr:x>
      <cdr:y>0.55579</cdr:y>
    </cdr:to>
    <cdr:sp macro="" textlink="">
      <cdr:nvSpPr>
        <cdr:cNvPr id="3" name="TextBox 2"/>
        <cdr:cNvSpPr txBox="1"/>
      </cdr:nvSpPr>
      <cdr:spPr>
        <a:xfrm xmlns:a="http://schemas.openxmlformats.org/drawingml/2006/main" rot="16200000">
          <a:off x="0" y="1103052"/>
          <a:ext cx="589179" cy="25398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rtl="0"/>
          <a:r>
            <a:rPr lang="en-US" dirty="0" smtClean="0">
              <a:latin typeface="Symbol" charset="2"/>
              <a:cs typeface="Symbol" charset="2"/>
            </a:rPr>
            <a:t>D</a:t>
          </a:r>
          <a:r>
            <a:rPr lang="en-US" baseline="30000" dirty="0" smtClean="0"/>
            <a:t>36</a:t>
          </a:r>
          <a:r>
            <a:rPr lang="en-US" dirty="0" smtClean="0"/>
            <a:t>S</a:t>
          </a:r>
        </a:p>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0.27171</cdr:x>
      <cdr:y>0.55955</cdr:y>
    </cdr:from>
    <cdr:to>
      <cdr:x>0.43741</cdr:x>
      <cdr:y>0.68489</cdr:y>
    </cdr:to>
    <cdr:sp macro="" textlink="">
      <cdr:nvSpPr>
        <cdr:cNvPr id="2" name="TextBox 1"/>
        <cdr:cNvSpPr txBox="1"/>
      </cdr:nvSpPr>
      <cdr:spPr>
        <a:xfrm xmlns:a="http://schemas.openxmlformats.org/drawingml/2006/main" rot="19287115">
          <a:off x="1242256" y="1534965"/>
          <a:ext cx="757578" cy="343833"/>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dirty="0" smtClean="0">
              <a:solidFill>
                <a:srgbClr val="FF0000"/>
              </a:solidFill>
            </a:rPr>
            <a:t>residual</a:t>
          </a:r>
          <a:endParaRPr lang="en-US"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42EDE4-8639-344F-9E2B-8C7B3EF2DA08}" type="datetimeFigureOut">
              <a:rPr lang="en-US" smtClean="0"/>
              <a:pPr/>
              <a:t>6/13/11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F9E11-8A8F-8F4D-B505-02DE8FC54EA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1E4BB9-E304-4C38-8432-453C3EB6D67D}"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0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7806A6AA-99B3-4F4B-A6C3-A41E7C1CD5E6}" type="slidenum">
              <a:rPr lang="en-US" sz="1200" smtClean="0">
                <a:solidFill>
                  <a:prstClr val="black"/>
                </a:solidFill>
                <a:latin typeface="Arial" charset="0"/>
              </a:rPr>
              <a:pPr algn="r" fontAlgn="base">
                <a:spcBef>
                  <a:spcPct val="0"/>
                </a:spcBef>
                <a:spcAft>
                  <a:spcPct val="0"/>
                </a:spcAft>
              </a:pPr>
              <a:t>14</a:t>
            </a:fld>
            <a:endParaRPr lang="en-US" sz="1200" smtClean="0">
              <a:solidFill>
                <a:prstClr val="black"/>
              </a:solidFill>
              <a:latin typeface="Arial"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2CEF75-BC9E-FA48-8BF8-DD9BE0009094}" type="datetimeFigureOut">
              <a:rPr lang="en-US" smtClean="0"/>
              <a:pPr/>
              <a:t>6/13/11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DE093-A248-734B-9195-FF3B0B77BC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CEF75-BC9E-FA48-8BF8-DD9BE0009094}" type="datetimeFigureOut">
              <a:rPr lang="en-US" smtClean="0"/>
              <a:pPr/>
              <a:t>6/13/11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DE093-A248-734B-9195-FF3B0B77BC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CEF75-BC9E-FA48-8BF8-DD9BE0009094}" type="datetimeFigureOut">
              <a:rPr lang="en-US" smtClean="0"/>
              <a:pPr/>
              <a:t>6/13/11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DE093-A248-734B-9195-FF3B0B77BCF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459363-B7AB-434A-814E-A4467ADACED8}" type="datetimeFigureOut">
              <a:rPr lang="en-US" smtClean="0">
                <a:solidFill>
                  <a:prstClr val="black">
                    <a:tint val="75000"/>
                  </a:prstClr>
                </a:solidFill>
              </a:rPr>
              <a:pPr/>
              <a:t>6/13/11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668D08-6046-C145-9EEC-35266B8F2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07280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59363-B7AB-434A-814E-A4467ADACED8}" type="datetimeFigureOut">
              <a:rPr lang="en-US" smtClean="0">
                <a:solidFill>
                  <a:prstClr val="black">
                    <a:tint val="75000"/>
                  </a:prstClr>
                </a:solidFill>
              </a:rPr>
              <a:pPr/>
              <a:t>6/13/11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668D08-6046-C145-9EEC-35266B8F2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96506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459363-B7AB-434A-814E-A4467ADACED8}" type="datetimeFigureOut">
              <a:rPr lang="en-US" smtClean="0">
                <a:solidFill>
                  <a:prstClr val="black">
                    <a:tint val="75000"/>
                  </a:prstClr>
                </a:solidFill>
              </a:rPr>
              <a:pPr/>
              <a:t>6/13/11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668D08-6046-C145-9EEC-35266B8F2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94230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459363-B7AB-434A-814E-A4467ADACED8}" type="datetimeFigureOut">
              <a:rPr lang="en-US" smtClean="0">
                <a:solidFill>
                  <a:prstClr val="black">
                    <a:tint val="75000"/>
                  </a:prstClr>
                </a:solidFill>
              </a:rPr>
              <a:pPr/>
              <a:t>6/13/11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668D08-6046-C145-9EEC-35266B8F2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77711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459363-B7AB-434A-814E-A4467ADACED8}" type="datetimeFigureOut">
              <a:rPr lang="en-US" smtClean="0">
                <a:solidFill>
                  <a:prstClr val="black">
                    <a:tint val="75000"/>
                  </a:prstClr>
                </a:solidFill>
              </a:rPr>
              <a:pPr/>
              <a:t>6/13/11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668D08-6046-C145-9EEC-35266B8F2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37509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459363-B7AB-434A-814E-A4467ADACED8}" type="datetimeFigureOut">
              <a:rPr lang="en-US" smtClean="0">
                <a:solidFill>
                  <a:prstClr val="black">
                    <a:tint val="75000"/>
                  </a:prstClr>
                </a:solidFill>
              </a:rPr>
              <a:pPr/>
              <a:t>6/13/11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668D08-6046-C145-9EEC-35266B8F2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82218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59363-B7AB-434A-814E-A4467ADACED8}" type="datetimeFigureOut">
              <a:rPr lang="en-US" smtClean="0">
                <a:solidFill>
                  <a:prstClr val="black">
                    <a:tint val="75000"/>
                  </a:prstClr>
                </a:solidFill>
              </a:rPr>
              <a:pPr/>
              <a:t>6/13/11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668D08-6046-C145-9EEC-35266B8F2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58862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459363-B7AB-434A-814E-A4467ADACED8}" type="datetimeFigureOut">
              <a:rPr lang="en-US" smtClean="0">
                <a:solidFill>
                  <a:prstClr val="black">
                    <a:tint val="75000"/>
                  </a:prstClr>
                </a:solidFill>
              </a:rPr>
              <a:pPr/>
              <a:t>6/13/11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668D08-6046-C145-9EEC-35266B8F2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3028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CEF75-BC9E-FA48-8BF8-DD9BE0009094}" type="datetimeFigureOut">
              <a:rPr lang="en-US" smtClean="0"/>
              <a:pPr/>
              <a:t>6/13/11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DE093-A248-734B-9195-FF3B0B77BCF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459363-B7AB-434A-814E-A4467ADACED8}" type="datetimeFigureOut">
              <a:rPr lang="en-US" smtClean="0">
                <a:solidFill>
                  <a:prstClr val="black">
                    <a:tint val="75000"/>
                  </a:prstClr>
                </a:solidFill>
              </a:rPr>
              <a:pPr/>
              <a:t>6/13/11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668D08-6046-C145-9EEC-35266B8F2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87543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59363-B7AB-434A-814E-A4467ADACED8}" type="datetimeFigureOut">
              <a:rPr lang="en-US" smtClean="0">
                <a:solidFill>
                  <a:prstClr val="black">
                    <a:tint val="75000"/>
                  </a:prstClr>
                </a:solidFill>
              </a:rPr>
              <a:pPr/>
              <a:t>6/13/11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668D08-6046-C145-9EEC-35266B8F2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72660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59363-B7AB-434A-814E-A4467ADACED8}" type="datetimeFigureOut">
              <a:rPr lang="en-US" smtClean="0">
                <a:solidFill>
                  <a:prstClr val="black">
                    <a:tint val="75000"/>
                  </a:prstClr>
                </a:solidFill>
              </a:rPr>
              <a:pPr/>
              <a:t>6/13/11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668D08-6046-C145-9EEC-35266B8F2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0024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2CEF75-BC9E-FA48-8BF8-DD9BE0009094}" type="datetimeFigureOut">
              <a:rPr lang="en-US" smtClean="0"/>
              <a:pPr/>
              <a:t>6/13/11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DE093-A248-734B-9195-FF3B0B77BC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2CEF75-BC9E-FA48-8BF8-DD9BE0009094}" type="datetimeFigureOut">
              <a:rPr lang="en-US" smtClean="0"/>
              <a:pPr/>
              <a:t>6/13/11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DE093-A248-734B-9195-FF3B0B77BC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2CEF75-BC9E-FA48-8BF8-DD9BE0009094}" type="datetimeFigureOut">
              <a:rPr lang="en-US" smtClean="0"/>
              <a:pPr/>
              <a:t>6/13/11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DE093-A248-734B-9195-FF3B0B77BC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2CEF75-BC9E-FA48-8BF8-DD9BE0009094}" type="datetimeFigureOut">
              <a:rPr lang="en-US" smtClean="0"/>
              <a:pPr/>
              <a:t>6/13/11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DE093-A248-734B-9195-FF3B0B77BC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2CEF75-BC9E-FA48-8BF8-DD9BE0009094}" type="datetimeFigureOut">
              <a:rPr lang="en-US" smtClean="0"/>
              <a:pPr/>
              <a:t>6/13/11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DE093-A248-734B-9195-FF3B0B77BC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CEF75-BC9E-FA48-8BF8-DD9BE0009094}" type="datetimeFigureOut">
              <a:rPr lang="en-US" smtClean="0"/>
              <a:pPr/>
              <a:t>6/13/11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DE093-A248-734B-9195-FF3B0B77BC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CEF75-BC9E-FA48-8BF8-DD9BE0009094}" type="datetimeFigureOut">
              <a:rPr lang="en-US" smtClean="0"/>
              <a:pPr/>
              <a:t>6/13/11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DE093-A248-734B-9195-FF3B0B77BC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2CEF75-BC9E-FA48-8BF8-DD9BE0009094}" type="datetimeFigureOut">
              <a:rPr lang="en-US" smtClean="0"/>
              <a:pPr/>
              <a:t>6/13/11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DE093-A248-734B-9195-FF3B0B77BC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59363-B7AB-434A-814E-A4467ADACED8}" type="datetimeFigureOut">
              <a:rPr lang="en-US" smtClean="0">
                <a:solidFill>
                  <a:prstClr val="black">
                    <a:tint val="75000"/>
                  </a:prstClr>
                </a:solidFill>
              </a:rPr>
              <a:pPr/>
              <a:t>6/13/11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68D08-6046-C145-9EEC-35266B8F2B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51155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oleObject" Target="../embeddings/oleObject1.bin"/><Relationship Id="rId5" Type="http://schemas.openxmlformats.org/officeDocument/2006/relationships/image" Target="../media/image17.png"/><Relationship Id="rId6" Type="http://schemas.openxmlformats.org/officeDocument/2006/relationships/image" Target="../media/image18.wmf"/><Relationship Id="rId7" Type="http://schemas.openxmlformats.org/officeDocument/2006/relationships/image" Target="../media/image19.png"/><Relationship Id="rId8" Type="http://schemas.openxmlformats.org/officeDocument/2006/relationships/image" Target="../media/image20.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2.bin"/><Relationship Id="rId5" Type="http://schemas.openxmlformats.org/officeDocument/2006/relationships/image" Target="../media/image23.png"/><Relationship Id="rId6"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9.wmf"/><Relationship Id="rId5"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oleObject" Target="dbohm:Users:billp:Documents:Grants-mine:NSF:parallel:reports:highlights:Description%20copy.doc!OLE_LINK1" TargetMode="External"/><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df"/><Relationship Id="rId4" Type="http://schemas.openxmlformats.org/officeDocument/2006/relationships/image" Target="../media/image34.png"/><Relationship Id="rId5" Type="http://schemas.openxmlformats.org/officeDocument/2006/relationships/image" Target="../media/image35.tiff"/><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3.emf"/><Relationship Id="rId1" Type="http://schemas.openxmlformats.org/officeDocument/2006/relationships/slideLayout" Target="../slideLayouts/slideLayout12.xml"/><Relationship Id="rId2" Type="http://schemas.openxmlformats.org/officeDocument/2006/relationships/image" Target="../media/image4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906782" y="2381447"/>
            <a:ext cx="7378943" cy="2308324"/>
          </a:xfrm>
          <a:prstGeom prst="rect">
            <a:avLst/>
          </a:prstGeom>
          <a:noFill/>
        </p:spPr>
        <p:txBody>
          <a:bodyPr wrap="none" rtlCol="0">
            <a:spAutoFit/>
          </a:bodyPr>
          <a:lstStyle/>
          <a:p>
            <a:pPr algn="ctr"/>
            <a:r>
              <a:rPr lang="en-US" sz="4800" dirty="0" smtClean="0">
                <a:solidFill>
                  <a:schemeClr val="bg1"/>
                </a:solidFill>
              </a:rPr>
              <a:t>Up Now: Bill Poirier</a:t>
            </a:r>
          </a:p>
          <a:p>
            <a:pPr algn="ctr"/>
            <a:endParaRPr lang="en-US" sz="4800" dirty="0" smtClean="0">
              <a:solidFill>
                <a:schemeClr val="bg1"/>
              </a:solidFill>
            </a:endParaRPr>
          </a:p>
          <a:p>
            <a:pPr algn="ctr"/>
            <a:r>
              <a:rPr lang="en-US" sz="4800" dirty="0" smtClean="0">
                <a:solidFill>
                  <a:schemeClr val="bg1"/>
                </a:solidFill>
              </a:rPr>
              <a:t>Up next: Millard Alexander</a:t>
            </a:r>
            <a:endParaRPr lang="en-US" sz="4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extBox 17"/>
          <p:cNvSpPr txBox="1"/>
          <p:nvPr/>
        </p:nvSpPr>
        <p:spPr>
          <a:xfrm>
            <a:off x="3275856" y="3645024"/>
            <a:ext cx="3312368" cy="2893100"/>
          </a:xfrm>
          <a:prstGeom prst="rect">
            <a:avLst/>
          </a:prstGeom>
          <a:noFill/>
        </p:spPr>
        <p:txBody>
          <a:bodyPr wrap="square" rtlCol="0">
            <a:spAutoFit/>
          </a:bodyPr>
          <a:lstStyle/>
          <a:p>
            <a:pPr marL="457200" indent="-457200"/>
            <a:r>
              <a:rPr lang="da-DK" sz="1400" dirty="0" smtClean="0"/>
              <a:t>1. The ZPE </a:t>
            </a:r>
            <a:r>
              <a:rPr lang="da-DK" sz="1400" dirty="0" err="1" smtClean="0"/>
              <a:t>theory</a:t>
            </a:r>
            <a:r>
              <a:rPr lang="da-DK" sz="1400" dirty="0" smtClean="0"/>
              <a:t> is </a:t>
            </a:r>
            <a:r>
              <a:rPr lang="da-DK" sz="1400" dirty="0" err="1" smtClean="0"/>
              <a:t>usually</a:t>
            </a:r>
            <a:r>
              <a:rPr lang="da-DK" sz="1400" dirty="0" smtClean="0"/>
              <a:t> </a:t>
            </a:r>
            <a:r>
              <a:rPr lang="da-DK" sz="1400" dirty="0" err="1" smtClean="0"/>
              <a:t>wrong</a:t>
            </a:r>
            <a:r>
              <a:rPr lang="da-DK" sz="1400" dirty="0" smtClean="0"/>
              <a:t>, </a:t>
            </a:r>
            <a:r>
              <a:rPr lang="da-DK" sz="1400" dirty="0" err="1" smtClean="0"/>
              <a:t>even</a:t>
            </a:r>
            <a:r>
              <a:rPr lang="da-DK" sz="1400" dirty="0" smtClean="0"/>
              <a:t> for the simplest systems.</a:t>
            </a:r>
          </a:p>
          <a:p>
            <a:pPr marL="457200" indent="-457200"/>
            <a:r>
              <a:rPr lang="da-DK" sz="1400" dirty="0" smtClean="0"/>
              <a:t>2. </a:t>
            </a:r>
            <a:r>
              <a:rPr lang="da-DK" sz="1400" dirty="0" err="1" smtClean="0"/>
              <a:t>Wavepackets</a:t>
            </a:r>
            <a:r>
              <a:rPr lang="da-DK" sz="1400" dirty="0" smtClean="0"/>
              <a:t> </a:t>
            </a:r>
            <a:r>
              <a:rPr lang="da-DK" sz="1400" dirty="0" err="1" smtClean="0"/>
              <a:t>work</a:t>
            </a:r>
            <a:r>
              <a:rPr lang="da-DK" sz="1400" dirty="0" smtClean="0"/>
              <a:t> </a:t>
            </a:r>
            <a:r>
              <a:rPr lang="da-DK" sz="1400" dirty="0" err="1" smtClean="0"/>
              <a:t>well</a:t>
            </a:r>
            <a:r>
              <a:rPr lang="da-DK" sz="1400" dirty="0" smtClean="0"/>
              <a:t> </a:t>
            </a:r>
            <a:r>
              <a:rPr lang="da-DK" sz="1400" dirty="0" err="1" smtClean="0"/>
              <a:t>when</a:t>
            </a:r>
            <a:r>
              <a:rPr lang="da-DK" sz="1400" dirty="0" smtClean="0"/>
              <a:t> </a:t>
            </a:r>
            <a:r>
              <a:rPr lang="da-DK" sz="1400" dirty="0" err="1" smtClean="0"/>
              <a:t>there</a:t>
            </a:r>
            <a:r>
              <a:rPr lang="da-DK" sz="1400" dirty="0" smtClean="0"/>
              <a:t> is a </a:t>
            </a:r>
            <a:r>
              <a:rPr lang="da-DK" sz="1400" dirty="0" err="1" smtClean="0"/>
              <a:t>good</a:t>
            </a:r>
            <a:r>
              <a:rPr lang="da-DK" sz="1400" dirty="0" smtClean="0"/>
              <a:t> potential </a:t>
            </a:r>
            <a:r>
              <a:rPr lang="da-DK" sz="1400" dirty="0" err="1" smtClean="0"/>
              <a:t>energy</a:t>
            </a:r>
            <a:r>
              <a:rPr lang="da-DK" sz="1400" dirty="0" smtClean="0"/>
              <a:t> </a:t>
            </a:r>
            <a:r>
              <a:rPr lang="da-DK" sz="1400" dirty="0" err="1" smtClean="0"/>
              <a:t>surface</a:t>
            </a:r>
            <a:r>
              <a:rPr lang="da-DK" sz="1400" dirty="0" smtClean="0"/>
              <a:t>.</a:t>
            </a:r>
          </a:p>
          <a:p>
            <a:pPr marL="457200" indent="-457200"/>
            <a:r>
              <a:rPr lang="da-DK" sz="1400" dirty="0" smtClean="0"/>
              <a:t>3. The gold standard is </a:t>
            </a:r>
            <a:r>
              <a:rPr lang="da-DK" sz="1400" dirty="0" err="1" smtClean="0"/>
              <a:t>careful</a:t>
            </a:r>
            <a:r>
              <a:rPr lang="da-DK" sz="1400" dirty="0" smtClean="0"/>
              <a:t> </a:t>
            </a:r>
            <a:r>
              <a:rPr lang="da-DK" sz="1400" dirty="0" err="1" smtClean="0"/>
              <a:t>experiments</a:t>
            </a:r>
            <a:r>
              <a:rPr lang="da-DK" sz="1400" dirty="0" smtClean="0"/>
              <a:t> </a:t>
            </a:r>
            <a:r>
              <a:rPr lang="da-DK" sz="1400" dirty="0" err="1" smtClean="0"/>
              <a:t>using</a:t>
            </a:r>
            <a:r>
              <a:rPr lang="da-DK" sz="1400" dirty="0" smtClean="0"/>
              <a:t> </a:t>
            </a:r>
            <a:r>
              <a:rPr lang="da-DK" sz="1400" dirty="0" err="1" smtClean="0"/>
              <a:t>labelled</a:t>
            </a:r>
            <a:r>
              <a:rPr lang="da-DK" sz="1400" dirty="0" smtClean="0"/>
              <a:t> samples</a:t>
            </a:r>
          </a:p>
          <a:p>
            <a:pPr marL="457200" indent="-457200"/>
            <a:r>
              <a:rPr lang="da-DK" sz="1400" dirty="0" smtClean="0"/>
              <a:t>4. </a:t>
            </a:r>
            <a:r>
              <a:rPr lang="da-DK" sz="1400" dirty="0" err="1" smtClean="0"/>
              <a:t>Mechanism</a:t>
            </a:r>
            <a:r>
              <a:rPr lang="da-DK" sz="1400" dirty="0" smtClean="0"/>
              <a:t> </a:t>
            </a:r>
            <a:r>
              <a:rPr lang="da-DK" sz="1400" dirty="0" err="1" smtClean="0"/>
              <a:t>matters</a:t>
            </a:r>
            <a:r>
              <a:rPr lang="da-DK" sz="1400" dirty="0" smtClean="0"/>
              <a:t> to the </a:t>
            </a:r>
            <a:r>
              <a:rPr lang="da-DK" sz="1400" dirty="0" err="1" smtClean="0"/>
              <a:t>temperature</a:t>
            </a:r>
            <a:r>
              <a:rPr lang="da-DK" sz="1400" dirty="0" smtClean="0"/>
              <a:t>, </a:t>
            </a:r>
            <a:r>
              <a:rPr lang="da-DK" sz="1400" dirty="0" err="1" smtClean="0"/>
              <a:t>pressure</a:t>
            </a:r>
            <a:r>
              <a:rPr lang="da-DK" sz="1400" dirty="0" smtClean="0"/>
              <a:t> and </a:t>
            </a:r>
            <a:r>
              <a:rPr lang="da-DK" sz="1400" dirty="0" err="1" smtClean="0"/>
              <a:t>wavelength</a:t>
            </a:r>
            <a:r>
              <a:rPr lang="da-DK" sz="1400" dirty="0" smtClean="0"/>
              <a:t> </a:t>
            </a:r>
            <a:r>
              <a:rPr lang="da-DK" sz="1400" dirty="0" err="1" smtClean="0"/>
              <a:t>dependence</a:t>
            </a:r>
            <a:r>
              <a:rPr lang="da-DK" sz="1400" dirty="0" smtClean="0"/>
              <a:t> of </a:t>
            </a:r>
            <a:r>
              <a:rPr lang="da-DK" sz="1400" dirty="0" err="1" smtClean="0"/>
              <a:t>isotopic</a:t>
            </a:r>
            <a:r>
              <a:rPr lang="da-DK" sz="1400" dirty="0" smtClean="0"/>
              <a:t> </a:t>
            </a:r>
            <a:r>
              <a:rPr lang="da-DK" sz="1400" dirty="0" err="1" smtClean="0"/>
              <a:t>fractionation</a:t>
            </a:r>
            <a:endParaRPr lang="en-US" sz="1400" dirty="0"/>
          </a:p>
        </p:txBody>
      </p:sp>
      <p:sp>
        <p:nvSpPr>
          <p:cNvPr id="19" name="TextBox 18"/>
          <p:cNvSpPr txBox="1"/>
          <p:nvPr/>
        </p:nvSpPr>
        <p:spPr>
          <a:xfrm>
            <a:off x="0" y="332656"/>
            <a:ext cx="9144000" cy="738664"/>
          </a:xfrm>
          <a:prstGeom prst="rect">
            <a:avLst/>
          </a:prstGeom>
          <a:noFill/>
        </p:spPr>
        <p:txBody>
          <a:bodyPr wrap="square" rtlCol="0">
            <a:spAutoFit/>
          </a:bodyPr>
          <a:lstStyle/>
          <a:p>
            <a:pPr algn="ctr"/>
            <a:r>
              <a:rPr lang="da-DK" sz="1400" dirty="0" err="1" smtClean="0"/>
              <a:t>Key</a:t>
            </a:r>
            <a:r>
              <a:rPr lang="da-DK" sz="1400" dirty="0" smtClean="0"/>
              <a:t> </a:t>
            </a:r>
            <a:r>
              <a:rPr lang="da-DK" sz="1400" dirty="0" err="1" smtClean="0"/>
              <a:t>conclusions</a:t>
            </a:r>
            <a:r>
              <a:rPr lang="da-DK" sz="1400" dirty="0" smtClean="0"/>
              <a:t> from </a:t>
            </a:r>
            <a:r>
              <a:rPr lang="da-DK" sz="1400" dirty="0" err="1" smtClean="0"/>
              <a:t>experimental</a:t>
            </a:r>
            <a:r>
              <a:rPr lang="da-DK" sz="1400" dirty="0" smtClean="0"/>
              <a:t> and </a:t>
            </a:r>
            <a:r>
              <a:rPr lang="da-DK" sz="1400" dirty="0" err="1" smtClean="0"/>
              <a:t>theoretical</a:t>
            </a:r>
            <a:r>
              <a:rPr lang="da-DK" sz="1400" dirty="0" smtClean="0"/>
              <a:t> studies of </a:t>
            </a:r>
            <a:r>
              <a:rPr lang="da-DK" sz="1400" dirty="0" err="1" smtClean="0"/>
              <a:t>isotopic</a:t>
            </a:r>
            <a:r>
              <a:rPr lang="da-DK" sz="1400" dirty="0" smtClean="0"/>
              <a:t> </a:t>
            </a:r>
            <a:r>
              <a:rPr lang="da-DK" sz="1400" dirty="0" err="1" smtClean="0"/>
              <a:t>fractionation</a:t>
            </a:r>
            <a:r>
              <a:rPr lang="da-DK" sz="1400" dirty="0" smtClean="0"/>
              <a:t> in </a:t>
            </a:r>
            <a:r>
              <a:rPr lang="da-DK" sz="1400" dirty="0" err="1" smtClean="0"/>
              <a:t>photolysis</a:t>
            </a:r>
            <a:endParaRPr lang="da-DK" sz="1400" dirty="0" smtClean="0"/>
          </a:p>
          <a:p>
            <a:pPr algn="ctr"/>
            <a:r>
              <a:rPr lang="da-DK" sz="1400" dirty="0" smtClean="0"/>
              <a:t>Matthew S. Johnson, </a:t>
            </a:r>
            <a:r>
              <a:rPr lang="da-DK" sz="1400" dirty="0" err="1" smtClean="0"/>
              <a:t>msj@kiku.dk</a:t>
            </a:r>
            <a:r>
              <a:rPr lang="da-DK" sz="1400" dirty="0" smtClean="0"/>
              <a:t> </a:t>
            </a:r>
          </a:p>
          <a:p>
            <a:pPr algn="ctr"/>
            <a:r>
              <a:rPr lang="da-DK" sz="1400" dirty="0" smtClean="0"/>
              <a:t>Department of </a:t>
            </a:r>
            <a:r>
              <a:rPr lang="da-DK" sz="1400" dirty="0" err="1" smtClean="0"/>
              <a:t>Chemistry</a:t>
            </a:r>
            <a:r>
              <a:rPr lang="da-DK" sz="1400" dirty="0" smtClean="0"/>
              <a:t>, </a:t>
            </a:r>
            <a:r>
              <a:rPr lang="da-DK" sz="1400" dirty="0" err="1" smtClean="0"/>
              <a:t>University</a:t>
            </a:r>
            <a:r>
              <a:rPr lang="da-DK" sz="1400" dirty="0" smtClean="0"/>
              <a:t> of Copenhagen, Denmark</a:t>
            </a:r>
            <a:endParaRPr lang="en-US" sz="1400" dirty="0"/>
          </a:p>
        </p:txBody>
      </p:sp>
      <p:pic>
        <p:nvPicPr>
          <p:cNvPr id="751617" name="Picture 1"/>
          <p:cNvPicPr>
            <a:picLocks noChangeAspect="1" noChangeArrowheads="1"/>
          </p:cNvPicPr>
          <p:nvPr/>
        </p:nvPicPr>
        <p:blipFill>
          <a:blip r:embed="rId3" cstate="print"/>
          <a:srcRect l="27559" t="27400" r="22567" b="9601"/>
          <a:stretch>
            <a:fillRect/>
          </a:stretch>
        </p:blipFill>
        <p:spPr bwMode="auto">
          <a:xfrm>
            <a:off x="35496" y="1556792"/>
            <a:ext cx="1800200" cy="1421211"/>
          </a:xfrm>
          <a:prstGeom prst="rect">
            <a:avLst/>
          </a:prstGeom>
          <a:noFill/>
          <a:ln w="9525">
            <a:noFill/>
            <a:miter lim="800000"/>
            <a:headEnd/>
            <a:tailEnd/>
          </a:ln>
        </p:spPr>
      </p:pic>
      <p:sp>
        <p:nvSpPr>
          <p:cNvPr id="20" name="TextBox 19"/>
          <p:cNvSpPr txBox="1"/>
          <p:nvPr/>
        </p:nvSpPr>
        <p:spPr>
          <a:xfrm>
            <a:off x="1403648" y="1700808"/>
            <a:ext cx="504056" cy="215444"/>
          </a:xfrm>
          <a:prstGeom prst="rect">
            <a:avLst/>
          </a:prstGeom>
          <a:noFill/>
        </p:spPr>
        <p:txBody>
          <a:bodyPr wrap="square" rtlCol="0">
            <a:spAutoFit/>
          </a:bodyPr>
          <a:lstStyle/>
          <a:p>
            <a:r>
              <a:rPr lang="da-DK" sz="800" dirty="0" smtClean="0"/>
              <a:t>ZPE</a:t>
            </a:r>
            <a:endParaRPr lang="en-US" sz="800" dirty="0"/>
          </a:p>
        </p:txBody>
      </p:sp>
      <p:sp>
        <p:nvSpPr>
          <p:cNvPr id="21" name="TextBox 20"/>
          <p:cNvSpPr txBox="1"/>
          <p:nvPr/>
        </p:nvSpPr>
        <p:spPr>
          <a:xfrm>
            <a:off x="179512" y="1844824"/>
            <a:ext cx="720080" cy="215444"/>
          </a:xfrm>
          <a:prstGeom prst="rect">
            <a:avLst/>
          </a:prstGeom>
          <a:noFill/>
        </p:spPr>
        <p:txBody>
          <a:bodyPr wrap="square" rtlCol="0">
            <a:spAutoFit/>
          </a:bodyPr>
          <a:lstStyle/>
          <a:p>
            <a:r>
              <a:rPr lang="da-DK" sz="800" dirty="0" err="1" smtClean="0"/>
              <a:t>Reflection</a:t>
            </a:r>
            <a:endParaRPr lang="en-US" sz="800" dirty="0"/>
          </a:p>
        </p:txBody>
      </p:sp>
      <p:sp>
        <p:nvSpPr>
          <p:cNvPr id="22" name="TextBox 21"/>
          <p:cNvSpPr txBox="1"/>
          <p:nvPr/>
        </p:nvSpPr>
        <p:spPr>
          <a:xfrm>
            <a:off x="683568" y="2420888"/>
            <a:ext cx="792088" cy="215444"/>
          </a:xfrm>
          <a:prstGeom prst="rect">
            <a:avLst/>
          </a:prstGeom>
          <a:solidFill>
            <a:schemeClr val="bg1"/>
          </a:solidFill>
        </p:spPr>
        <p:txBody>
          <a:bodyPr wrap="square" rtlCol="0">
            <a:spAutoFit/>
          </a:bodyPr>
          <a:lstStyle/>
          <a:p>
            <a:r>
              <a:rPr lang="da-DK" sz="800" dirty="0" err="1" smtClean="0"/>
              <a:t>Experiment</a:t>
            </a:r>
            <a:endParaRPr lang="en-US" sz="800" dirty="0"/>
          </a:p>
        </p:txBody>
      </p:sp>
      <p:sp>
        <p:nvSpPr>
          <p:cNvPr id="23" name="TextBox 22"/>
          <p:cNvSpPr txBox="1"/>
          <p:nvPr/>
        </p:nvSpPr>
        <p:spPr>
          <a:xfrm>
            <a:off x="0" y="2996952"/>
            <a:ext cx="1944216" cy="307777"/>
          </a:xfrm>
          <a:prstGeom prst="rect">
            <a:avLst/>
          </a:prstGeom>
          <a:solidFill>
            <a:schemeClr val="bg1"/>
          </a:solidFill>
        </p:spPr>
        <p:txBody>
          <a:bodyPr wrap="square" rtlCol="0">
            <a:spAutoFit/>
          </a:bodyPr>
          <a:lstStyle/>
          <a:p>
            <a:r>
              <a:rPr lang="en-US" sz="700" dirty="0" err="1" smtClean="0"/>
              <a:t>Grage</a:t>
            </a:r>
            <a:r>
              <a:rPr lang="en-US" sz="700" dirty="0" smtClean="0"/>
              <a:t> et al., </a:t>
            </a:r>
            <a:r>
              <a:rPr lang="en-US" sz="700" dirty="0" err="1" smtClean="0"/>
              <a:t>HCl</a:t>
            </a:r>
            <a:r>
              <a:rPr lang="en-US" sz="700" dirty="0" smtClean="0"/>
              <a:t> and </a:t>
            </a:r>
            <a:r>
              <a:rPr lang="en-US" sz="700" dirty="0" err="1" smtClean="0"/>
              <a:t>Cl</a:t>
            </a:r>
            <a:r>
              <a:rPr lang="en-US" sz="700" dirty="0" smtClean="0"/>
              <a:t>, PCCP, 8, 4798, 2006.</a:t>
            </a:r>
            <a:endParaRPr lang="en-US" sz="700" dirty="0"/>
          </a:p>
        </p:txBody>
      </p:sp>
      <p:pic>
        <p:nvPicPr>
          <p:cNvPr id="751618" name="Picture 2"/>
          <p:cNvPicPr>
            <a:picLocks noChangeAspect="1" noChangeArrowheads="1"/>
          </p:cNvPicPr>
          <p:nvPr/>
        </p:nvPicPr>
        <p:blipFill>
          <a:blip r:embed="rId4" cstate="print"/>
          <a:srcRect l="21650" t="34040" r="31100" b="29840"/>
          <a:stretch>
            <a:fillRect/>
          </a:stretch>
        </p:blipFill>
        <p:spPr bwMode="auto">
          <a:xfrm>
            <a:off x="2123728" y="1844824"/>
            <a:ext cx="2016224" cy="963307"/>
          </a:xfrm>
          <a:prstGeom prst="rect">
            <a:avLst/>
          </a:prstGeom>
          <a:noFill/>
          <a:ln w="9525">
            <a:noFill/>
            <a:miter lim="800000"/>
            <a:headEnd/>
            <a:tailEnd/>
          </a:ln>
        </p:spPr>
      </p:pic>
      <p:sp>
        <p:nvSpPr>
          <p:cNvPr id="24" name="TextBox 23"/>
          <p:cNvSpPr txBox="1"/>
          <p:nvPr/>
        </p:nvSpPr>
        <p:spPr>
          <a:xfrm>
            <a:off x="2267744" y="1556793"/>
            <a:ext cx="1728192" cy="338554"/>
          </a:xfrm>
          <a:prstGeom prst="rect">
            <a:avLst/>
          </a:prstGeom>
          <a:noFill/>
        </p:spPr>
        <p:txBody>
          <a:bodyPr wrap="square" rtlCol="0">
            <a:spAutoFit/>
          </a:bodyPr>
          <a:lstStyle/>
          <a:p>
            <a:r>
              <a:rPr lang="da-DK" sz="800" dirty="0" err="1" smtClean="0"/>
              <a:t>Wavepacket</a:t>
            </a:r>
            <a:r>
              <a:rPr lang="da-DK" sz="800" dirty="0" smtClean="0"/>
              <a:t> </a:t>
            </a:r>
            <a:r>
              <a:rPr lang="da-DK" sz="800" dirty="0" err="1" smtClean="0"/>
              <a:t>propagation</a:t>
            </a:r>
            <a:r>
              <a:rPr lang="da-DK" sz="800" dirty="0" smtClean="0"/>
              <a:t> </a:t>
            </a:r>
            <a:r>
              <a:rPr lang="da-DK" sz="800" dirty="0" err="1" smtClean="0"/>
              <a:t>theory</a:t>
            </a:r>
            <a:r>
              <a:rPr lang="da-DK" sz="800" dirty="0" smtClean="0"/>
              <a:t> vs. </a:t>
            </a:r>
            <a:r>
              <a:rPr lang="da-DK" sz="800" dirty="0" err="1" smtClean="0"/>
              <a:t>experiment</a:t>
            </a:r>
            <a:endParaRPr lang="en-US" sz="800" dirty="0"/>
          </a:p>
        </p:txBody>
      </p:sp>
      <p:sp>
        <p:nvSpPr>
          <p:cNvPr id="25" name="TextBox 24"/>
          <p:cNvSpPr txBox="1"/>
          <p:nvPr/>
        </p:nvSpPr>
        <p:spPr>
          <a:xfrm>
            <a:off x="2483768" y="2421468"/>
            <a:ext cx="504056" cy="215444"/>
          </a:xfrm>
          <a:prstGeom prst="rect">
            <a:avLst/>
          </a:prstGeom>
          <a:noFill/>
        </p:spPr>
        <p:txBody>
          <a:bodyPr wrap="square" rtlCol="0">
            <a:spAutoFit/>
          </a:bodyPr>
          <a:lstStyle/>
          <a:p>
            <a:r>
              <a:rPr lang="da-DK" sz="800" dirty="0" err="1" smtClean="0"/>
              <a:t>HCl</a:t>
            </a:r>
            <a:endParaRPr lang="en-US" sz="800" dirty="0"/>
          </a:p>
        </p:txBody>
      </p:sp>
      <p:sp>
        <p:nvSpPr>
          <p:cNvPr id="26" name="TextBox 25"/>
          <p:cNvSpPr txBox="1"/>
          <p:nvPr/>
        </p:nvSpPr>
        <p:spPr>
          <a:xfrm>
            <a:off x="3491880" y="2421468"/>
            <a:ext cx="504056" cy="215444"/>
          </a:xfrm>
          <a:prstGeom prst="rect">
            <a:avLst/>
          </a:prstGeom>
          <a:noFill/>
        </p:spPr>
        <p:txBody>
          <a:bodyPr wrap="square" rtlCol="0">
            <a:spAutoFit/>
          </a:bodyPr>
          <a:lstStyle/>
          <a:p>
            <a:r>
              <a:rPr lang="da-DK" sz="800" dirty="0" err="1" smtClean="0"/>
              <a:t>DCl</a:t>
            </a:r>
            <a:endParaRPr lang="en-US" sz="800" dirty="0"/>
          </a:p>
        </p:txBody>
      </p:sp>
      <p:sp>
        <p:nvSpPr>
          <p:cNvPr id="27" name="TextBox 26"/>
          <p:cNvSpPr txBox="1"/>
          <p:nvPr/>
        </p:nvSpPr>
        <p:spPr>
          <a:xfrm>
            <a:off x="1979712" y="2924944"/>
            <a:ext cx="2304256" cy="307777"/>
          </a:xfrm>
          <a:prstGeom prst="rect">
            <a:avLst/>
          </a:prstGeom>
          <a:solidFill>
            <a:schemeClr val="bg1"/>
          </a:solidFill>
        </p:spPr>
        <p:txBody>
          <a:bodyPr wrap="square" rtlCol="0">
            <a:spAutoFit/>
          </a:bodyPr>
          <a:lstStyle/>
          <a:p>
            <a:r>
              <a:rPr lang="en-US" sz="700" dirty="0" smtClean="0"/>
              <a:t>J. A. Schmidt et al., </a:t>
            </a:r>
            <a:r>
              <a:rPr lang="en-US" sz="700" dirty="0" err="1" smtClean="0"/>
              <a:t>HCl</a:t>
            </a:r>
            <a:r>
              <a:rPr lang="en-US" sz="700" dirty="0" smtClean="0"/>
              <a:t> cross section, CPL, 480, 168, 2009.</a:t>
            </a:r>
            <a:endParaRPr lang="en-US" sz="600" dirty="0"/>
          </a:p>
        </p:txBody>
      </p:sp>
      <p:pic>
        <p:nvPicPr>
          <p:cNvPr id="751619" name="Picture 3"/>
          <p:cNvPicPr>
            <a:picLocks noChangeAspect="1" noChangeArrowheads="1"/>
          </p:cNvPicPr>
          <p:nvPr/>
        </p:nvPicPr>
        <p:blipFill>
          <a:blip r:embed="rId5" cstate="print"/>
          <a:srcRect l="22175" t="26480" r="33200" b="19761"/>
          <a:stretch>
            <a:fillRect/>
          </a:stretch>
        </p:blipFill>
        <p:spPr bwMode="auto">
          <a:xfrm>
            <a:off x="36621" y="3457804"/>
            <a:ext cx="2735179" cy="2059428"/>
          </a:xfrm>
          <a:prstGeom prst="rect">
            <a:avLst/>
          </a:prstGeom>
          <a:noFill/>
          <a:ln w="9525">
            <a:noFill/>
            <a:miter lim="800000"/>
            <a:headEnd/>
            <a:tailEnd/>
          </a:ln>
        </p:spPr>
      </p:pic>
      <p:pic>
        <p:nvPicPr>
          <p:cNvPr id="751620" name="Picture 4"/>
          <p:cNvPicPr>
            <a:picLocks noChangeAspect="1" noChangeArrowheads="1"/>
          </p:cNvPicPr>
          <p:nvPr/>
        </p:nvPicPr>
        <p:blipFill>
          <a:blip r:embed="rId6" cstate="print"/>
          <a:srcRect l="14826" t="35720" r="31100" b="20600"/>
          <a:stretch>
            <a:fillRect/>
          </a:stretch>
        </p:blipFill>
        <p:spPr bwMode="auto">
          <a:xfrm>
            <a:off x="251520" y="5517232"/>
            <a:ext cx="1992684" cy="1006016"/>
          </a:xfrm>
          <a:prstGeom prst="rect">
            <a:avLst/>
          </a:prstGeom>
          <a:noFill/>
          <a:ln w="9525">
            <a:noFill/>
            <a:miter lim="800000"/>
            <a:headEnd/>
            <a:tailEnd/>
          </a:ln>
        </p:spPr>
      </p:pic>
      <p:sp>
        <p:nvSpPr>
          <p:cNvPr id="31" name="TextBox 30"/>
          <p:cNvSpPr txBox="1"/>
          <p:nvPr/>
        </p:nvSpPr>
        <p:spPr>
          <a:xfrm>
            <a:off x="251520" y="6657945"/>
            <a:ext cx="2304256" cy="200055"/>
          </a:xfrm>
          <a:prstGeom prst="rect">
            <a:avLst/>
          </a:prstGeom>
          <a:solidFill>
            <a:schemeClr val="bg1"/>
          </a:solidFill>
        </p:spPr>
        <p:txBody>
          <a:bodyPr wrap="square" rtlCol="0">
            <a:spAutoFit/>
          </a:bodyPr>
          <a:lstStyle/>
          <a:p>
            <a:r>
              <a:rPr lang="en-US" sz="700" dirty="0" smtClean="0"/>
              <a:t>J. A. Schmidt et al., N</a:t>
            </a:r>
            <a:r>
              <a:rPr lang="en-US" sz="700" baseline="-25000" dirty="0" smtClean="0"/>
              <a:t>2</a:t>
            </a:r>
            <a:r>
              <a:rPr lang="en-US" sz="700" dirty="0" smtClean="0"/>
              <a:t>O, ACP, in press 2011.</a:t>
            </a:r>
            <a:endParaRPr lang="en-US" sz="600" dirty="0"/>
          </a:p>
        </p:txBody>
      </p:sp>
      <p:sp>
        <p:nvSpPr>
          <p:cNvPr id="32" name="TextBox 31"/>
          <p:cNvSpPr txBox="1"/>
          <p:nvPr/>
        </p:nvSpPr>
        <p:spPr>
          <a:xfrm>
            <a:off x="395536" y="3356992"/>
            <a:ext cx="720080" cy="184666"/>
          </a:xfrm>
          <a:prstGeom prst="rect">
            <a:avLst/>
          </a:prstGeom>
          <a:noFill/>
        </p:spPr>
        <p:txBody>
          <a:bodyPr wrap="square" rtlCol="0">
            <a:spAutoFit/>
          </a:bodyPr>
          <a:lstStyle/>
          <a:p>
            <a:r>
              <a:rPr lang="da-DK" sz="600" baseline="30000" dirty="0" smtClean="0"/>
              <a:t>15</a:t>
            </a:r>
            <a:r>
              <a:rPr lang="da-DK" sz="600" dirty="0" smtClean="0"/>
              <a:t>N</a:t>
            </a:r>
            <a:r>
              <a:rPr lang="da-DK" sz="600" baseline="30000" dirty="0" smtClean="0"/>
              <a:t>14</a:t>
            </a:r>
            <a:r>
              <a:rPr lang="da-DK" sz="600" dirty="0" smtClean="0"/>
              <a:t>N</a:t>
            </a:r>
            <a:r>
              <a:rPr lang="da-DK" sz="600" baseline="30000" dirty="0" smtClean="0"/>
              <a:t>16</a:t>
            </a:r>
            <a:r>
              <a:rPr lang="da-DK" sz="600" dirty="0" smtClean="0"/>
              <a:t>O</a:t>
            </a:r>
            <a:endParaRPr lang="en-US" sz="600" dirty="0"/>
          </a:p>
        </p:txBody>
      </p:sp>
      <p:sp>
        <p:nvSpPr>
          <p:cNvPr id="33" name="TextBox 32"/>
          <p:cNvSpPr txBox="1"/>
          <p:nvPr/>
        </p:nvSpPr>
        <p:spPr>
          <a:xfrm>
            <a:off x="1835696" y="3356992"/>
            <a:ext cx="720080" cy="184666"/>
          </a:xfrm>
          <a:prstGeom prst="rect">
            <a:avLst/>
          </a:prstGeom>
          <a:noFill/>
        </p:spPr>
        <p:txBody>
          <a:bodyPr wrap="square" rtlCol="0">
            <a:spAutoFit/>
          </a:bodyPr>
          <a:lstStyle/>
          <a:p>
            <a:r>
              <a:rPr lang="da-DK" sz="600" baseline="30000" dirty="0" smtClean="0"/>
              <a:t>14</a:t>
            </a:r>
            <a:r>
              <a:rPr lang="da-DK" sz="600" dirty="0" smtClean="0"/>
              <a:t>N</a:t>
            </a:r>
            <a:r>
              <a:rPr lang="da-DK" sz="600" baseline="30000" dirty="0" smtClean="0"/>
              <a:t>15</a:t>
            </a:r>
            <a:r>
              <a:rPr lang="da-DK" sz="600" dirty="0" smtClean="0"/>
              <a:t>N</a:t>
            </a:r>
            <a:r>
              <a:rPr lang="da-DK" sz="600" baseline="30000" dirty="0" smtClean="0"/>
              <a:t>16</a:t>
            </a:r>
            <a:r>
              <a:rPr lang="da-DK" sz="600" dirty="0" smtClean="0"/>
              <a:t>O</a:t>
            </a:r>
            <a:endParaRPr lang="en-US" sz="600" dirty="0"/>
          </a:p>
        </p:txBody>
      </p:sp>
      <p:sp>
        <p:nvSpPr>
          <p:cNvPr id="34" name="TextBox 33"/>
          <p:cNvSpPr txBox="1"/>
          <p:nvPr/>
        </p:nvSpPr>
        <p:spPr>
          <a:xfrm>
            <a:off x="467544" y="4437112"/>
            <a:ext cx="720080" cy="184666"/>
          </a:xfrm>
          <a:prstGeom prst="rect">
            <a:avLst/>
          </a:prstGeom>
          <a:noFill/>
        </p:spPr>
        <p:txBody>
          <a:bodyPr wrap="square" rtlCol="0">
            <a:spAutoFit/>
          </a:bodyPr>
          <a:lstStyle/>
          <a:p>
            <a:r>
              <a:rPr lang="da-DK" sz="600" baseline="30000" dirty="0" smtClean="0"/>
              <a:t>15</a:t>
            </a:r>
            <a:r>
              <a:rPr lang="da-DK" sz="600" dirty="0" smtClean="0"/>
              <a:t>N</a:t>
            </a:r>
            <a:r>
              <a:rPr lang="da-DK" sz="600" baseline="30000" dirty="0" smtClean="0"/>
              <a:t>15</a:t>
            </a:r>
            <a:r>
              <a:rPr lang="da-DK" sz="600" dirty="0" smtClean="0"/>
              <a:t>N</a:t>
            </a:r>
            <a:r>
              <a:rPr lang="da-DK" sz="600" baseline="30000" dirty="0" smtClean="0"/>
              <a:t>16</a:t>
            </a:r>
            <a:r>
              <a:rPr lang="da-DK" sz="600" dirty="0" smtClean="0"/>
              <a:t>O</a:t>
            </a:r>
            <a:endParaRPr lang="en-US" sz="600" dirty="0"/>
          </a:p>
        </p:txBody>
      </p:sp>
      <p:sp>
        <p:nvSpPr>
          <p:cNvPr id="35" name="TextBox 34"/>
          <p:cNvSpPr txBox="1"/>
          <p:nvPr/>
        </p:nvSpPr>
        <p:spPr>
          <a:xfrm>
            <a:off x="1835696" y="4437112"/>
            <a:ext cx="720080" cy="184666"/>
          </a:xfrm>
          <a:prstGeom prst="rect">
            <a:avLst/>
          </a:prstGeom>
          <a:noFill/>
        </p:spPr>
        <p:txBody>
          <a:bodyPr wrap="square" rtlCol="0">
            <a:spAutoFit/>
          </a:bodyPr>
          <a:lstStyle/>
          <a:p>
            <a:r>
              <a:rPr lang="da-DK" sz="600" baseline="30000" dirty="0" smtClean="0"/>
              <a:t>14</a:t>
            </a:r>
            <a:r>
              <a:rPr lang="da-DK" sz="600" dirty="0" smtClean="0"/>
              <a:t>N</a:t>
            </a:r>
            <a:r>
              <a:rPr lang="da-DK" sz="600" baseline="30000" dirty="0" smtClean="0"/>
              <a:t>14</a:t>
            </a:r>
            <a:r>
              <a:rPr lang="da-DK" sz="600" dirty="0" smtClean="0"/>
              <a:t>N</a:t>
            </a:r>
            <a:r>
              <a:rPr lang="da-DK" sz="600" baseline="30000" dirty="0" smtClean="0"/>
              <a:t>18</a:t>
            </a:r>
            <a:r>
              <a:rPr lang="da-DK" sz="600" dirty="0" smtClean="0"/>
              <a:t>O</a:t>
            </a:r>
            <a:endParaRPr lang="en-US" sz="600" dirty="0"/>
          </a:p>
        </p:txBody>
      </p:sp>
      <p:sp>
        <p:nvSpPr>
          <p:cNvPr id="36" name="TextBox 35"/>
          <p:cNvSpPr txBox="1"/>
          <p:nvPr/>
        </p:nvSpPr>
        <p:spPr>
          <a:xfrm>
            <a:off x="1475656" y="6021288"/>
            <a:ext cx="1584176" cy="215444"/>
          </a:xfrm>
          <a:prstGeom prst="rect">
            <a:avLst/>
          </a:prstGeom>
          <a:noFill/>
        </p:spPr>
        <p:txBody>
          <a:bodyPr wrap="square" rtlCol="0">
            <a:spAutoFit/>
          </a:bodyPr>
          <a:lstStyle/>
          <a:p>
            <a:r>
              <a:rPr lang="da-DK" sz="800" baseline="30000" dirty="0" err="1" smtClean="0"/>
              <a:t>Three-isotope</a:t>
            </a:r>
            <a:r>
              <a:rPr lang="da-DK" sz="800" baseline="30000" dirty="0" smtClean="0"/>
              <a:t> </a:t>
            </a:r>
            <a:r>
              <a:rPr lang="da-DK" sz="800" baseline="30000" dirty="0" err="1" smtClean="0"/>
              <a:t>exponent</a:t>
            </a:r>
            <a:r>
              <a:rPr lang="da-DK" sz="800" baseline="30000" dirty="0" smtClean="0"/>
              <a:t> </a:t>
            </a:r>
            <a:r>
              <a:rPr lang="da-DK" sz="800" baseline="30000" dirty="0" err="1" smtClean="0"/>
              <a:t>spectrum</a:t>
            </a:r>
            <a:endParaRPr lang="en-US" sz="800" dirty="0"/>
          </a:p>
        </p:txBody>
      </p:sp>
      <p:sp>
        <p:nvSpPr>
          <p:cNvPr id="37" name="TextBox 36"/>
          <p:cNvSpPr txBox="1"/>
          <p:nvPr/>
        </p:nvSpPr>
        <p:spPr>
          <a:xfrm>
            <a:off x="7596336" y="1340768"/>
            <a:ext cx="864096" cy="307777"/>
          </a:xfrm>
          <a:prstGeom prst="rect">
            <a:avLst/>
          </a:prstGeom>
          <a:noFill/>
        </p:spPr>
        <p:txBody>
          <a:bodyPr wrap="square" rtlCol="0">
            <a:spAutoFit/>
          </a:bodyPr>
          <a:lstStyle/>
          <a:p>
            <a:r>
              <a:rPr lang="da-DK" sz="1400" dirty="0" smtClean="0"/>
              <a:t>OCS</a:t>
            </a:r>
            <a:endParaRPr lang="en-US" sz="1400" dirty="0"/>
          </a:p>
        </p:txBody>
      </p:sp>
      <p:sp>
        <p:nvSpPr>
          <p:cNvPr id="38" name="TextBox 37"/>
          <p:cNvSpPr txBox="1"/>
          <p:nvPr/>
        </p:nvSpPr>
        <p:spPr>
          <a:xfrm>
            <a:off x="1331640" y="1268760"/>
            <a:ext cx="1080120" cy="307777"/>
          </a:xfrm>
          <a:prstGeom prst="rect">
            <a:avLst/>
          </a:prstGeom>
          <a:noFill/>
        </p:spPr>
        <p:txBody>
          <a:bodyPr wrap="square" rtlCol="0">
            <a:spAutoFit/>
          </a:bodyPr>
          <a:lstStyle/>
          <a:p>
            <a:r>
              <a:rPr lang="da-DK" sz="1400" dirty="0" err="1" smtClean="0"/>
              <a:t>HCl/DCl</a:t>
            </a:r>
            <a:endParaRPr lang="en-US" sz="1400" baseline="-25000" dirty="0"/>
          </a:p>
        </p:txBody>
      </p:sp>
      <p:sp>
        <p:nvSpPr>
          <p:cNvPr id="39" name="TextBox 38"/>
          <p:cNvSpPr txBox="1"/>
          <p:nvPr/>
        </p:nvSpPr>
        <p:spPr>
          <a:xfrm>
            <a:off x="7596336" y="3140968"/>
            <a:ext cx="1080120" cy="307777"/>
          </a:xfrm>
          <a:prstGeom prst="rect">
            <a:avLst/>
          </a:prstGeom>
          <a:noFill/>
        </p:spPr>
        <p:txBody>
          <a:bodyPr wrap="square" rtlCol="0">
            <a:spAutoFit/>
          </a:bodyPr>
          <a:lstStyle/>
          <a:p>
            <a:r>
              <a:rPr lang="da-DK" sz="1400" dirty="0" smtClean="0"/>
              <a:t>N2O</a:t>
            </a:r>
            <a:endParaRPr lang="en-US" sz="1400" dirty="0"/>
          </a:p>
        </p:txBody>
      </p:sp>
      <p:sp>
        <p:nvSpPr>
          <p:cNvPr id="40" name="TextBox 39"/>
          <p:cNvSpPr txBox="1"/>
          <p:nvPr/>
        </p:nvSpPr>
        <p:spPr>
          <a:xfrm>
            <a:off x="7524328" y="4725144"/>
            <a:ext cx="1080120" cy="307777"/>
          </a:xfrm>
          <a:prstGeom prst="rect">
            <a:avLst/>
          </a:prstGeom>
          <a:noFill/>
        </p:spPr>
        <p:txBody>
          <a:bodyPr wrap="square" rtlCol="0">
            <a:spAutoFit/>
          </a:bodyPr>
          <a:lstStyle/>
          <a:p>
            <a:r>
              <a:rPr lang="da-DK" sz="1400" dirty="0" smtClean="0"/>
              <a:t>HCDO</a:t>
            </a:r>
            <a:endParaRPr lang="en-US" sz="1400" dirty="0"/>
          </a:p>
        </p:txBody>
      </p:sp>
      <p:cxnSp>
        <p:nvCxnSpPr>
          <p:cNvPr id="43" name="Straight Arrow Connector 42"/>
          <p:cNvCxnSpPr/>
          <p:nvPr/>
        </p:nvCxnSpPr>
        <p:spPr>
          <a:xfrm rot="10800000">
            <a:off x="2843808" y="3356993"/>
            <a:ext cx="467546" cy="4221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a:off x="2843808" y="4365104"/>
            <a:ext cx="432048" cy="735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6200000" flipV="1">
            <a:off x="6012160" y="3861048"/>
            <a:ext cx="1080120"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flipH="1" flipV="1">
            <a:off x="6120172" y="4329100"/>
            <a:ext cx="936104"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8" idx="1"/>
          </p:cNvCxnSpPr>
          <p:nvPr/>
        </p:nvCxnSpPr>
        <p:spPr>
          <a:xfrm rot="10800000">
            <a:off x="2771800" y="4797152"/>
            <a:ext cx="504056" cy="29442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228184" y="5733256"/>
            <a:ext cx="64807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51621" name="Picture 5"/>
          <p:cNvPicPr>
            <a:picLocks noChangeAspect="1" noChangeArrowheads="1"/>
          </p:cNvPicPr>
          <p:nvPr/>
        </p:nvPicPr>
        <p:blipFill>
          <a:blip r:embed="rId7" cstate="print"/>
          <a:srcRect l="11151" t="16400" r="19025" b="3801"/>
          <a:stretch>
            <a:fillRect/>
          </a:stretch>
        </p:blipFill>
        <p:spPr bwMode="auto">
          <a:xfrm>
            <a:off x="4427984" y="1556792"/>
            <a:ext cx="2217846" cy="1584176"/>
          </a:xfrm>
          <a:prstGeom prst="rect">
            <a:avLst/>
          </a:prstGeom>
          <a:noFill/>
          <a:ln w="9525">
            <a:noFill/>
            <a:miter lim="800000"/>
            <a:headEnd/>
            <a:tailEnd/>
          </a:ln>
        </p:spPr>
      </p:pic>
      <p:pic>
        <p:nvPicPr>
          <p:cNvPr id="751622" name="Picture 6"/>
          <p:cNvPicPr>
            <a:picLocks noChangeAspect="1" noChangeArrowheads="1"/>
          </p:cNvPicPr>
          <p:nvPr/>
        </p:nvPicPr>
        <p:blipFill>
          <a:blip r:embed="rId8" cstate="print"/>
          <a:srcRect l="27425" t="18920" r="38975" b="11141"/>
          <a:stretch>
            <a:fillRect/>
          </a:stretch>
        </p:blipFill>
        <p:spPr bwMode="auto">
          <a:xfrm>
            <a:off x="6876256" y="1628800"/>
            <a:ext cx="2103285" cy="2736304"/>
          </a:xfrm>
          <a:prstGeom prst="rect">
            <a:avLst/>
          </a:prstGeom>
          <a:noFill/>
          <a:ln w="9525">
            <a:noFill/>
            <a:miter lim="800000"/>
            <a:headEnd/>
            <a:tailEnd/>
          </a:ln>
        </p:spPr>
      </p:pic>
      <p:pic>
        <p:nvPicPr>
          <p:cNvPr id="751624" name="Picture 8"/>
          <p:cNvPicPr>
            <a:picLocks noChangeAspect="1" noChangeArrowheads="1"/>
          </p:cNvPicPr>
          <p:nvPr/>
        </p:nvPicPr>
        <p:blipFill>
          <a:blip r:embed="rId9" cstate="print"/>
          <a:srcRect l="37925" t="18080" r="19025" b="25640"/>
          <a:stretch>
            <a:fillRect/>
          </a:stretch>
        </p:blipFill>
        <p:spPr bwMode="auto">
          <a:xfrm>
            <a:off x="6876256" y="4980684"/>
            <a:ext cx="2088232" cy="1706239"/>
          </a:xfrm>
          <a:prstGeom prst="rect">
            <a:avLst/>
          </a:prstGeom>
          <a:noFill/>
          <a:ln w="9525">
            <a:noFill/>
            <a:miter lim="800000"/>
            <a:headEnd/>
            <a:tailEnd/>
          </a:ln>
        </p:spPr>
      </p:pic>
      <p:sp>
        <p:nvSpPr>
          <p:cNvPr id="82" name="TextBox 81"/>
          <p:cNvSpPr txBox="1"/>
          <p:nvPr/>
        </p:nvSpPr>
        <p:spPr>
          <a:xfrm>
            <a:off x="4283968" y="3140968"/>
            <a:ext cx="2304256" cy="200055"/>
          </a:xfrm>
          <a:prstGeom prst="rect">
            <a:avLst/>
          </a:prstGeom>
          <a:solidFill>
            <a:schemeClr val="bg1"/>
          </a:solidFill>
        </p:spPr>
        <p:txBody>
          <a:bodyPr wrap="square" rtlCol="0">
            <a:spAutoFit/>
          </a:bodyPr>
          <a:lstStyle/>
          <a:p>
            <a:r>
              <a:rPr lang="en-US" sz="700" dirty="0" err="1" smtClean="0"/>
              <a:t>Danielache</a:t>
            </a:r>
            <a:r>
              <a:rPr lang="en-US" sz="700" dirty="0" smtClean="0"/>
              <a:t> et al., manuscript, 2011.</a:t>
            </a:r>
            <a:endParaRPr lang="en-US" sz="600" dirty="0"/>
          </a:p>
        </p:txBody>
      </p:sp>
      <p:sp>
        <p:nvSpPr>
          <p:cNvPr id="83" name="TextBox 82"/>
          <p:cNvSpPr txBox="1"/>
          <p:nvPr/>
        </p:nvSpPr>
        <p:spPr>
          <a:xfrm>
            <a:off x="6948264" y="4309065"/>
            <a:ext cx="2088232" cy="200055"/>
          </a:xfrm>
          <a:prstGeom prst="rect">
            <a:avLst/>
          </a:prstGeom>
          <a:solidFill>
            <a:schemeClr val="bg1"/>
          </a:solidFill>
        </p:spPr>
        <p:txBody>
          <a:bodyPr wrap="square" rtlCol="0">
            <a:spAutoFit/>
          </a:bodyPr>
          <a:lstStyle/>
          <a:p>
            <a:r>
              <a:rPr lang="en-US" sz="700" dirty="0" smtClean="0"/>
              <a:t>Hattori et al., manuscript, 2011.</a:t>
            </a:r>
            <a:endParaRPr lang="en-US" sz="600" dirty="0"/>
          </a:p>
        </p:txBody>
      </p:sp>
      <p:sp>
        <p:nvSpPr>
          <p:cNvPr id="84" name="TextBox 83"/>
          <p:cNvSpPr txBox="1"/>
          <p:nvPr/>
        </p:nvSpPr>
        <p:spPr>
          <a:xfrm>
            <a:off x="6732240" y="6657945"/>
            <a:ext cx="2304256" cy="200055"/>
          </a:xfrm>
          <a:prstGeom prst="rect">
            <a:avLst/>
          </a:prstGeom>
          <a:solidFill>
            <a:schemeClr val="bg1"/>
          </a:solidFill>
        </p:spPr>
        <p:txBody>
          <a:bodyPr wrap="square" rtlCol="0">
            <a:spAutoFit/>
          </a:bodyPr>
          <a:lstStyle/>
          <a:p>
            <a:r>
              <a:rPr lang="da-DK" sz="700" dirty="0" smtClean="0"/>
              <a:t>Nilsson  et al., ACP </a:t>
            </a:r>
            <a:r>
              <a:rPr lang="en-US" sz="700" dirty="0" smtClean="0"/>
              <a:t>10, 3455, 2010.</a:t>
            </a:r>
            <a:endParaRPr lang="en-US" sz="700" dirty="0"/>
          </a:p>
        </p:txBody>
      </p:sp>
      <p:sp>
        <p:nvSpPr>
          <p:cNvPr id="85" name="TextBox 84"/>
          <p:cNvSpPr txBox="1"/>
          <p:nvPr/>
        </p:nvSpPr>
        <p:spPr>
          <a:xfrm>
            <a:off x="5004048" y="1268760"/>
            <a:ext cx="1080120" cy="307777"/>
          </a:xfrm>
          <a:prstGeom prst="rect">
            <a:avLst/>
          </a:prstGeom>
          <a:noFill/>
        </p:spPr>
        <p:txBody>
          <a:bodyPr wrap="square" rtlCol="0">
            <a:spAutoFit/>
          </a:bodyPr>
          <a:lstStyle/>
          <a:p>
            <a:r>
              <a:rPr lang="da-DK" sz="1400" dirty="0" smtClean="0"/>
              <a:t>SO</a:t>
            </a:r>
            <a:r>
              <a:rPr lang="da-DK" sz="1400" baseline="-25000" dirty="0" smtClean="0"/>
              <a:t>2</a:t>
            </a:r>
            <a:endParaRPr lang="en-US" sz="1400" baseline="-25000" dirty="0"/>
          </a:p>
        </p:txBody>
      </p:sp>
      <p:cxnSp>
        <p:nvCxnSpPr>
          <p:cNvPr id="93" name="Straight Arrow Connector 92"/>
          <p:cNvCxnSpPr/>
          <p:nvPr/>
        </p:nvCxnSpPr>
        <p:spPr>
          <a:xfrm rot="16200000" flipV="1">
            <a:off x="2807805" y="5193197"/>
            <a:ext cx="504056" cy="4320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1187624" y="3212976"/>
            <a:ext cx="576064" cy="307777"/>
          </a:xfrm>
          <a:prstGeom prst="rect">
            <a:avLst/>
          </a:prstGeom>
          <a:noFill/>
        </p:spPr>
        <p:txBody>
          <a:bodyPr wrap="square" rtlCol="0">
            <a:spAutoFit/>
          </a:bodyPr>
          <a:lstStyle/>
          <a:p>
            <a:r>
              <a:rPr lang="da-DK" sz="1400" dirty="0" smtClean="0"/>
              <a:t>N</a:t>
            </a:r>
            <a:r>
              <a:rPr lang="da-DK" sz="1400" baseline="-25000" dirty="0" smtClean="0"/>
              <a:t>2</a:t>
            </a:r>
            <a:r>
              <a:rPr lang="da-DK" sz="1400" dirty="0" smtClean="0"/>
              <a:t>O</a:t>
            </a:r>
            <a:endParaRPr lang="en-US" sz="1400" baseline="-25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476498" y="2381447"/>
            <a:ext cx="6239508" cy="2308324"/>
          </a:xfrm>
          <a:prstGeom prst="rect">
            <a:avLst/>
          </a:prstGeom>
          <a:noFill/>
        </p:spPr>
        <p:txBody>
          <a:bodyPr wrap="none" rtlCol="0">
            <a:spAutoFit/>
          </a:bodyPr>
          <a:lstStyle/>
          <a:p>
            <a:pPr algn="ctr"/>
            <a:r>
              <a:rPr lang="en-US" sz="4800" dirty="0" smtClean="0">
                <a:solidFill>
                  <a:schemeClr val="bg1"/>
                </a:solidFill>
              </a:rPr>
              <a:t>Up Now: Trevor Sears</a:t>
            </a:r>
          </a:p>
          <a:p>
            <a:pPr algn="ctr"/>
            <a:endParaRPr lang="en-US" sz="4800" dirty="0" smtClean="0">
              <a:solidFill>
                <a:schemeClr val="bg1"/>
              </a:solidFill>
            </a:endParaRPr>
          </a:p>
          <a:p>
            <a:pPr algn="ctr"/>
            <a:r>
              <a:rPr lang="en-US" sz="4800" dirty="0" smtClean="0">
                <a:solidFill>
                  <a:schemeClr val="bg1"/>
                </a:solidFill>
              </a:rPr>
              <a:t>Up next: Jim Lyons</a:t>
            </a:r>
            <a:endParaRPr lang="en-US" sz="48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6" name="Picture 1"/>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3657600"/>
            <a:ext cx="3248025" cy="12493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52" name="文字方塊 1"/>
          <p:cNvSpPr txBox="1">
            <a:spLocks noChangeArrowheads="1"/>
          </p:cNvSpPr>
          <p:nvPr/>
        </p:nvSpPr>
        <p:spPr bwMode="auto">
          <a:xfrm>
            <a:off x="0" y="0"/>
            <a:ext cx="9144000" cy="6254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zh-TW" sz="3500" b="1">
                <a:latin typeface="Calibri" pitchFamily="34" charset="0"/>
                <a:ea typeface="PMingLiU" pitchFamily="18" charset="-120"/>
              </a:rPr>
              <a:t>High Resolution Spectroscopy and Dynamics</a:t>
            </a:r>
          </a:p>
        </p:txBody>
      </p:sp>
      <p:graphicFrame>
        <p:nvGraphicFramePr>
          <p:cNvPr id="2053" name="Object 5"/>
          <p:cNvGraphicFramePr>
            <a:graphicFrameLocks noChangeAspect="1"/>
          </p:cNvGraphicFramePr>
          <p:nvPr/>
        </p:nvGraphicFramePr>
        <p:xfrm>
          <a:off x="381000" y="1143000"/>
          <a:ext cx="2052638" cy="2074863"/>
        </p:xfrm>
        <a:graphic>
          <a:graphicData uri="http://schemas.openxmlformats.org/presentationml/2006/ole">
            <p:oleObj spid="_x0000_s2052" name="Graph" r:id="rId4" imgW="3555360" imgH="4142880" progId="">
              <p:embed/>
            </p:oleObj>
          </a:graphicData>
        </a:graphic>
      </p:graphicFrame>
      <p:sp>
        <p:nvSpPr>
          <p:cNvPr id="2054" name="Text Box 6"/>
          <p:cNvSpPr txBox="1">
            <a:spLocks noChangeArrowheads="1"/>
          </p:cNvSpPr>
          <p:nvPr/>
        </p:nvSpPr>
        <p:spPr bwMode="auto">
          <a:xfrm>
            <a:off x="0" y="685800"/>
            <a:ext cx="2743200" cy="4381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00B8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lnSpc>
                <a:spcPct val="71000"/>
              </a:lnSpc>
              <a:spcBef>
                <a:spcPct val="50000"/>
              </a:spcBef>
              <a:buClr>
                <a:srgbClr val="000000"/>
              </a:buClr>
              <a:buSzPct val="100000"/>
              <a:buFont typeface="Arial" pitchFamily="34" charset="0"/>
              <a:buNone/>
            </a:pPr>
            <a:r>
              <a:rPr lang="en-US" sz="3200" b="1">
                <a:solidFill>
                  <a:schemeClr val="accent2"/>
                </a:solidFill>
              </a:rPr>
              <a:t>Trevor Sears</a:t>
            </a:r>
            <a:endParaRPr lang="en-US" sz="2000" b="1">
              <a:solidFill>
                <a:schemeClr val="accent2"/>
              </a:solidFill>
            </a:endParaRPr>
          </a:p>
        </p:txBody>
      </p:sp>
      <p:sp>
        <p:nvSpPr>
          <p:cNvPr id="2055" name="Text Box 7"/>
          <p:cNvSpPr txBox="1">
            <a:spLocks noChangeArrowheads="1"/>
          </p:cNvSpPr>
          <p:nvPr/>
        </p:nvSpPr>
        <p:spPr bwMode="auto">
          <a:xfrm>
            <a:off x="2438400" y="1600200"/>
            <a:ext cx="4876800" cy="22256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hlink"/>
                </a:solidFill>
              </a:rPr>
              <a:t>Transient frequency-modulated laser absorption</a:t>
            </a:r>
          </a:p>
          <a:p>
            <a:pPr>
              <a:spcBef>
                <a:spcPct val="50000"/>
              </a:spcBef>
              <a:buFontTx/>
              <a:buChar char="•"/>
            </a:pPr>
            <a:r>
              <a:rPr lang="en-US" sz="2000" b="1">
                <a:solidFill>
                  <a:schemeClr val="hlink"/>
                </a:solidFill>
              </a:rPr>
              <a:t>High sensitivity and specificity, Doppler and sub-Doppler</a:t>
            </a:r>
          </a:p>
          <a:p>
            <a:pPr>
              <a:spcBef>
                <a:spcPct val="50000"/>
              </a:spcBef>
              <a:buFontTx/>
              <a:buChar char="•"/>
            </a:pPr>
            <a:r>
              <a:rPr lang="en-US" sz="2000" b="1">
                <a:solidFill>
                  <a:schemeClr val="hlink"/>
                </a:solidFill>
              </a:rPr>
              <a:t>Time resolution for collisional studies of transients</a:t>
            </a:r>
          </a:p>
        </p:txBody>
      </p:sp>
      <p:pic>
        <p:nvPicPr>
          <p:cNvPr id="2057" name="Picture 49"/>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76600" y="685800"/>
            <a:ext cx="1379538" cy="8461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pic>
        <p:nvPicPr>
          <p:cNvPr id="2058" name="Picture 48"/>
          <p:cNvPicPr>
            <a:picLocks noChangeAspect="1" noChangeArrowheads="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00600" y="685800"/>
            <a:ext cx="2038350" cy="8064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pic>
        <p:nvPicPr>
          <p:cNvPr id="2062" name="Picture 2"/>
          <p:cNvPicPr>
            <a:picLocks noChangeAspect="1" noChangeArrowheads="1"/>
          </p:cNvPicPr>
          <p:nvPr/>
        </p:nvPicPr>
        <p:blipFill>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62600" y="3733800"/>
            <a:ext cx="3074988" cy="29241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063" name="Picture 15" descr="pulseSat"/>
          <p:cNvPicPr>
            <a:picLocks noChangeAspect="1" noChangeArrowheads="1"/>
          </p:cNvPicPr>
          <p:nvPr/>
        </p:nvPicPr>
        <p:blipFill>
          <a:blip r:embed="rId8"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31063" y="685800"/>
            <a:ext cx="1912937" cy="2590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64" name="Text Box 16"/>
          <p:cNvSpPr txBox="1">
            <a:spLocks noChangeArrowheads="1"/>
          </p:cNvSpPr>
          <p:nvPr/>
        </p:nvSpPr>
        <p:spPr bwMode="auto">
          <a:xfrm>
            <a:off x="0" y="4876800"/>
            <a:ext cx="5638800" cy="16160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hlink"/>
                </a:solidFill>
              </a:rPr>
              <a:t>Frequency comb-based spectroscopy</a:t>
            </a:r>
          </a:p>
          <a:p>
            <a:pPr>
              <a:spcBef>
                <a:spcPct val="50000"/>
              </a:spcBef>
              <a:buFontTx/>
              <a:buChar char="•"/>
            </a:pPr>
            <a:r>
              <a:rPr lang="en-US" sz="2000" b="1">
                <a:solidFill>
                  <a:schemeClr val="hlink"/>
                </a:solidFill>
              </a:rPr>
              <a:t>Extreme precision and accuracy (2 in 10</a:t>
            </a:r>
            <a:r>
              <a:rPr lang="en-US" sz="2000" b="1" baseline="30000">
                <a:solidFill>
                  <a:schemeClr val="hlink"/>
                </a:solidFill>
              </a:rPr>
              <a:t>12</a:t>
            </a:r>
            <a:r>
              <a:rPr lang="en-US" sz="2000" b="1">
                <a:solidFill>
                  <a:schemeClr val="hlink"/>
                </a:solidFill>
              </a:rPr>
              <a:t>)</a:t>
            </a:r>
          </a:p>
          <a:p>
            <a:pPr>
              <a:spcBef>
                <a:spcPct val="50000"/>
              </a:spcBef>
              <a:buFontTx/>
              <a:buChar char="•"/>
            </a:pPr>
            <a:r>
              <a:rPr lang="en-US" sz="2000" b="1">
                <a:solidFill>
                  <a:schemeClr val="hlink"/>
                </a:solidFill>
              </a:rPr>
              <a:t>Line positions and line shapes for calibration of remote sensing</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02274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698913" y="2381447"/>
            <a:ext cx="5794675" cy="2308324"/>
          </a:xfrm>
          <a:prstGeom prst="rect">
            <a:avLst/>
          </a:prstGeom>
          <a:noFill/>
        </p:spPr>
        <p:txBody>
          <a:bodyPr wrap="none" rtlCol="0">
            <a:spAutoFit/>
          </a:bodyPr>
          <a:lstStyle/>
          <a:p>
            <a:pPr algn="ctr"/>
            <a:r>
              <a:rPr lang="en-US" sz="4800" dirty="0" smtClean="0">
                <a:solidFill>
                  <a:schemeClr val="bg1"/>
                </a:solidFill>
              </a:rPr>
              <a:t>Up Now: Jim Lyons</a:t>
            </a:r>
          </a:p>
          <a:p>
            <a:pPr algn="ctr"/>
            <a:endParaRPr lang="en-US" sz="4800" dirty="0" smtClean="0">
              <a:solidFill>
                <a:schemeClr val="bg1"/>
              </a:solidFill>
            </a:endParaRPr>
          </a:p>
          <a:p>
            <a:pPr algn="ctr"/>
            <a:r>
              <a:rPr lang="en-US" sz="4800" dirty="0" smtClean="0">
                <a:solidFill>
                  <a:schemeClr val="bg1"/>
                </a:solidFill>
              </a:rPr>
              <a:t>Up next: Mark Claire</a:t>
            </a:r>
            <a:endParaRPr lang="en-US" sz="48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990600" y="1143000"/>
            <a:ext cx="7772400" cy="4829175"/>
            <a:chOff x="2354" y="1641"/>
            <a:chExt cx="10526" cy="6578"/>
          </a:xfrm>
        </p:grpSpPr>
        <p:sp>
          <p:nvSpPr>
            <p:cNvPr id="20486" name="AutoShape 3"/>
            <p:cNvSpPr>
              <a:spLocks noChangeAspect="1" noChangeArrowheads="1"/>
            </p:cNvSpPr>
            <p:nvPr/>
          </p:nvSpPr>
          <p:spPr bwMode="auto">
            <a:xfrm>
              <a:off x="2354" y="1641"/>
              <a:ext cx="10526" cy="6578"/>
            </a:xfrm>
            <a:prstGeom prst="rect">
              <a:avLst/>
            </a:prstGeom>
            <a:noFill/>
            <a:ln w="9525">
              <a:noFill/>
              <a:miter lim="800000"/>
              <a:headEnd/>
              <a:tailEnd/>
            </a:ln>
          </p:spPr>
          <p:txBody>
            <a:bodyPr/>
            <a:lstStyle/>
            <a:p>
              <a:pPr fontAlgn="base">
                <a:spcBef>
                  <a:spcPct val="0"/>
                </a:spcBef>
                <a:spcAft>
                  <a:spcPct val="0"/>
                </a:spcAft>
              </a:pPr>
              <a:endParaRPr lang="en-US" sz="3200" smtClean="0">
                <a:solidFill>
                  <a:srgbClr val="000000"/>
                </a:solidFill>
                <a:latin typeface="Comic Sans MS" pitchFamily="66" charset="0"/>
              </a:endParaRPr>
            </a:p>
          </p:txBody>
        </p:sp>
        <p:sp>
          <p:nvSpPr>
            <p:cNvPr id="20487" name="Rectangle 4"/>
            <p:cNvSpPr>
              <a:spLocks noChangeArrowheads="1"/>
            </p:cNvSpPr>
            <p:nvPr/>
          </p:nvSpPr>
          <p:spPr bwMode="auto">
            <a:xfrm>
              <a:off x="2651" y="1981"/>
              <a:ext cx="929" cy="936"/>
            </a:xfrm>
            <a:prstGeom prst="rect">
              <a:avLst/>
            </a:prstGeom>
            <a:solidFill>
              <a:srgbClr val="C0C0C0"/>
            </a:solidFill>
            <a:ln w="15875" algn="ctr">
              <a:solidFill>
                <a:srgbClr val="000000"/>
              </a:solidFill>
              <a:miter lim="800000"/>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20488" name="Rectangle 5"/>
            <p:cNvSpPr>
              <a:spLocks noChangeArrowheads="1"/>
            </p:cNvSpPr>
            <p:nvPr/>
          </p:nvSpPr>
          <p:spPr bwMode="auto">
            <a:xfrm>
              <a:off x="4597" y="1810"/>
              <a:ext cx="7355" cy="1787"/>
            </a:xfrm>
            <a:prstGeom prst="rect">
              <a:avLst/>
            </a:prstGeom>
            <a:solidFill>
              <a:srgbClr val="0E207F"/>
            </a:solidFill>
            <a:ln w="15875" algn="ctr">
              <a:solidFill>
                <a:srgbClr val="000000"/>
              </a:solidFill>
              <a:miter lim="800000"/>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20489" name="Rectangle 6"/>
            <p:cNvSpPr>
              <a:spLocks noChangeArrowheads="1"/>
            </p:cNvSpPr>
            <p:nvPr/>
          </p:nvSpPr>
          <p:spPr bwMode="auto">
            <a:xfrm>
              <a:off x="6118" y="3681"/>
              <a:ext cx="762" cy="767"/>
            </a:xfrm>
            <a:prstGeom prst="rect">
              <a:avLst/>
            </a:prstGeom>
            <a:solidFill>
              <a:srgbClr val="808080"/>
            </a:solidFill>
            <a:ln w="15875" algn="ctr">
              <a:solidFill>
                <a:srgbClr val="000000"/>
              </a:solidFill>
              <a:miter lim="800000"/>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20490" name="Rectangle 7"/>
            <p:cNvSpPr>
              <a:spLocks noChangeArrowheads="1"/>
            </p:cNvSpPr>
            <p:nvPr/>
          </p:nvSpPr>
          <p:spPr bwMode="auto">
            <a:xfrm>
              <a:off x="7978" y="7390"/>
              <a:ext cx="763" cy="767"/>
            </a:xfrm>
            <a:prstGeom prst="rect">
              <a:avLst/>
            </a:prstGeom>
            <a:solidFill>
              <a:srgbClr val="808080"/>
            </a:solidFill>
            <a:ln w="15875" algn="ctr">
              <a:solidFill>
                <a:srgbClr val="000000"/>
              </a:solidFill>
              <a:miter lim="800000"/>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20491" name="Rectangle 8"/>
            <p:cNvSpPr>
              <a:spLocks noChangeArrowheads="1"/>
            </p:cNvSpPr>
            <p:nvPr/>
          </p:nvSpPr>
          <p:spPr bwMode="auto">
            <a:xfrm>
              <a:off x="7640" y="4923"/>
              <a:ext cx="1438" cy="1872"/>
            </a:xfrm>
            <a:prstGeom prst="rect">
              <a:avLst/>
            </a:prstGeom>
            <a:solidFill>
              <a:srgbClr val="0E207F"/>
            </a:solidFill>
            <a:ln w="15875" algn="ctr">
              <a:solidFill>
                <a:srgbClr val="FFFFFF"/>
              </a:solidFill>
              <a:miter lim="800000"/>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20492" name="Rectangle 9" descr="75%"/>
            <p:cNvSpPr>
              <a:spLocks noChangeArrowheads="1"/>
            </p:cNvSpPr>
            <p:nvPr/>
          </p:nvSpPr>
          <p:spPr bwMode="auto">
            <a:xfrm>
              <a:off x="7808" y="5094"/>
              <a:ext cx="1100" cy="1532"/>
            </a:xfrm>
            <a:prstGeom prst="rect">
              <a:avLst/>
            </a:prstGeom>
            <a:pattFill prst="pct75">
              <a:fgClr>
                <a:srgbClr val="00CCFF"/>
              </a:fgClr>
              <a:bgClr>
                <a:srgbClr val="FFFFFF"/>
              </a:bgClr>
            </a:pattFill>
            <a:ln w="15875" algn="ctr">
              <a:solidFill>
                <a:srgbClr val="FFFFFF"/>
              </a:solidFill>
              <a:miter lim="800000"/>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20493" name="Oval 10"/>
            <p:cNvSpPr>
              <a:spLocks noChangeArrowheads="1"/>
            </p:cNvSpPr>
            <p:nvPr/>
          </p:nvSpPr>
          <p:spPr bwMode="auto">
            <a:xfrm>
              <a:off x="8147" y="4023"/>
              <a:ext cx="424" cy="170"/>
            </a:xfrm>
            <a:prstGeom prst="ellipse">
              <a:avLst/>
            </a:prstGeom>
            <a:gradFill rotWithShape="1">
              <a:gsLst>
                <a:gs pos="0">
                  <a:srgbClr val="FFFFFF"/>
                </a:gs>
                <a:gs pos="100000">
                  <a:srgbClr val="7C98B9"/>
                </a:gs>
              </a:gsLst>
              <a:path path="shape">
                <a:fillToRect l="50000" t="50000" r="50000" b="50000"/>
              </a:path>
            </a:gradFill>
            <a:ln w="15875" algn="ctr">
              <a:solidFill>
                <a:srgbClr val="000000"/>
              </a:solidFill>
              <a:round/>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20494" name="Rectangle 11"/>
            <p:cNvSpPr>
              <a:spLocks noChangeArrowheads="1"/>
            </p:cNvSpPr>
            <p:nvPr/>
          </p:nvSpPr>
          <p:spPr bwMode="auto">
            <a:xfrm>
              <a:off x="8231" y="4668"/>
              <a:ext cx="254" cy="2382"/>
            </a:xfrm>
            <a:prstGeom prst="rect">
              <a:avLst/>
            </a:prstGeom>
            <a:solidFill>
              <a:srgbClr val="99CC00"/>
            </a:solidFill>
            <a:ln w="15875" algn="ctr">
              <a:solidFill>
                <a:srgbClr val="000000"/>
              </a:solidFill>
              <a:miter lim="800000"/>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20495" name="AutoShape 12"/>
            <p:cNvSpPr>
              <a:spLocks noChangeArrowheads="1"/>
            </p:cNvSpPr>
            <p:nvPr/>
          </p:nvSpPr>
          <p:spPr bwMode="auto">
            <a:xfrm>
              <a:off x="2735" y="2066"/>
              <a:ext cx="762" cy="765"/>
            </a:xfrm>
            <a:prstGeom prst="sun">
              <a:avLst>
                <a:gd name="adj" fmla="val 25000"/>
              </a:avLst>
            </a:prstGeom>
            <a:solidFill>
              <a:srgbClr val="FFCC00"/>
            </a:solidFill>
            <a:ln w="15875" algn="ctr">
              <a:solidFill>
                <a:srgbClr val="FFFFFF"/>
              </a:solidFill>
              <a:miter lim="800000"/>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20496" name="Rectangle 13"/>
            <p:cNvSpPr>
              <a:spLocks noChangeArrowheads="1"/>
            </p:cNvSpPr>
            <p:nvPr/>
          </p:nvSpPr>
          <p:spPr bwMode="auto">
            <a:xfrm>
              <a:off x="8231" y="4499"/>
              <a:ext cx="254" cy="850"/>
            </a:xfrm>
            <a:prstGeom prst="rect">
              <a:avLst/>
            </a:prstGeom>
            <a:gradFill rotWithShape="1">
              <a:gsLst>
                <a:gs pos="0">
                  <a:srgbClr val="FFFFFF"/>
                </a:gs>
                <a:gs pos="100000">
                  <a:srgbClr val="7C98B9"/>
                </a:gs>
              </a:gsLst>
              <a:path path="shape">
                <a:fillToRect l="50000" t="50000" r="50000" b="50000"/>
              </a:path>
            </a:gradFill>
            <a:ln w="15875" algn="ctr">
              <a:solidFill>
                <a:srgbClr val="000000"/>
              </a:solidFill>
              <a:miter lim="800000"/>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20497" name="Rectangle 14"/>
            <p:cNvSpPr>
              <a:spLocks noChangeArrowheads="1"/>
            </p:cNvSpPr>
            <p:nvPr/>
          </p:nvSpPr>
          <p:spPr bwMode="auto">
            <a:xfrm>
              <a:off x="8231" y="6371"/>
              <a:ext cx="254" cy="849"/>
            </a:xfrm>
            <a:prstGeom prst="rect">
              <a:avLst/>
            </a:prstGeom>
            <a:gradFill rotWithShape="1">
              <a:gsLst>
                <a:gs pos="0">
                  <a:srgbClr val="FFFFFF"/>
                </a:gs>
                <a:gs pos="100000">
                  <a:srgbClr val="7C98B9"/>
                </a:gs>
              </a:gsLst>
              <a:path path="shape">
                <a:fillToRect l="50000" t="50000" r="50000" b="50000"/>
              </a:path>
            </a:gradFill>
            <a:ln w="15875" algn="ctr">
              <a:solidFill>
                <a:srgbClr val="000000"/>
              </a:solidFill>
              <a:miter lim="800000"/>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20498" name="Rectangle 15"/>
            <p:cNvSpPr>
              <a:spLocks noChangeArrowheads="1"/>
            </p:cNvSpPr>
            <p:nvPr/>
          </p:nvSpPr>
          <p:spPr bwMode="auto">
            <a:xfrm>
              <a:off x="8485" y="6965"/>
              <a:ext cx="1437" cy="171"/>
            </a:xfrm>
            <a:prstGeom prst="rect">
              <a:avLst/>
            </a:prstGeom>
            <a:gradFill rotWithShape="1">
              <a:gsLst>
                <a:gs pos="0">
                  <a:srgbClr val="FFFFFF"/>
                </a:gs>
                <a:gs pos="100000">
                  <a:srgbClr val="7C98B9"/>
                </a:gs>
              </a:gsLst>
              <a:path path="shape">
                <a:fillToRect l="50000" t="50000" r="50000" b="50000"/>
              </a:path>
            </a:gradFill>
            <a:ln w="15875" algn="ctr">
              <a:solidFill>
                <a:srgbClr val="000000"/>
              </a:solidFill>
              <a:miter lim="800000"/>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20499" name="Line 16"/>
            <p:cNvSpPr>
              <a:spLocks noChangeShapeType="1"/>
            </p:cNvSpPr>
            <p:nvPr/>
          </p:nvSpPr>
          <p:spPr bwMode="auto">
            <a:xfrm>
              <a:off x="8485" y="6965"/>
              <a:ext cx="2" cy="171"/>
            </a:xfrm>
            <a:prstGeom prst="line">
              <a:avLst/>
            </a:prstGeom>
            <a:noFill/>
            <a:ln w="15875">
              <a:solidFill>
                <a:srgbClr val="7C98B9"/>
              </a:solidFill>
              <a:round/>
              <a:headEnd/>
              <a:tailEnd/>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20500" name="Rectangle 17"/>
            <p:cNvSpPr>
              <a:spLocks noChangeArrowheads="1"/>
            </p:cNvSpPr>
            <p:nvPr/>
          </p:nvSpPr>
          <p:spPr bwMode="auto">
            <a:xfrm>
              <a:off x="8485" y="4583"/>
              <a:ext cx="1437" cy="171"/>
            </a:xfrm>
            <a:prstGeom prst="rect">
              <a:avLst/>
            </a:prstGeom>
            <a:gradFill rotWithShape="1">
              <a:gsLst>
                <a:gs pos="0">
                  <a:srgbClr val="FFFFFF"/>
                </a:gs>
                <a:gs pos="100000">
                  <a:srgbClr val="7C98B9"/>
                </a:gs>
              </a:gsLst>
              <a:path path="shape">
                <a:fillToRect l="50000" t="50000" r="50000" b="50000"/>
              </a:path>
            </a:gradFill>
            <a:ln w="15875" algn="ctr">
              <a:solidFill>
                <a:srgbClr val="000000"/>
              </a:solidFill>
              <a:miter lim="800000"/>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20501" name="Line 18"/>
            <p:cNvSpPr>
              <a:spLocks noChangeShapeType="1"/>
            </p:cNvSpPr>
            <p:nvPr/>
          </p:nvSpPr>
          <p:spPr bwMode="auto">
            <a:xfrm>
              <a:off x="8485" y="4583"/>
              <a:ext cx="2" cy="171"/>
            </a:xfrm>
            <a:prstGeom prst="line">
              <a:avLst/>
            </a:prstGeom>
            <a:noFill/>
            <a:ln w="15875">
              <a:solidFill>
                <a:srgbClr val="7C98B9"/>
              </a:solidFill>
              <a:round/>
              <a:headEnd/>
              <a:tailEnd/>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20502" name="Line 19"/>
            <p:cNvSpPr>
              <a:spLocks noChangeShapeType="1"/>
            </p:cNvSpPr>
            <p:nvPr/>
          </p:nvSpPr>
          <p:spPr bwMode="auto">
            <a:xfrm>
              <a:off x="9922" y="4583"/>
              <a:ext cx="2" cy="171"/>
            </a:xfrm>
            <a:prstGeom prst="line">
              <a:avLst/>
            </a:prstGeom>
            <a:noFill/>
            <a:ln w="15875">
              <a:solidFill>
                <a:srgbClr val="7C98B9"/>
              </a:solidFill>
              <a:round/>
              <a:headEnd/>
              <a:tailEnd/>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20503" name="Line 20"/>
            <p:cNvSpPr>
              <a:spLocks noChangeShapeType="1"/>
            </p:cNvSpPr>
            <p:nvPr/>
          </p:nvSpPr>
          <p:spPr bwMode="auto">
            <a:xfrm>
              <a:off x="9922" y="6965"/>
              <a:ext cx="2" cy="171"/>
            </a:xfrm>
            <a:prstGeom prst="line">
              <a:avLst/>
            </a:prstGeom>
            <a:noFill/>
            <a:ln w="15875">
              <a:solidFill>
                <a:srgbClr val="7C98B9"/>
              </a:solidFill>
              <a:round/>
              <a:headEnd/>
              <a:tailEnd/>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20504" name="Rectangle 21"/>
            <p:cNvSpPr>
              <a:spLocks noChangeArrowheads="1"/>
            </p:cNvSpPr>
            <p:nvPr/>
          </p:nvSpPr>
          <p:spPr bwMode="auto">
            <a:xfrm>
              <a:off x="7048" y="5435"/>
              <a:ext cx="1183" cy="84"/>
            </a:xfrm>
            <a:prstGeom prst="rect">
              <a:avLst/>
            </a:prstGeom>
            <a:solidFill>
              <a:srgbClr val="99CC00"/>
            </a:solidFill>
            <a:ln w="15875" algn="ctr">
              <a:solidFill>
                <a:srgbClr val="000000"/>
              </a:solidFill>
              <a:miter lim="800000"/>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20505" name="Rectangle 22"/>
            <p:cNvSpPr>
              <a:spLocks noChangeArrowheads="1"/>
            </p:cNvSpPr>
            <p:nvPr/>
          </p:nvSpPr>
          <p:spPr bwMode="auto">
            <a:xfrm>
              <a:off x="7048" y="6200"/>
              <a:ext cx="1183" cy="85"/>
            </a:xfrm>
            <a:prstGeom prst="rect">
              <a:avLst/>
            </a:prstGeom>
            <a:solidFill>
              <a:srgbClr val="99CC00"/>
            </a:solidFill>
            <a:ln w="15875" algn="ctr">
              <a:solidFill>
                <a:srgbClr val="000000"/>
              </a:solidFill>
              <a:miter lim="800000"/>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20506" name="Line 23"/>
            <p:cNvSpPr>
              <a:spLocks noChangeShapeType="1"/>
            </p:cNvSpPr>
            <p:nvPr/>
          </p:nvSpPr>
          <p:spPr bwMode="auto">
            <a:xfrm>
              <a:off x="8231" y="6200"/>
              <a:ext cx="3" cy="85"/>
            </a:xfrm>
            <a:prstGeom prst="line">
              <a:avLst/>
            </a:prstGeom>
            <a:noFill/>
            <a:ln w="15875">
              <a:solidFill>
                <a:srgbClr val="99CC00"/>
              </a:solidFill>
              <a:round/>
              <a:headEnd/>
              <a:tailEnd/>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20507" name="Line 24"/>
            <p:cNvSpPr>
              <a:spLocks noChangeShapeType="1"/>
            </p:cNvSpPr>
            <p:nvPr/>
          </p:nvSpPr>
          <p:spPr bwMode="auto">
            <a:xfrm>
              <a:off x="8231" y="5435"/>
              <a:ext cx="3" cy="84"/>
            </a:xfrm>
            <a:prstGeom prst="line">
              <a:avLst/>
            </a:prstGeom>
            <a:noFill/>
            <a:ln w="15875">
              <a:solidFill>
                <a:srgbClr val="99CC00"/>
              </a:solidFill>
              <a:round/>
              <a:headEnd/>
              <a:tailEnd/>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20508" name="Line 25"/>
            <p:cNvSpPr>
              <a:spLocks noChangeShapeType="1"/>
            </p:cNvSpPr>
            <p:nvPr/>
          </p:nvSpPr>
          <p:spPr bwMode="auto">
            <a:xfrm>
              <a:off x="7048" y="5435"/>
              <a:ext cx="2" cy="84"/>
            </a:xfrm>
            <a:prstGeom prst="line">
              <a:avLst/>
            </a:prstGeom>
            <a:noFill/>
            <a:ln w="15875">
              <a:solidFill>
                <a:srgbClr val="99CC00"/>
              </a:solidFill>
              <a:round/>
              <a:headEnd/>
              <a:tailEnd/>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20509" name="Line 26"/>
            <p:cNvSpPr>
              <a:spLocks noChangeShapeType="1"/>
            </p:cNvSpPr>
            <p:nvPr/>
          </p:nvSpPr>
          <p:spPr bwMode="auto">
            <a:xfrm>
              <a:off x="7048" y="6200"/>
              <a:ext cx="2" cy="85"/>
            </a:xfrm>
            <a:prstGeom prst="line">
              <a:avLst/>
            </a:prstGeom>
            <a:noFill/>
            <a:ln w="15875">
              <a:solidFill>
                <a:srgbClr val="99CC00"/>
              </a:solidFill>
              <a:round/>
              <a:headEnd/>
              <a:tailEnd/>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20510" name="Rectangle 27"/>
            <p:cNvSpPr>
              <a:spLocks noChangeArrowheads="1"/>
            </p:cNvSpPr>
            <p:nvPr/>
          </p:nvSpPr>
          <p:spPr bwMode="auto">
            <a:xfrm>
              <a:off x="3750" y="1641"/>
              <a:ext cx="677" cy="2466"/>
            </a:xfrm>
            <a:prstGeom prst="rect">
              <a:avLst/>
            </a:prstGeom>
            <a:solidFill>
              <a:srgbClr val="CCFFCC"/>
            </a:solidFill>
            <a:ln w="15875" algn="ctr">
              <a:solidFill>
                <a:srgbClr val="000000"/>
              </a:solidFill>
              <a:miter lim="800000"/>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20511" name="Rectangle 28"/>
            <p:cNvSpPr>
              <a:spLocks noChangeArrowheads="1"/>
            </p:cNvSpPr>
            <p:nvPr/>
          </p:nvSpPr>
          <p:spPr bwMode="auto">
            <a:xfrm>
              <a:off x="6288" y="3597"/>
              <a:ext cx="422" cy="84"/>
            </a:xfrm>
            <a:prstGeom prst="rect">
              <a:avLst/>
            </a:prstGeom>
            <a:solidFill>
              <a:srgbClr val="0E207F"/>
            </a:solidFill>
            <a:ln w="15875" algn="ctr">
              <a:solidFill>
                <a:srgbClr val="000000"/>
              </a:solidFill>
              <a:miter lim="800000"/>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20512" name="Rectangle 29"/>
            <p:cNvSpPr>
              <a:spLocks noChangeArrowheads="1"/>
            </p:cNvSpPr>
            <p:nvPr/>
          </p:nvSpPr>
          <p:spPr bwMode="auto">
            <a:xfrm>
              <a:off x="8147" y="3597"/>
              <a:ext cx="424" cy="84"/>
            </a:xfrm>
            <a:prstGeom prst="rect">
              <a:avLst/>
            </a:prstGeom>
            <a:solidFill>
              <a:srgbClr val="0E207F"/>
            </a:solidFill>
            <a:ln w="15875" algn="ctr">
              <a:solidFill>
                <a:srgbClr val="000000"/>
              </a:solidFill>
              <a:miter lim="800000"/>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20513" name="Line 30"/>
            <p:cNvSpPr>
              <a:spLocks noChangeShapeType="1"/>
            </p:cNvSpPr>
            <p:nvPr/>
          </p:nvSpPr>
          <p:spPr bwMode="auto">
            <a:xfrm>
              <a:off x="6033" y="5435"/>
              <a:ext cx="931" cy="1"/>
            </a:xfrm>
            <a:prstGeom prst="line">
              <a:avLst/>
            </a:prstGeom>
            <a:noFill/>
            <a:ln w="25400">
              <a:solidFill>
                <a:srgbClr val="000000"/>
              </a:solidFill>
              <a:round/>
              <a:headEnd/>
              <a:tailEnd type="triangle" w="lg" len="med"/>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20514" name="Line 31"/>
            <p:cNvSpPr>
              <a:spLocks noChangeShapeType="1"/>
            </p:cNvSpPr>
            <p:nvPr/>
          </p:nvSpPr>
          <p:spPr bwMode="auto">
            <a:xfrm flipH="1">
              <a:off x="6033" y="6286"/>
              <a:ext cx="931" cy="2"/>
            </a:xfrm>
            <a:prstGeom prst="line">
              <a:avLst/>
            </a:prstGeom>
            <a:noFill/>
            <a:ln w="25400">
              <a:solidFill>
                <a:srgbClr val="000000"/>
              </a:solidFill>
              <a:round/>
              <a:headEnd/>
              <a:tailEnd type="triangle" w="lg" len="med"/>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20515" name="Freeform 32"/>
            <p:cNvSpPr>
              <a:spLocks/>
            </p:cNvSpPr>
            <p:nvPr/>
          </p:nvSpPr>
          <p:spPr bwMode="auto">
            <a:xfrm>
              <a:off x="5273" y="4023"/>
              <a:ext cx="845" cy="266"/>
            </a:xfrm>
            <a:custGeom>
              <a:avLst/>
              <a:gdLst>
                <a:gd name="T0" fmla="*/ 2147483647 w 453"/>
                <a:gd name="T1" fmla="*/ 257524 h 190"/>
                <a:gd name="T2" fmla="*/ 2147483647 w 453"/>
                <a:gd name="T3" fmla="*/ 257524 h 190"/>
                <a:gd name="T4" fmla="*/ 2147483647 w 453"/>
                <a:gd name="T5" fmla="*/ 1824703 h 190"/>
                <a:gd name="T6" fmla="*/ 0 w 453"/>
                <a:gd name="T7" fmla="*/ 6429926 h 190"/>
                <a:gd name="T8" fmla="*/ 0 60000 65536"/>
                <a:gd name="T9" fmla="*/ 0 60000 65536"/>
                <a:gd name="T10" fmla="*/ 0 60000 65536"/>
                <a:gd name="T11" fmla="*/ 0 60000 65536"/>
                <a:gd name="T12" fmla="*/ 0 w 453"/>
                <a:gd name="T13" fmla="*/ 0 h 190"/>
                <a:gd name="T14" fmla="*/ 453 w 453"/>
                <a:gd name="T15" fmla="*/ 190 h 190"/>
              </a:gdLst>
              <a:ahLst/>
              <a:cxnLst>
                <a:cxn ang="T8">
                  <a:pos x="T0" y="T1"/>
                </a:cxn>
                <a:cxn ang="T9">
                  <a:pos x="T2" y="T3"/>
                </a:cxn>
                <a:cxn ang="T10">
                  <a:pos x="T4" y="T5"/>
                </a:cxn>
                <a:cxn ang="T11">
                  <a:pos x="T6" y="T7"/>
                </a:cxn>
              </a:cxnLst>
              <a:rect l="T12" t="T13" r="T14" b="T15"/>
              <a:pathLst>
                <a:path w="453" h="190">
                  <a:moveTo>
                    <a:pt x="453" y="8"/>
                  </a:moveTo>
                  <a:cubicBezTo>
                    <a:pt x="347" y="4"/>
                    <a:pt x="241" y="0"/>
                    <a:pt x="181" y="8"/>
                  </a:cubicBezTo>
                  <a:cubicBezTo>
                    <a:pt x="121" y="16"/>
                    <a:pt x="120" y="24"/>
                    <a:pt x="90" y="54"/>
                  </a:cubicBezTo>
                  <a:cubicBezTo>
                    <a:pt x="60" y="84"/>
                    <a:pt x="30" y="137"/>
                    <a:pt x="0" y="190"/>
                  </a:cubicBezTo>
                </a:path>
              </a:pathLst>
            </a:custGeom>
            <a:noFill/>
            <a:ln w="15875">
              <a:solidFill>
                <a:srgbClr val="000000"/>
              </a:solidFill>
              <a:round/>
              <a:headEnd/>
              <a:tailEnd type="arrow" w="lg" len="med"/>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818209" name="Text Box 33"/>
            <p:cNvSpPr txBox="1">
              <a:spLocks noChangeArrowheads="1"/>
            </p:cNvSpPr>
            <p:nvPr/>
          </p:nvSpPr>
          <p:spPr bwMode="auto">
            <a:xfrm>
              <a:off x="4680" y="4273"/>
              <a:ext cx="1185" cy="448"/>
            </a:xfrm>
            <a:prstGeom prst="rect">
              <a:avLst/>
            </a:prstGeom>
            <a:noFill/>
            <a:ln w="15875" algn="ctr">
              <a:noFill/>
              <a:miter lim="800000"/>
              <a:headEnd/>
              <a:tailEnd/>
            </a:ln>
            <a:effectLst/>
          </p:spPr>
          <p:txBody>
            <a:bodyPr lIns="57826" tIns="28914" rIns="57826" bIns="28914"/>
            <a:lstStyle/>
            <a:p>
              <a:pPr algn="ctr" fontAlgn="base">
                <a:spcBef>
                  <a:spcPct val="0"/>
                </a:spcBef>
                <a:spcAft>
                  <a:spcPct val="0"/>
                </a:spcAft>
                <a:defRPr/>
              </a:pPr>
              <a:r>
                <a:rPr lang="en-US" altLang="ja-JP" sz="1200" b="1">
                  <a:solidFill>
                    <a:srgbClr val="000000"/>
                  </a:solidFill>
                  <a:effectLst>
                    <a:outerShdw blurRad="38100" dist="38100" dir="2700000" algn="tl">
                      <a:srgbClr val="C0C0C0"/>
                    </a:outerShdw>
                  </a:effectLst>
                  <a:latin typeface="Arial" charset="0"/>
                  <a:ea typeface="MS Mincho" pitchFamily="49" charset="-128"/>
                </a:rPr>
                <a:t>To PC</a:t>
              </a:r>
              <a:endParaRPr lang="en-US" sz="2000">
                <a:solidFill>
                  <a:srgbClr val="000000"/>
                </a:solidFill>
                <a:latin typeface="Arial" charset="0"/>
              </a:endParaRPr>
            </a:p>
          </p:txBody>
        </p:sp>
        <p:sp>
          <p:nvSpPr>
            <p:cNvPr id="20517" name="Text Box 34"/>
            <p:cNvSpPr txBox="1">
              <a:spLocks noChangeArrowheads="1"/>
            </p:cNvSpPr>
            <p:nvPr/>
          </p:nvSpPr>
          <p:spPr bwMode="auto">
            <a:xfrm>
              <a:off x="5948" y="3681"/>
              <a:ext cx="1098" cy="790"/>
            </a:xfrm>
            <a:prstGeom prst="rect">
              <a:avLst/>
            </a:prstGeom>
            <a:noFill/>
            <a:ln w="15875" algn="ctr">
              <a:noFill/>
              <a:miter lim="800000"/>
              <a:headEnd/>
              <a:tailEnd/>
            </a:ln>
          </p:spPr>
          <p:txBody>
            <a:bodyPr lIns="57826" tIns="28914" rIns="57826" bIns="28914"/>
            <a:lstStyle/>
            <a:p>
              <a:pPr algn="ctr" fontAlgn="base">
                <a:spcBef>
                  <a:spcPct val="0"/>
                </a:spcBef>
                <a:spcAft>
                  <a:spcPct val="0"/>
                </a:spcAft>
              </a:pPr>
              <a:r>
                <a:rPr lang="en-US" altLang="ja-JP" sz="1200" b="1" smtClean="0">
                  <a:solidFill>
                    <a:srgbClr val="0E207F"/>
                  </a:solidFill>
                  <a:latin typeface="Arial" charset="0"/>
                  <a:ea typeface="MS Mincho" pitchFamily="49" charset="-128"/>
                </a:rPr>
                <a:t>PMT</a:t>
              </a:r>
            </a:p>
            <a:p>
              <a:pPr algn="ctr" fontAlgn="base">
                <a:spcBef>
                  <a:spcPct val="0"/>
                </a:spcBef>
                <a:spcAft>
                  <a:spcPct val="0"/>
                </a:spcAft>
              </a:pPr>
              <a:r>
                <a:rPr lang="en-US" altLang="ja-JP" sz="1200" b="1" smtClean="0">
                  <a:solidFill>
                    <a:srgbClr val="0E207F"/>
                  </a:solidFill>
                  <a:latin typeface="Arial" charset="0"/>
                  <a:ea typeface="MS Mincho" pitchFamily="49" charset="-128"/>
                </a:rPr>
                <a:t>2</a:t>
              </a:r>
              <a:endParaRPr lang="en-US" sz="2000" smtClean="0">
                <a:solidFill>
                  <a:srgbClr val="000000"/>
                </a:solidFill>
                <a:latin typeface="Arial" charset="0"/>
              </a:endParaRPr>
            </a:p>
          </p:txBody>
        </p:sp>
        <p:sp>
          <p:nvSpPr>
            <p:cNvPr id="20518" name="Text Box 35"/>
            <p:cNvSpPr txBox="1">
              <a:spLocks noChangeArrowheads="1"/>
            </p:cNvSpPr>
            <p:nvPr/>
          </p:nvSpPr>
          <p:spPr bwMode="auto">
            <a:xfrm>
              <a:off x="7892" y="7389"/>
              <a:ext cx="931" cy="790"/>
            </a:xfrm>
            <a:prstGeom prst="rect">
              <a:avLst/>
            </a:prstGeom>
            <a:noFill/>
            <a:ln w="15875" algn="ctr">
              <a:noFill/>
              <a:miter lim="800000"/>
              <a:headEnd/>
              <a:tailEnd/>
            </a:ln>
          </p:spPr>
          <p:txBody>
            <a:bodyPr lIns="57826" tIns="28914" rIns="57826" bIns="28914"/>
            <a:lstStyle/>
            <a:p>
              <a:pPr algn="ctr" fontAlgn="base">
                <a:spcBef>
                  <a:spcPct val="0"/>
                </a:spcBef>
                <a:spcAft>
                  <a:spcPct val="0"/>
                </a:spcAft>
              </a:pPr>
              <a:r>
                <a:rPr lang="en-US" altLang="ja-JP" sz="1200" b="1" smtClean="0">
                  <a:solidFill>
                    <a:srgbClr val="0E207F"/>
                  </a:solidFill>
                  <a:latin typeface="Arial" charset="0"/>
                  <a:ea typeface="MS Mincho" pitchFamily="49" charset="-128"/>
                </a:rPr>
                <a:t>PMT 1</a:t>
              </a:r>
              <a:endParaRPr lang="en-US" sz="2000" smtClean="0">
                <a:solidFill>
                  <a:srgbClr val="000000"/>
                </a:solidFill>
                <a:latin typeface="Arial" charset="0"/>
              </a:endParaRPr>
            </a:p>
          </p:txBody>
        </p:sp>
        <p:sp>
          <p:nvSpPr>
            <p:cNvPr id="20519" name="Freeform 36"/>
            <p:cNvSpPr>
              <a:spLocks/>
            </p:cNvSpPr>
            <p:nvPr/>
          </p:nvSpPr>
          <p:spPr bwMode="auto">
            <a:xfrm flipV="1">
              <a:off x="6968" y="7765"/>
              <a:ext cx="1010" cy="209"/>
            </a:xfrm>
            <a:custGeom>
              <a:avLst/>
              <a:gdLst>
                <a:gd name="T0" fmla="*/ 2147483647 w 453"/>
                <a:gd name="T1" fmla="*/ 147 h 190"/>
                <a:gd name="T2" fmla="*/ 2147483647 w 453"/>
                <a:gd name="T3" fmla="*/ 147 h 190"/>
                <a:gd name="T4" fmla="*/ 2147483647 w 453"/>
                <a:gd name="T5" fmla="*/ 1056 h 190"/>
                <a:gd name="T6" fmla="*/ 0 w 453"/>
                <a:gd name="T7" fmla="*/ 3650 h 190"/>
                <a:gd name="T8" fmla="*/ 0 60000 65536"/>
                <a:gd name="T9" fmla="*/ 0 60000 65536"/>
                <a:gd name="T10" fmla="*/ 0 60000 65536"/>
                <a:gd name="T11" fmla="*/ 0 60000 65536"/>
                <a:gd name="T12" fmla="*/ 0 w 453"/>
                <a:gd name="T13" fmla="*/ 0 h 190"/>
                <a:gd name="T14" fmla="*/ 453 w 453"/>
                <a:gd name="T15" fmla="*/ 190 h 190"/>
              </a:gdLst>
              <a:ahLst/>
              <a:cxnLst>
                <a:cxn ang="T8">
                  <a:pos x="T0" y="T1"/>
                </a:cxn>
                <a:cxn ang="T9">
                  <a:pos x="T2" y="T3"/>
                </a:cxn>
                <a:cxn ang="T10">
                  <a:pos x="T4" y="T5"/>
                </a:cxn>
                <a:cxn ang="T11">
                  <a:pos x="T6" y="T7"/>
                </a:cxn>
              </a:cxnLst>
              <a:rect l="T12" t="T13" r="T14" b="T15"/>
              <a:pathLst>
                <a:path w="453" h="190">
                  <a:moveTo>
                    <a:pt x="453" y="8"/>
                  </a:moveTo>
                  <a:cubicBezTo>
                    <a:pt x="347" y="4"/>
                    <a:pt x="241" y="0"/>
                    <a:pt x="181" y="8"/>
                  </a:cubicBezTo>
                  <a:cubicBezTo>
                    <a:pt x="121" y="16"/>
                    <a:pt x="120" y="24"/>
                    <a:pt x="90" y="54"/>
                  </a:cubicBezTo>
                  <a:cubicBezTo>
                    <a:pt x="60" y="84"/>
                    <a:pt x="30" y="137"/>
                    <a:pt x="0" y="190"/>
                  </a:cubicBezTo>
                </a:path>
              </a:pathLst>
            </a:custGeom>
            <a:noFill/>
            <a:ln w="15875">
              <a:solidFill>
                <a:srgbClr val="000000"/>
              </a:solidFill>
              <a:round/>
              <a:headEnd/>
              <a:tailEnd type="arrow" w="lg" len="med"/>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818213" name="Text Box 37"/>
            <p:cNvSpPr txBox="1">
              <a:spLocks noChangeArrowheads="1"/>
            </p:cNvSpPr>
            <p:nvPr/>
          </p:nvSpPr>
          <p:spPr bwMode="auto">
            <a:xfrm>
              <a:off x="6235" y="7263"/>
              <a:ext cx="1185" cy="448"/>
            </a:xfrm>
            <a:prstGeom prst="rect">
              <a:avLst/>
            </a:prstGeom>
            <a:noFill/>
            <a:ln w="15875" algn="ctr">
              <a:noFill/>
              <a:miter lim="800000"/>
              <a:headEnd/>
              <a:tailEnd/>
            </a:ln>
            <a:effectLst/>
          </p:spPr>
          <p:txBody>
            <a:bodyPr lIns="57826" tIns="28914" rIns="57826" bIns="28914"/>
            <a:lstStyle/>
            <a:p>
              <a:pPr algn="ctr" fontAlgn="base">
                <a:spcBef>
                  <a:spcPct val="0"/>
                </a:spcBef>
                <a:spcAft>
                  <a:spcPct val="0"/>
                </a:spcAft>
                <a:defRPr/>
              </a:pPr>
              <a:r>
                <a:rPr lang="en-US" altLang="ja-JP" sz="1200" b="1">
                  <a:solidFill>
                    <a:srgbClr val="000000"/>
                  </a:solidFill>
                  <a:effectLst>
                    <a:outerShdw blurRad="38100" dist="38100" dir="2700000" algn="tl">
                      <a:srgbClr val="C0C0C0"/>
                    </a:outerShdw>
                  </a:effectLst>
                  <a:latin typeface="Arial" charset="0"/>
                  <a:ea typeface="MS Mincho" pitchFamily="49" charset="-128"/>
                </a:rPr>
                <a:t>To PC</a:t>
              </a:r>
              <a:endParaRPr lang="en-US" sz="2000">
                <a:solidFill>
                  <a:srgbClr val="000000"/>
                </a:solidFill>
                <a:latin typeface="Arial" charset="0"/>
              </a:endParaRPr>
            </a:p>
          </p:txBody>
        </p:sp>
        <p:sp>
          <p:nvSpPr>
            <p:cNvPr id="818214" name="Text Box 38"/>
            <p:cNvSpPr txBox="1">
              <a:spLocks noChangeArrowheads="1"/>
            </p:cNvSpPr>
            <p:nvPr/>
          </p:nvSpPr>
          <p:spPr bwMode="auto">
            <a:xfrm>
              <a:off x="5525" y="5181"/>
              <a:ext cx="591" cy="448"/>
            </a:xfrm>
            <a:prstGeom prst="rect">
              <a:avLst/>
            </a:prstGeom>
            <a:noFill/>
            <a:ln w="15875" algn="ctr">
              <a:noFill/>
              <a:miter lim="800000"/>
              <a:headEnd/>
              <a:tailEnd/>
            </a:ln>
            <a:effectLst/>
          </p:spPr>
          <p:txBody>
            <a:bodyPr lIns="57826" tIns="28914" rIns="57826" bIns="28914"/>
            <a:lstStyle/>
            <a:p>
              <a:pPr algn="ctr" fontAlgn="base">
                <a:spcBef>
                  <a:spcPct val="0"/>
                </a:spcBef>
                <a:spcAft>
                  <a:spcPct val="0"/>
                </a:spcAft>
                <a:defRPr/>
              </a:pPr>
              <a:r>
                <a:rPr lang="en-US" altLang="ja-JP" sz="1200" b="1">
                  <a:solidFill>
                    <a:srgbClr val="000000"/>
                  </a:solidFill>
                  <a:effectLst>
                    <a:outerShdw blurRad="38100" dist="38100" dir="2700000" algn="tl">
                      <a:srgbClr val="C0C0C0"/>
                    </a:outerShdw>
                  </a:effectLst>
                  <a:latin typeface="Arial" charset="0"/>
                  <a:ea typeface="MS Mincho" pitchFamily="49" charset="-128"/>
                </a:rPr>
                <a:t>IN</a:t>
              </a:r>
              <a:endParaRPr lang="en-US" sz="2000">
                <a:solidFill>
                  <a:srgbClr val="000000"/>
                </a:solidFill>
                <a:latin typeface="Arial" charset="0"/>
              </a:endParaRPr>
            </a:p>
          </p:txBody>
        </p:sp>
        <p:sp>
          <p:nvSpPr>
            <p:cNvPr id="818215" name="Text Box 39"/>
            <p:cNvSpPr txBox="1">
              <a:spLocks noChangeArrowheads="1"/>
            </p:cNvSpPr>
            <p:nvPr/>
          </p:nvSpPr>
          <p:spPr bwMode="auto">
            <a:xfrm>
              <a:off x="5188" y="6031"/>
              <a:ext cx="929" cy="450"/>
            </a:xfrm>
            <a:prstGeom prst="rect">
              <a:avLst/>
            </a:prstGeom>
            <a:noFill/>
            <a:ln w="15875" algn="ctr">
              <a:noFill/>
              <a:miter lim="800000"/>
              <a:headEnd/>
              <a:tailEnd/>
            </a:ln>
            <a:effectLst/>
          </p:spPr>
          <p:txBody>
            <a:bodyPr lIns="57826" tIns="28914" rIns="57826" bIns="28914"/>
            <a:lstStyle/>
            <a:p>
              <a:pPr algn="ctr" fontAlgn="base">
                <a:spcBef>
                  <a:spcPct val="0"/>
                </a:spcBef>
                <a:spcAft>
                  <a:spcPct val="0"/>
                </a:spcAft>
                <a:defRPr/>
              </a:pPr>
              <a:r>
                <a:rPr lang="en-US" altLang="ja-JP" sz="1200" b="1">
                  <a:solidFill>
                    <a:srgbClr val="000000"/>
                  </a:solidFill>
                  <a:effectLst>
                    <a:outerShdw blurRad="38100" dist="38100" dir="2700000" algn="tl">
                      <a:srgbClr val="C0C0C0"/>
                    </a:outerShdw>
                  </a:effectLst>
                  <a:latin typeface="Arial" charset="0"/>
                  <a:ea typeface="MS Mincho" pitchFamily="49" charset="-128"/>
                </a:rPr>
                <a:t>OUT</a:t>
              </a:r>
              <a:endParaRPr lang="en-US" sz="2000">
                <a:solidFill>
                  <a:srgbClr val="000000"/>
                </a:solidFill>
                <a:latin typeface="Arial" charset="0"/>
              </a:endParaRPr>
            </a:p>
          </p:txBody>
        </p:sp>
        <p:sp>
          <p:nvSpPr>
            <p:cNvPr id="818216" name="Text Box 40"/>
            <p:cNvSpPr txBox="1">
              <a:spLocks noChangeArrowheads="1"/>
            </p:cNvSpPr>
            <p:nvPr/>
          </p:nvSpPr>
          <p:spPr bwMode="auto">
            <a:xfrm>
              <a:off x="4110" y="5596"/>
              <a:ext cx="1013" cy="450"/>
            </a:xfrm>
            <a:prstGeom prst="rect">
              <a:avLst/>
            </a:prstGeom>
            <a:noFill/>
            <a:ln w="15875" algn="ctr">
              <a:noFill/>
              <a:miter lim="800000"/>
              <a:headEnd/>
              <a:tailEnd/>
            </a:ln>
            <a:effectLst/>
          </p:spPr>
          <p:txBody>
            <a:bodyPr lIns="57826" tIns="28914" rIns="57826" bIns="28914"/>
            <a:lstStyle/>
            <a:p>
              <a:pPr algn="ctr" fontAlgn="base">
                <a:spcBef>
                  <a:spcPct val="0"/>
                </a:spcBef>
                <a:spcAft>
                  <a:spcPct val="0"/>
                </a:spcAft>
                <a:defRPr/>
              </a:pPr>
              <a:r>
                <a:rPr lang="en-US" altLang="ja-JP" sz="1200" b="1">
                  <a:solidFill>
                    <a:srgbClr val="000000"/>
                  </a:solidFill>
                  <a:effectLst>
                    <a:outerShdw blurRad="38100" dist="38100" dir="2700000" algn="tl">
                      <a:srgbClr val="C0C0C0"/>
                    </a:outerShdw>
                  </a:effectLst>
                  <a:latin typeface="Arial" charset="0"/>
                  <a:ea typeface="MS Mincho" pitchFamily="49" charset="-128"/>
                </a:rPr>
                <a:t>SO</a:t>
              </a:r>
              <a:r>
                <a:rPr lang="en-US" altLang="ja-JP" sz="1200" b="1" baseline="-25000">
                  <a:solidFill>
                    <a:srgbClr val="000000"/>
                  </a:solidFill>
                  <a:effectLst>
                    <a:outerShdw blurRad="38100" dist="38100" dir="2700000" algn="tl">
                      <a:srgbClr val="C0C0C0"/>
                    </a:outerShdw>
                  </a:effectLst>
                  <a:latin typeface="Arial" charset="0"/>
                  <a:ea typeface="MS Mincho" pitchFamily="49" charset="-128"/>
                </a:rPr>
                <a:t>2</a:t>
              </a:r>
              <a:endParaRPr lang="en-US" sz="2000">
                <a:solidFill>
                  <a:srgbClr val="000000"/>
                </a:solidFill>
                <a:latin typeface="Arial" charset="0"/>
              </a:endParaRPr>
            </a:p>
          </p:txBody>
        </p:sp>
        <p:sp>
          <p:nvSpPr>
            <p:cNvPr id="20524" name="AutoShape 41"/>
            <p:cNvSpPr>
              <a:spLocks/>
            </p:cNvSpPr>
            <p:nvPr/>
          </p:nvSpPr>
          <p:spPr bwMode="auto">
            <a:xfrm>
              <a:off x="5104" y="5350"/>
              <a:ext cx="85" cy="936"/>
            </a:xfrm>
            <a:prstGeom prst="leftBrace">
              <a:avLst>
                <a:gd name="adj1" fmla="val 91765"/>
                <a:gd name="adj2" fmla="val 50000"/>
              </a:avLst>
            </a:prstGeom>
            <a:noFill/>
            <a:ln w="15875">
              <a:solidFill>
                <a:srgbClr val="000000"/>
              </a:solidFill>
              <a:round/>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818218" name="Text Box 42"/>
            <p:cNvSpPr txBox="1">
              <a:spLocks noChangeArrowheads="1"/>
            </p:cNvSpPr>
            <p:nvPr/>
          </p:nvSpPr>
          <p:spPr bwMode="auto">
            <a:xfrm>
              <a:off x="10511" y="3842"/>
              <a:ext cx="2113" cy="791"/>
            </a:xfrm>
            <a:prstGeom prst="rect">
              <a:avLst/>
            </a:prstGeom>
            <a:noFill/>
            <a:ln w="15875" algn="ctr">
              <a:noFill/>
              <a:miter lim="800000"/>
              <a:headEnd/>
              <a:tailEnd/>
            </a:ln>
            <a:effectLst/>
          </p:spPr>
          <p:txBody>
            <a:bodyPr lIns="57826" tIns="28914" rIns="57826" bIns="28914"/>
            <a:lstStyle/>
            <a:p>
              <a:pPr algn="ctr" fontAlgn="base">
                <a:spcBef>
                  <a:spcPct val="0"/>
                </a:spcBef>
                <a:spcAft>
                  <a:spcPct val="0"/>
                </a:spcAft>
                <a:defRPr/>
              </a:pPr>
              <a:r>
                <a:rPr lang="en-US" altLang="ja-JP" sz="1200" b="1">
                  <a:solidFill>
                    <a:srgbClr val="000000"/>
                  </a:solidFill>
                  <a:effectLst>
                    <a:outerShdw blurRad="38100" dist="38100" dir="2700000" algn="tl">
                      <a:srgbClr val="C0C0C0"/>
                    </a:outerShdw>
                  </a:effectLst>
                  <a:latin typeface="Arial" charset="0"/>
                  <a:ea typeface="MS Mincho" pitchFamily="49" charset="-128"/>
                </a:rPr>
                <a:t>EVACUATED WINDOW</a:t>
              </a:r>
              <a:endParaRPr lang="en-US" sz="2000">
                <a:solidFill>
                  <a:srgbClr val="000000"/>
                </a:solidFill>
                <a:latin typeface="Arial" charset="0"/>
              </a:endParaRPr>
            </a:p>
          </p:txBody>
        </p:sp>
        <p:sp>
          <p:nvSpPr>
            <p:cNvPr id="818219" name="Text Box 43"/>
            <p:cNvSpPr txBox="1">
              <a:spLocks noChangeArrowheads="1"/>
            </p:cNvSpPr>
            <p:nvPr/>
          </p:nvSpPr>
          <p:spPr bwMode="auto">
            <a:xfrm>
              <a:off x="10592" y="7306"/>
              <a:ext cx="2113" cy="789"/>
            </a:xfrm>
            <a:prstGeom prst="rect">
              <a:avLst/>
            </a:prstGeom>
            <a:noFill/>
            <a:ln w="15875" algn="ctr">
              <a:noFill/>
              <a:miter lim="800000"/>
              <a:headEnd/>
              <a:tailEnd/>
            </a:ln>
            <a:effectLst/>
          </p:spPr>
          <p:txBody>
            <a:bodyPr lIns="57826" tIns="28914" rIns="57826" bIns="28914"/>
            <a:lstStyle/>
            <a:p>
              <a:pPr algn="ctr" fontAlgn="base">
                <a:spcBef>
                  <a:spcPct val="0"/>
                </a:spcBef>
                <a:spcAft>
                  <a:spcPct val="0"/>
                </a:spcAft>
                <a:defRPr/>
              </a:pPr>
              <a:r>
                <a:rPr lang="en-US" altLang="ja-JP" sz="1200" b="1">
                  <a:solidFill>
                    <a:srgbClr val="000000"/>
                  </a:solidFill>
                  <a:effectLst>
                    <a:outerShdw blurRad="38100" dist="38100" dir="2700000" algn="tl">
                      <a:srgbClr val="C0C0C0"/>
                    </a:outerShdw>
                  </a:effectLst>
                  <a:latin typeface="Arial" charset="0"/>
                  <a:ea typeface="MS Mincho" pitchFamily="49" charset="-128"/>
                </a:rPr>
                <a:t>To VACUUM PUMP</a:t>
              </a:r>
              <a:endParaRPr lang="en-US" sz="2000">
                <a:solidFill>
                  <a:srgbClr val="000000"/>
                </a:solidFill>
                <a:latin typeface="Arial" charset="0"/>
              </a:endParaRPr>
            </a:p>
          </p:txBody>
        </p:sp>
        <p:sp>
          <p:nvSpPr>
            <p:cNvPr id="20527" name="Oval 44"/>
            <p:cNvSpPr>
              <a:spLocks noChangeArrowheads="1"/>
            </p:cNvSpPr>
            <p:nvPr/>
          </p:nvSpPr>
          <p:spPr bwMode="auto">
            <a:xfrm>
              <a:off x="7217" y="5350"/>
              <a:ext cx="255" cy="255"/>
            </a:xfrm>
            <a:prstGeom prst="ellipse">
              <a:avLst/>
            </a:prstGeom>
            <a:solidFill>
              <a:srgbClr val="0E207F"/>
            </a:solidFill>
            <a:ln w="15875" algn="ctr">
              <a:solidFill>
                <a:srgbClr val="000000"/>
              </a:solidFill>
              <a:round/>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20528" name="Line 45"/>
            <p:cNvSpPr>
              <a:spLocks noChangeShapeType="1"/>
            </p:cNvSpPr>
            <p:nvPr/>
          </p:nvSpPr>
          <p:spPr bwMode="auto">
            <a:xfrm>
              <a:off x="7217" y="5350"/>
              <a:ext cx="255" cy="255"/>
            </a:xfrm>
            <a:prstGeom prst="line">
              <a:avLst/>
            </a:prstGeom>
            <a:noFill/>
            <a:ln w="15875">
              <a:solidFill>
                <a:srgbClr val="FFFFFF"/>
              </a:solidFill>
              <a:round/>
              <a:headEnd/>
              <a:tailEnd/>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20529" name="Line 46"/>
            <p:cNvSpPr>
              <a:spLocks noChangeShapeType="1"/>
            </p:cNvSpPr>
            <p:nvPr/>
          </p:nvSpPr>
          <p:spPr bwMode="auto">
            <a:xfrm flipV="1">
              <a:off x="7217" y="5350"/>
              <a:ext cx="255" cy="255"/>
            </a:xfrm>
            <a:prstGeom prst="line">
              <a:avLst/>
            </a:prstGeom>
            <a:noFill/>
            <a:ln w="15875">
              <a:solidFill>
                <a:srgbClr val="FFFFFF"/>
              </a:solidFill>
              <a:round/>
              <a:headEnd/>
              <a:tailEnd/>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20530" name="Oval 47"/>
            <p:cNvSpPr>
              <a:spLocks noChangeArrowheads="1"/>
            </p:cNvSpPr>
            <p:nvPr/>
          </p:nvSpPr>
          <p:spPr bwMode="auto">
            <a:xfrm>
              <a:off x="7217" y="6116"/>
              <a:ext cx="255" cy="255"/>
            </a:xfrm>
            <a:prstGeom prst="ellipse">
              <a:avLst/>
            </a:prstGeom>
            <a:solidFill>
              <a:srgbClr val="0E207F"/>
            </a:solidFill>
            <a:ln w="15875" algn="ctr">
              <a:solidFill>
                <a:srgbClr val="000000"/>
              </a:solidFill>
              <a:round/>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20531" name="Line 48"/>
            <p:cNvSpPr>
              <a:spLocks noChangeShapeType="1"/>
            </p:cNvSpPr>
            <p:nvPr/>
          </p:nvSpPr>
          <p:spPr bwMode="auto">
            <a:xfrm flipV="1">
              <a:off x="7217" y="6116"/>
              <a:ext cx="255" cy="255"/>
            </a:xfrm>
            <a:prstGeom prst="line">
              <a:avLst/>
            </a:prstGeom>
            <a:noFill/>
            <a:ln w="15875">
              <a:solidFill>
                <a:srgbClr val="FFFFFF"/>
              </a:solidFill>
              <a:round/>
              <a:headEnd/>
              <a:tailEnd/>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20532" name="Line 49"/>
            <p:cNvSpPr>
              <a:spLocks noChangeShapeType="1"/>
            </p:cNvSpPr>
            <p:nvPr/>
          </p:nvSpPr>
          <p:spPr bwMode="auto">
            <a:xfrm>
              <a:off x="7217" y="6116"/>
              <a:ext cx="255" cy="255"/>
            </a:xfrm>
            <a:prstGeom prst="line">
              <a:avLst/>
            </a:prstGeom>
            <a:noFill/>
            <a:ln w="15875">
              <a:solidFill>
                <a:srgbClr val="FFFFFF"/>
              </a:solidFill>
              <a:round/>
              <a:headEnd/>
              <a:tailEnd/>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818226" name="Text Box 50"/>
            <p:cNvSpPr txBox="1">
              <a:spLocks noChangeArrowheads="1"/>
            </p:cNvSpPr>
            <p:nvPr/>
          </p:nvSpPr>
          <p:spPr bwMode="auto">
            <a:xfrm>
              <a:off x="5779" y="1980"/>
              <a:ext cx="4904" cy="1131"/>
            </a:xfrm>
            <a:prstGeom prst="rect">
              <a:avLst/>
            </a:prstGeom>
            <a:noFill/>
            <a:ln w="15875" algn="ctr">
              <a:noFill/>
              <a:miter lim="800000"/>
              <a:headEnd/>
              <a:tailEnd/>
            </a:ln>
            <a:effectLst/>
          </p:spPr>
          <p:txBody>
            <a:bodyPr lIns="57826" tIns="28914" rIns="57826" bIns="28914"/>
            <a:lstStyle/>
            <a:p>
              <a:pPr algn="ctr" fontAlgn="base">
                <a:spcBef>
                  <a:spcPct val="0"/>
                </a:spcBef>
                <a:spcAft>
                  <a:spcPct val="0"/>
                </a:spcAft>
                <a:defRPr/>
              </a:pPr>
              <a:r>
                <a:rPr lang="en-US" altLang="ja-JP" sz="1200" b="1">
                  <a:solidFill>
                    <a:srgbClr val="FFFFFF"/>
                  </a:solidFill>
                  <a:effectLst>
                    <a:outerShdw blurRad="38100" dist="38100" dir="2700000" algn="tl">
                      <a:srgbClr val="C0C0C0"/>
                    </a:outerShdw>
                  </a:effectLst>
                  <a:latin typeface="Arial" charset="0"/>
                  <a:ea typeface="MS Mincho" pitchFamily="49" charset="-128"/>
                </a:rPr>
                <a:t>IMPERIAL COLLEGE </a:t>
              </a:r>
            </a:p>
            <a:p>
              <a:pPr algn="ctr" fontAlgn="base">
                <a:spcBef>
                  <a:spcPct val="0"/>
                </a:spcBef>
                <a:spcAft>
                  <a:spcPct val="0"/>
                </a:spcAft>
                <a:defRPr/>
              </a:pPr>
              <a:r>
                <a:rPr lang="en-US" altLang="ja-JP" sz="1200" b="1">
                  <a:solidFill>
                    <a:srgbClr val="FFFFFF"/>
                  </a:solidFill>
                  <a:effectLst>
                    <a:outerShdw blurRad="38100" dist="38100" dir="2700000" algn="tl">
                      <a:srgbClr val="C0C0C0"/>
                    </a:outerShdw>
                  </a:effectLst>
                  <a:latin typeface="Arial" charset="0"/>
                  <a:ea typeface="MS Mincho" pitchFamily="49" charset="-128"/>
                </a:rPr>
                <a:t>UV FOURIER TRANSFORM SPECTROMETER</a:t>
              </a:r>
              <a:endParaRPr lang="en-US" sz="2000">
                <a:solidFill>
                  <a:srgbClr val="000000"/>
                </a:solidFill>
                <a:latin typeface="Arial" charset="0"/>
              </a:endParaRPr>
            </a:p>
          </p:txBody>
        </p:sp>
        <p:sp>
          <p:nvSpPr>
            <p:cNvPr id="20534" name="WordArt 51"/>
            <p:cNvSpPr>
              <a:spLocks noChangeArrowheads="1" noChangeShapeType="1" noTextEdit="1"/>
            </p:cNvSpPr>
            <p:nvPr/>
          </p:nvSpPr>
          <p:spPr bwMode="auto">
            <a:xfrm rot="5400000">
              <a:off x="3164" y="2689"/>
              <a:ext cx="1906" cy="233"/>
            </a:xfrm>
            <a:prstGeom prst="rect">
              <a:avLst/>
            </a:prstGeom>
          </p:spPr>
          <p:txBody>
            <a:bodyPr vert="wordArtVert" wrap="none" fromWordArt="1">
              <a:prstTxWarp prst="textPlain">
                <a:avLst>
                  <a:gd name="adj" fmla="val 50000"/>
                </a:avLst>
              </a:prstTxWarp>
            </a:bodyPr>
            <a:lstStyle/>
            <a:p>
              <a:pPr algn="ctr">
                <a:spcBef>
                  <a:spcPct val="0"/>
                </a:spcBef>
                <a:spcAft>
                  <a:spcPct val="0"/>
                </a:spcAft>
              </a:pPr>
              <a:r>
                <a:rPr lang="en-US" sz="2000" b="1" kern="10" smtClean="0">
                  <a:ln w="9525">
                    <a:solidFill>
                      <a:srgbClr val="000000"/>
                    </a:solidFill>
                    <a:round/>
                    <a:headEnd/>
                    <a:tailEnd/>
                  </a:ln>
                  <a:solidFill>
                    <a:srgbClr val="000000"/>
                  </a:solidFill>
                  <a:latin typeface="Arial"/>
                  <a:cs typeface="Arial"/>
                </a:rPr>
                <a:t>PREDISP.</a:t>
              </a:r>
            </a:p>
          </p:txBody>
        </p:sp>
        <p:cxnSp>
          <p:nvCxnSpPr>
            <p:cNvPr id="20535" name="AutoShape 52"/>
            <p:cNvCxnSpPr>
              <a:cxnSpLocks noChangeShapeType="1"/>
              <a:stCxn id="20498" idx="3"/>
              <a:endCxn id="818219" idx="1"/>
            </p:cNvCxnSpPr>
            <p:nvPr/>
          </p:nvCxnSpPr>
          <p:spPr bwMode="auto">
            <a:xfrm>
              <a:off x="9936" y="7051"/>
              <a:ext cx="658" cy="650"/>
            </a:xfrm>
            <a:prstGeom prst="curvedConnector3">
              <a:avLst>
                <a:gd name="adj1" fmla="val 48931"/>
              </a:avLst>
            </a:prstGeom>
            <a:noFill/>
            <a:ln w="15875">
              <a:solidFill>
                <a:srgbClr val="000000"/>
              </a:solidFill>
              <a:round/>
              <a:headEnd/>
              <a:tailEnd type="triangle" w="med" len="med"/>
            </a:ln>
          </p:spPr>
        </p:cxnSp>
        <p:sp>
          <p:nvSpPr>
            <p:cNvPr id="20536" name="Text Box 53"/>
            <p:cNvSpPr txBox="1">
              <a:spLocks noChangeArrowheads="1"/>
            </p:cNvSpPr>
            <p:nvPr/>
          </p:nvSpPr>
          <p:spPr bwMode="auto">
            <a:xfrm>
              <a:off x="10345" y="5011"/>
              <a:ext cx="2451" cy="790"/>
            </a:xfrm>
            <a:prstGeom prst="rect">
              <a:avLst/>
            </a:prstGeom>
            <a:noFill/>
            <a:ln w="15875" algn="ctr">
              <a:noFill/>
              <a:miter lim="800000"/>
              <a:headEnd/>
              <a:tailEnd/>
            </a:ln>
          </p:spPr>
          <p:txBody>
            <a:bodyPr lIns="57826" tIns="28914" rIns="57826" bIns="28914"/>
            <a:lstStyle/>
            <a:p>
              <a:pPr fontAlgn="base">
                <a:spcBef>
                  <a:spcPct val="0"/>
                </a:spcBef>
                <a:spcAft>
                  <a:spcPct val="0"/>
                </a:spcAft>
              </a:pPr>
              <a:endParaRPr lang="en-US" sz="2000" smtClean="0">
                <a:solidFill>
                  <a:srgbClr val="000000"/>
                </a:solidFill>
                <a:latin typeface="Arial" charset="0"/>
              </a:endParaRPr>
            </a:p>
          </p:txBody>
        </p:sp>
        <p:sp>
          <p:nvSpPr>
            <p:cNvPr id="20537" name="Rectangle 54"/>
            <p:cNvSpPr>
              <a:spLocks noChangeArrowheads="1"/>
            </p:cNvSpPr>
            <p:nvPr/>
          </p:nvSpPr>
          <p:spPr bwMode="auto">
            <a:xfrm>
              <a:off x="10345" y="6202"/>
              <a:ext cx="338" cy="339"/>
            </a:xfrm>
            <a:prstGeom prst="rect">
              <a:avLst/>
            </a:prstGeom>
            <a:solidFill>
              <a:srgbClr val="99CC00"/>
            </a:solidFill>
            <a:ln w="15875" algn="ctr">
              <a:noFill/>
              <a:miter lim="800000"/>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818231" name="Text Box 55"/>
            <p:cNvSpPr txBox="1">
              <a:spLocks noChangeArrowheads="1"/>
            </p:cNvSpPr>
            <p:nvPr/>
          </p:nvSpPr>
          <p:spPr bwMode="auto">
            <a:xfrm>
              <a:off x="10599" y="6115"/>
              <a:ext cx="2281" cy="791"/>
            </a:xfrm>
            <a:prstGeom prst="rect">
              <a:avLst/>
            </a:prstGeom>
            <a:noFill/>
            <a:ln w="15875" algn="ctr">
              <a:noFill/>
              <a:miter lim="800000"/>
              <a:headEnd/>
              <a:tailEnd/>
            </a:ln>
            <a:effectLst/>
          </p:spPr>
          <p:txBody>
            <a:bodyPr lIns="57826" tIns="28914" rIns="57826" bIns="28914"/>
            <a:lstStyle/>
            <a:p>
              <a:pPr algn="ctr" fontAlgn="base">
                <a:spcBef>
                  <a:spcPct val="0"/>
                </a:spcBef>
                <a:spcAft>
                  <a:spcPct val="0"/>
                </a:spcAft>
                <a:defRPr/>
              </a:pPr>
              <a:r>
                <a:rPr lang="en-US" altLang="ja-JP" sz="1200" b="1">
                  <a:solidFill>
                    <a:srgbClr val="000000"/>
                  </a:solidFill>
                  <a:effectLst>
                    <a:outerShdw blurRad="38100" dist="38100" dir="2700000" algn="tl">
                      <a:srgbClr val="C0C0C0"/>
                    </a:outerShdw>
                  </a:effectLst>
                  <a:latin typeface="Arial" charset="0"/>
                  <a:ea typeface="MS Mincho" pitchFamily="49" charset="-128"/>
                </a:rPr>
                <a:t>ABSORPTION CELL</a:t>
              </a:r>
              <a:endParaRPr lang="en-US" sz="2000">
                <a:solidFill>
                  <a:srgbClr val="000000"/>
                </a:solidFill>
                <a:latin typeface="Arial" charset="0"/>
              </a:endParaRPr>
            </a:p>
          </p:txBody>
        </p:sp>
        <p:sp>
          <p:nvSpPr>
            <p:cNvPr id="20539" name="Freeform 56"/>
            <p:cNvSpPr>
              <a:spLocks/>
            </p:cNvSpPr>
            <p:nvPr/>
          </p:nvSpPr>
          <p:spPr bwMode="auto">
            <a:xfrm>
              <a:off x="8317" y="5860"/>
              <a:ext cx="1944" cy="526"/>
            </a:xfrm>
            <a:custGeom>
              <a:avLst/>
              <a:gdLst>
                <a:gd name="T0" fmla="*/ 0 w 862"/>
                <a:gd name="T1" fmla="*/ 219034 h 378"/>
                <a:gd name="T2" fmla="*/ 2147483647 w 862"/>
                <a:gd name="T3" fmla="*/ 1489181 h 378"/>
                <a:gd name="T4" fmla="*/ 2147483647 w 862"/>
                <a:gd name="T5" fmla="*/ 9123105 h 378"/>
                <a:gd name="T6" fmla="*/ 2147483647 w 862"/>
                <a:gd name="T7" fmla="*/ 10405871 h 378"/>
                <a:gd name="T8" fmla="*/ 0 60000 65536"/>
                <a:gd name="T9" fmla="*/ 0 60000 65536"/>
                <a:gd name="T10" fmla="*/ 0 60000 65536"/>
                <a:gd name="T11" fmla="*/ 0 60000 65536"/>
                <a:gd name="T12" fmla="*/ 0 w 862"/>
                <a:gd name="T13" fmla="*/ 0 h 378"/>
                <a:gd name="T14" fmla="*/ 862 w 862"/>
                <a:gd name="T15" fmla="*/ 378 h 378"/>
              </a:gdLst>
              <a:ahLst/>
              <a:cxnLst>
                <a:cxn ang="T8">
                  <a:pos x="T0" y="T1"/>
                </a:cxn>
                <a:cxn ang="T9">
                  <a:pos x="T2" y="T3"/>
                </a:cxn>
                <a:cxn ang="T10">
                  <a:pos x="T4" y="T5"/>
                </a:cxn>
                <a:cxn ang="T11">
                  <a:pos x="T6" y="T7"/>
                </a:cxn>
              </a:cxnLst>
              <a:rect l="T12" t="T13" r="T14" b="T15"/>
              <a:pathLst>
                <a:path w="862" h="378">
                  <a:moveTo>
                    <a:pt x="0" y="8"/>
                  </a:moveTo>
                  <a:cubicBezTo>
                    <a:pt x="162" y="4"/>
                    <a:pt x="325" y="0"/>
                    <a:pt x="408" y="53"/>
                  </a:cubicBezTo>
                  <a:cubicBezTo>
                    <a:pt x="491" y="106"/>
                    <a:pt x="424" y="272"/>
                    <a:pt x="499" y="325"/>
                  </a:cubicBezTo>
                  <a:cubicBezTo>
                    <a:pt x="574" y="378"/>
                    <a:pt x="718" y="374"/>
                    <a:pt x="862" y="371"/>
                  </a:cubicBezTo>
                </a:path>
              </a:pathLst>
            </a:custGeom>
            <a:noFill/>
            <a:ln w="15875">
              <a:solidFill>
                <a:srgbClr val="000000"/>
              </a:solidFill>
              <a:prstDash val="dash"/>
              <a:round/>
              <a:headEnd type="triangle" w="lg" len="med"/>
              <a:tailEnd type="none" w="lg" len="med"/>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20540" name="Line 57"/>
            <p:cNvSpPr>
              <a:spLocks noChangeShapeType="1"/>
            </p:cNvSpPr>
            <p:nvPr/>
          </p:nvSpPr>
          <p:spPr bwMode="auto">
            <a:xfrm flipH="1">
              <a:off x="8582" y="4076"/>
              <a:ext cx="1920" cy="371"/>
            </a:xfrm>
            <a:prstGeom prst="line">
              <a:avLst/>
            </a:prstGeom>
            <a:noFill/>
            <a:ln w="15875">
              <a:solidFill>
                <a:srgbClr val="000000"/>
              </a:solidFill>
              <a:prstDash val="dash"/>
              <a:round/>
              <a:headEnd/>
              <a:tailEnd type="triangle" w="lg" len="med"/>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20541" name="Text Box 58"/>
            <p:cNvSpPr txBox="1">
              <a:spLocks noChangeArrowheads="1"/>
            </p:cNvSpPr>
            <p:nvPr/>
          </p:nvSpPr>
          <p:spPr bwMode="auto">
            <a:xfrm>
              <a:off x="2354" y="3401"/>
              <a:ext cx="1354" cy="942"/>
            </a:xfrm>
            <a:prstGeom prst="rect">
              <a:avLst/>
            </a:prstGeom>
            <a:noFill/>
            <a:ln w="15875" algn="ctr">
              <a:noFill/>
              <a:miter lim="800000"/>
              <a:headEnd/>
              <a:tailEnd/>
            </a:ln>
          </p:spPr>
          <p:txBody>
            <a:bodyPr lIns="57826" tIns="28914" rIns="57826" bIns="28914"/>
            <a:lstStyle/>
            <a:p>
              <a:pPr algn="ctr" fontAlgn="base">
                <a:spcBef>
                  <a:spcPct val="0"/>
                </a:spcBef>
                <a:spcAft>
                  <a:spcPct val="0"/>
                </a:spcAft>
              </a:pPr>
              <a:r>
                <a:rPr lang="en-US" altLang="ja-JP" sz="1000" b="1" smtClean="0">
                  <a:solidFill>
                    <a:srgbClr val="000000"/>
                  </a:solidFill>
                  <a:latin typeface="Arial" charset="0"/>
                  <a:ea typeface="MS Mincho" pitchFamily="49" charset="-128"/>
                </a:rPr>
                <a:t>DEUTER-IUM LAMP</a:t>
              </a:r>
              <a:endParaRPr lang="en-US" sz="2000" smtClean="0">
                <a:solidFill>
                  <a:srgbClr val="000000"/>
                </a:solidFill>
                <a:latin typeface="Arial" charset="0"/>
              </a:endParaRPr>
            </a:p>
          </p:txBody>
        </p:sp>
        <p:sp>
          <p:nvSpPr>
            <p:cNvPr id="20542" name="Rectangle 59"/>
            <p:cNvSpPr>
              <a:spLocks noChangeArrowheads="1"/>
            </p:cNvSpPr>
            <p:nvPr/>
          </p:nvSpPr>
          <p:spPr bwMode="auto">
            <a:xfrm>
              <a:off x="4425" y="2236"/>
              <a:ext cx="170" cy="426"/>
            </a:xfrm>
            <a:prstGeom prst="rect">
              <a:avLst/>
            </a:prstGeom>
            <a:noFill/>
            <a:ln w="15875" algn="ctr">
              <a:solidFill>
                <a:srgbClr val="000000"/>
              </a:solidFill>
              <a:miter lim="800000"/>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20543" name="Rectangle 60"/>
            <p:cNvSpPr>
              <a:spLocks noChangeArrowheads="1"/>
            </p:cNvSpPr>
            <p:nvPr/>
          </p:nvSpPr>
          <p:spPr bwMode="auto">
            <a:xfrm>
              <a:off x="3580" y="2236"/>
              <a:ext cx="170" cy="426"/>
            </a:xfrm>
            <a:prstGeom prst="rect">
              <a:avLst/>
            </a:prstGeom>
            <a:noFill/>
            <a:ln w="15875" algn="ctr">
              <a:solidFill>
                <a:srgbClr val="000000"/>
              </a:solidFill>
              <a:miter lim="800000"/>
              <a:headEnd/>
              <a:tailEnd/>
            </a:ln>
          </p:spPr>
          <p:txBody>
            <a:bodyPr wrap="none" anchor="ctr"/>
            <a:lstStyle/>
            <a:p>
              <a:pPr fontAlgn="base">
                <a:spcBef>
                  <a:spcPct val="0"/>
                </a:spcBef>
                <a:spcAft>
                  <a:spcPct val="0"/>
                </a:spcAft>
              </a:pPr>
              <a:endParaRPr lang="en-US" sz="3200" smtClean="0">
                <a:solidFill>
                  <a:srgbClr val="000000"/>
                </a:solidFill>
                <a:latin typeface="Comic Sans MS" pitchFamily="66" charset="0"/>
              </a:endParaRPr>
            </a:p>
          </p:txBody>
        </p:sp>
        <p:sp>
          <p:nvSpPr>
            <p:cNvPr id="20544" name="Line 61"/>
            <p:cNvSpPr>
              <a:spLocks noChangeShapeType="1"/>
            </p:cNvSpPr>
            <p:nvPr/>
          </p:nvSpPr>
          <p:spPr bwMode="auto">
            <a:xfrm>
              <a:off x="3580" y="2321"/>
              <a:ext cx="3" cy="255"/>
            </a:xfrm>
            <a:prstGeom prst="line">
              <a:avLst/>
            </a:prstGeom>
            <a:noFill/>
            <a:ln w="15875">
              <a:solidFill>
                <a:srgbClr val="FFFFFF"/>
              </a:solidFill>
              <a:round/>
              <a:headEnd/>
              <a:tailEnd/>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20545" name="Line 62"/>
            <p:cNvSpPr>
              <a:spLocks noChangeShapeType="1"/>
            </p:cNvSpPr>
            <p:nvPr/>
          </p:nvSpPr>
          <p:spPr bwMode="auto">
            <a:xfrm>
              <a:off x="3748" y="2407"/>
              <a:ext cx="2" cy="84"/>
            </a:xfrm>
            <a:prstGeom prst="line">
              <a:avLst/>
            </a:prstGeom>
            <a:noFill/>
            <a:ln w="15875">
              <a:solidFill>
                <a:srgbClr val="FFFFFF"/>
              </a:solidFill>
              <a:round/>
              <a:headEnd/>
              <a:tailEnd/>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818239" name="Text Box 63"/>
            <p:cNvSpPr txBox="1">
              <a:spLocks noChangeArrowheads="1"/>
            </p:cNvSpPr>
            <p:nvPr/>
          </p:nvSpPr>
          <p:spPr bwMode="auto">
            <a:xfrm>
              <a:off x="7129" y="3851"/>
              <a:ext cx="1017" cy="450"/>
            </a:xfrm>
            <a:prstGeom prst="rect">
              <a:avLst/>
            </a:prstGeom>
            <a:noFill/>
            <a:ln w="15875" algn="ctr">
              <a:noFill/>
              <a:miter lim="800000"/>
              <a:headEnd/>
              <a:tailEnd/>
            </a:ln>
            <a:effectLst/>
          </p:spPr>
          <p:txBody>
            <a:bodyPr lIns="57826" tIns="28914" rIns="57826" bIns="28914"/>
            <a:lstStyle/>
            <a:p>
              <a:pPr algn="ctr" fontAlgn="base">
                <a:spcBef>
                  <a:spcPct val="0"/>
                </a:spcBef>
                <a:spcAft>
                  <a:spcPct val="0"/>
                </a:spcAft>
                <a:defRPr/>
              </a:pPr>
              <a:r>
                <a:rPr lang="en-US" altLang="ja-JP" sz="1200" b="1">
                  <a:solidFill>
                    <a:srgbClr val="000000"/>
                  </a:solidFill>
                  <a:effectLst>
                    <a:outerShdw blurRad="38100" dist="38100" dir="2700000" algn="tl">
                      <a:srgbClr val="C0C0C0"/>
                    </a:outerShdw>
                  </a:effectLst>
                  <a:latin typeface="Arial" charset="0"/>
                  <a:ea typeface="MS Mincho" pitchFamily="49" charset="-128"/>
                </a:rPr>
                <a:t>LENS</a:t>
              </a:r>
              <a:endParaRPr lang="en-US" sz="2000">
                <a:solidFill>
                  <a:srgbClr val="000000"/>
                </a:solidFill>
                <a:latin typeface="Arial" charset="0"/>
              </a:endParaRPr>
            </a:p>
          </p:txBody>
        </p:sp>
        <p:sp>
          <p:nvSpPr>
            <p:cNvPr id="20547" name="Line 64"/>
            <p:cNvSpPr>
              <a:spLocks noChangeShapeType="1"/>
            </p:cNvSpPr>
            <p:nvPr/>
          </p:nvSpPr>
          <p:spPr bwMode="auto">
            <a:xfrm flipH="1">
              <a:off x="8269" y="3683"/>
              <a:ext cx="84" cy="426"/>
            </a:xfrm>
            <a:prstGeom prst="line">
              <a:avLst/>
            </a:prstGeom>
            <a:noFill/>
            <a:ln w="50800" cap="rnd">
              <a:solidFill>
                <a:srgbClr val="FF9900"/>
              </a:solidFill>
              <a:prstDash val="sysDot"/>
              <a:round/>
              <a:headEnd/>
              <a:tailEnd type="none" w="lg" len="lg"/>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20548" name="Line 65"/>
            <p:cNvSpPr>
              <a:spLocks noChangeShapeType="1"/>
            </p:cNvSpPr>
            <p:nvPr/>
          </p:nvSpPr>
          <p:spPr bwMode="auto">
            <a:xfrm>
              <a:off x="8353" y="3683"/>
              <a:ext cx="86" cy="426"/>
            </a:xfrm>
            <a:prstGeom prst="line">
              <a:avLst/>
            </a:prstGeom>
            <a:noFill/>
            <a:ln w="50800" cap="rnd">
              <a:solidFill>
                <a:srgbClr val="FF9900"/>
              </a:solidFill>
              <a:prstDash val="sysDot"/>
              <a:round/>
              <a:headEnd/>
              <a:tailEnd type="none" w="lg" len="lg"/>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20549" name="Line 66"/>
            <p:cNvSpPr>
              <a:spLocks noChangeShapeType="1"/>
            </p:cNvSpPr>
            <p:nvPr/>
          </p:nvSpPr>
          <p:spPr bwMode="auto">
            <a:xfrm>
              <a:off x="8269" y="4193"/>
              <a:ext cx="3" cy="345"/>
            </a:xfrm>
            <a:prstGeom prst="line">
              <a:avLst/>
            </a:prstGeom>
            <a:noFill/>
            <a:ln w="50800" cap="rnd">
              <a:solidFill>
                <a:srgbClr val="FF9900"/>
              </a:solidFill>
              <a:prstDash val="sysDot"/>
              <a:round/>
              <a:headEnd/>
              <a:tailEnd type="none" w="lg" len="lg"/>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20550" name="Line 67"/>
            <p:cNvSpPr>
              <a:spLocks noChangeShapeType="1"/>
            </p:cNvSpPr>
            <p:nvPr/>
          </p:nvSpPr>
          <p:spPr bwMode="auto">
            <a:xfrm>
              <a:off x="8439" y="4193"/>
              <a:ext cx="1" cy="243"/>
            </a:xfrm>
            <a:prstGeom prst="line">
              <a:avLst/>
            </a:prstGeom>
            <a:noFill/>
            <a:ln w="50800" cap="rnd">
              <a:solidFill>
                <a:srgbClr val="FF9900"/>
              </a:solidFill>
              <a:prstDash val="sysDot"/>
              <a:round/>
              <a:headEnd/>
              <a:tailEnd type="none" w="lg" len="lg"/>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sp>
          <p:nvSpPr>
            <p:cNvPr id="20551" name="Line 68"/>
            <p:cNvSpPr>
              <a:spLocks noChangeShapeType="1"/>
            </p:cNvSpPr>
            <p:nvPr/>
          </p:nvSpPr>
          <p:spPr bwMode="auto">
            <a:xfrm flipH="1" flipV="1">
              <a:off x="3083" y="3006"/>
              <a:ext cx="2" cy="411"/>
            </a:xfrm>
            <a:prstGeom prst="line">
              <a:avLst/>
            </a:prstGeom>
            <a:noFill/>
            <a:ln w="15875">
              <a:solidFill>
                <a:srgbClr val="000000"/>
              </a:solidFill>
              <a:prstDash val="dash"/>
              <a:round/>
              <a:headEnd/>
              <a:tailEnd type="triangle" w="lg" len="med"/>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grpSp>
      <p:sp>
        <p:nvSpPr>
          <p:cNvPr id="20484" name="Text Box 69"/>
          <p:cNvSpPr txBox="1">
            <a:spLocks noChangeArrowheads="1"/>
          </p:cNvSpPr>
          <p:nvPr/>
        </p:nvSpPr>
        <p:spPr bwMode="auto">
          <a:xfrm>
            <a:off x="228600" y="228600"/>
            <a:ext cx="9313863" cy="584200"/>
          </a:xfrm>
          <a:prstGeom prst="rect">
            <a:avLst/>
          </a:prstGeom>
          <a:noFill/>
          <a:ln w="9525">
            <a:noFill/>
            <a:miter lim="800000"/>
            <a:headEnd/>
            <a:tailEnd/>
          </a:ln>
        </p:spPr>
        <p:txBody>
          <a:bodyPr wrap="none">
            <a:spAutoFit/>
          </a:bodyPr>
          <a:lstStyle/>
          <a:p>
            <a:pPr fontAlgn="base">
              <a:spcBef>
                <a:spcPct val="0"/>
              </a:spcBef>
              <a:spcAft>
                <a:spcPct val="0"/>
              </a:spcAft>
            </a:pPr>
            <a:r>
              <a:rPr lang="en-US" sz="3200" smtClean="0">
                <a:solidFill>
                  <a:srgbClr val="000000"/>
                </a:solidFill>
                <a:latin typeface="Arial" charset="0"/>
                <a:cs typeface="Arial" charset="0"/>
              </a:rPr>
              <a:t>Imperial College Fourier Transform Spectrometer</a:t>
            </a:r>
          </a:p>
        </p:txBody>
      </p:sp>
      <p:graphicFrame>
        <p:nvGraphicFramePr>
          <p:cNvPr id="20482" name="Object 2"/>
          <p:cNvGraphicFramePr>
            <a:graphicFrameLocks noChangeAspect="1"/>
          </p:cNvGraphicFramePr>
          <p:nvPr/>
        </p:nvGraphicFramePr>
        <p:xfrm>
          <a:off x="457200" y="4724400"/>
          <a:ext cx="2209800" cy="1143000"/>
        </p:xfrm>
        <a:graphic>
          <a:graphicData uri="http://schemas.openxmlformats.org/presentationml/2006/ole">
            <p:oleObj spid="_x0000_s51202" name="Equation" r:id="rId4" imgW="761760" imgH="393480" progId="">
              <p:embed/>
            </p:oleObj>
          </a:graphicData>
        </a:graphic>
      </p:graphicFrame>
      <p:sp>
        <p:nvSpPr>
          <p:cNvPr id="20485" name="Text Box 71"/>
          <p:cNvSpPr txBox="1">
            <a:spLocks noChangeArrowheads="1"/>
          </p:cNvSpPr>
          <p:nvPr/>
        </p:nvSpPr>
        <p:spPr bwMode="auto">
          <a:xfrm>
            <a:off x="457200" y="5943600"/>
            <a:ext cx="2359025" cy="579438"/>
          </a:xfrm>
          <a:prstGeom prst="rect">
            <a:avLst/>
          </a:prstGeom>
          <a:noFill/>
          <a:ln w="9525">
            <a:noFill/>
            <a:miter lim="800000"/>
            <a:headEnd/>
            <a:tailEnd/>
          </a:ln>
        </p:spPr>
        <p:txBody>
          <a:bodyPr wrap="none">
            <a:spAutoFit/>
          </a:bodyPr>
          <a:lstStyle/>
          <a:p>
            <a:pPr fontAlgn="base">
              <a:spcBef>
                <a:spcPct val="0"/>
              </a:spcBef>
              <a:spcAft>
                <a:spcPct val="0"/>
              </a:spcAft>
            </a:pPr>
            <a:r>
              <a:rPr lang="en-US" sz="3200" smtClean="0">
                <a:solidFill>
                  <a:srgbClr val="000000"/>
                </a:solidFill>
              </a:rPr>
              <a:t>1.0 - .05 cm</a:t>
            </a:r>
            <a:r>
              <a:rPr lang="en-US" sz="3200" baseline="30000" smtClean="0">
                <a:solidFill>
                  <a:srgbClr val="000000"/>
                </a:solidFill>
              </a:rPr>
              <a:t>-1</a:t>
            </a:r>
            <a:endParaRPr lang="en-US" sz="3200" smtClean="0">
              <a:solidFill>
                <a:srgbClr val="000000"/>
              </a:solidFill>
            </a:endParaRPr>
          </a:p>
        </p:txBody>
      </p:sp>
      <p:pic>
        <p:nvPicPr>
          <p:cNvPr id="2051" name="Picture 3"/>
          <p:cNvPicPr>
            <a:picLocks noChangeAspect="1" noChangeArrowheads="1"/>
          </p:cNvPicPr>
          <p:nvPr/>
        </p:nvPicPr>
        <p:blipFill>
          <a:blip r:embed="rId5" cstate="print"/>
          <a:srcRect/>
          <a:stretch>
            <a:fillRect/>
          </a:stretch>
        </p:blipFill>
        <p:spPr bwMode="auto">
          <a:xfrm>
            <a:off x="3048000" y="838200"/>
            <a:ext cx="4648200" cy="2337012"/>
          </a:xfrm>
          <a:prstGeom prst="rect">
            <a:avLst/>
          </a:prstGeom>
          <a:noFill/>
          <a:ln w="9525">
            <a:noFill/>
            <a:miter lim="800000"/>
            <a:headEnd/>
            <a:tailEnd/>
          </a:ln>
        </p:spPr>
      </p:pic>
      <p:sp>
        <p:nvSpPr>
          <p:cNvPr id="74" name="Rectangle 73"/>
          <p:cNvSpPr/>
          <p:nvPr/>
        </p:nvSpPr>
        <p:spPr>
          <a:xfrm>
            <a:off x="2438400" y="2133600"/>
            <a:ext cx="4572000" cy="2895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3" name="Object 72"/>
          <p:cNvGraphicFramePr>
            <a:graphicFrameLocks noChangeAspect="1"/>
          </p:cNvGraphicFramePr>
          <p:nvPr/>
        </p:nvGraphicFramePr>
        <p:xfrm>
          <a:off x="2895600" y="2590800"/>
          <a:ext cx="3657600" cy="2057400"/>
        </p:xfrm>
        <a:graphic>
          <a:graphicData uri="http://schemas.openxmlformats.org/presentationml/2006/ole">
            <p:oleObj spid="_x0000_s51203" name="Equation" r:id="rId6" imgW="1218960" imgH="6858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1600200" y="228600"/>
            <a:ext cx="6238875" cy="646113"/>
          </a:xfrm>
          <a:prstGeom prst="rect">
            <a:avLst/>
          </a:prstGeom>
          <a:noFill/>
          <a:ln w="9525">
            <a:noFill/>
            <a:miter lim="800000"/>
            <a:headEnd/>
            <a:tailEnd/>
          </a:ln>
        </p:spPr>
        <p:txBody>
          <a:bodyPr wrap="none">
            <a:spAutoFit/>
          </a:bodyPr>
          <a:lstStyle/>
          <a:p>
            <a:pPr fontAlgn="base">
              <a:spcBef>
                <a:spcPct val="0"/>
              </a:spcBef>
              <a:spcAft>
                <a:spcPct val="0"/>
              </a:spcAft>
            </a:pPr>
            <a:r>
              <a:rPr lang="en-US" sz="3600">
                <a:solidFill>
                  <a:srgbClr val="000000"/>
                </a:solidFill>
                <a:latin typeface="Arial" charset="0"/>
                <a:cs typeface="Arial" charset="0"/>
              </a:rPr>
              <a:t>High-resolution </a:t>
            </a:r>
            <a:r>
              <a:rPr lang="en-US" sz="3600" baseline="30000">
                <a:solidFill>
                  <a:srgbClr val="000000"/>
                </a:solidFill>
                <a:latin typeface="Arial" charset="0"/>
                <a:cs typeface="Arial" charset="0"/>
              </a:rPr>
              <a:t>34</a:t>
            </a:r>
            <a:r>
              <a:rPr lang="en-US" sz="3600">
                <a:solidFill>
                  <a:srgbClr val="000000"/>
                </a:solidFill>
                <a:latin typeface="Arial" charset="0"/>
                <a:cs typeface="Arial" charset="0"/>
              </a:rPr>
              <a:t>SO</a:t>
            </a:r>
            <a:r>
              <a:rPr lang="en-US" sz="3600" baseline="-25000">
                <a:solidFill>
                  <a:srgbClr val="000000"/>
                </a:solidFill>
                <a:latin typeface="Arial" charset="0"/>
                <a:cs typeface="Arial" charset="0"/>
              </a:rPr>
              <a:t>2</a:t>
            </a:r>
            <a:r>
              <a:rPr lang="en-US" sz="3600">
                <a:solidFill>
                  <a:srgbClr val="000000"/>
                </a:solidFill>
                <a:latin typeface="Arial" charset="0"/>
                <a:cs typeface="Arial" charset="0"/>
              </a:rPr>
              <a:t> spectra</a:t>
            </a:r>
          </a:p>
        </p:txBody>
      </p:sp>
      <p:pic>
        <p:nvPicPr>
          <p:cNvPr id="27651" name="Picture 5"/>
          <p:cNvPicPr>
            <a:picLocks noChangeAspect="1" noChangeArrowheads="1"/>
          </p:cNvPicPr>
          <p:nvPr/>
        </p:nvPicPr>
        <p:blipFill>
          <a:blip r:embed="rId3" cstate="print"/>
          <a:srcRect/>
          <a:stretch>
            <a:fillRect/>
          </a:stretch>
        </p:blipFill>
        <p:spPr bwMode="auto">
          <a:xfrm>
            <a:off x="838200" y="990600"/>
            <a:ext cx="7239000" cy="5549900"/>
          </a:xfrm>
          <a:prstGeom prst="rect">
            <a:avLst/>
          </a:prstGeom>
          <a:noFill/>
          <a:ln w="9525">
            <a:noFill/>
            <a:miter lim="800000"/>
            <a:headEnd/>
            <a:tailEnd/>
          </a:ln>
        </p:spPr>
      </p:pic>
      <p:sp>
        <p:nvSpPr>
          <p:cNvPr id="27652" name="Text Box 6"/>
          <p:cNvSpPr txBox="1">
            <a:spLocks noChangeArrowheads="1"/>
          </p:cNvSpPr>
          <p:nvPr/>
        </p:nvSpPr>
        <p:spPr bwMode="auto">
          <a:xfrm>
            <a:off x="2209800" y="6172200"/>
            <a:ext cx="1279525" cy="369888"/>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FF"/>
                </a:solidFill>
                <a:latin typeface="Comic Sans MS" pitchFamily="66" charset="0"/>
              </a:rPr>
              <a:t>207.21 nm</a:t>
            </a:r>
          </a:p>
        </p:txBody>
      </p:sp>
      <p:sp>
        <p:nvSpPr>
          <p:cNvPr id="27653" name="Text Box 7"/>
          <p:cNvSpPr txBox="1">
            <a:spLocks noChangeArrowheads="1"/>
          </p:cNvSpPr>
          <p:nvPr/>
        </p:nvSpPr>
        <p:spPr bwMode="auto">
          <a:xfrm>
            <a:off x="6553200" y="6172200"/>
            <a:ext cx="1316038" cy="369888"/>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FF"/>
                </a:solidFill>
                <a:latin typeface="Comic Sans MS" pitchFamily="66" charset="0"/>
              </a:rPr>
              <a:t>206.87 nm</a:t>
            </a:r>
          </a:p>
        </p:txBody>
      </p:sp>
      <p:sp>
        <p:nvSpPr>
          <p:cNvPr id="27654" name="TextBox 5"/>
          <p:cNvSpPr txBox="1">
            <a:spLocks noChangeArrowheads="1"/>
          </p:cNvSpPr>
          <p:nvPr/>
        </p:nvSpPr>
        <p:spPr bwMode="auto">
          <a:xfrm>
            <a:off x="6248400" y="2667000"/>
            <a:ext cx="1676400" cy="523875"/>
          </a:xfrm>
          <a:prstGeom prst="rect">
            <a:avLst/>
          </a:prstGeom>
          <a:noFill/>
          <a:ln w="9525">
            <a:noFill/>
            <a:miter lim="800000"/>
            <a:headEnd/>
            <a:tailEnd/>
          </a:ln>
        </p:spPr>
        <p:txBody>
          <a:bodyPr wrap="none">
            <a:spAutoFit/>
          </a:bodyPr>
          <a:lstStyle/>
          <a:p>
            <a:pPr fontAlgn="base">
              <a:spcBef>
                <a:spcPct val="0"/>
              </a:spcBef>
              <a:spcAft>
                <a:spcPct val="0"/>
              </a:spcAft>
            </a:pPr>
            <a:r>
              <a:rPr lang="en-US" sz="2800">
                <a:solidFill>
                  <a:srgbClr val="000000"/>
                </a:solidFill>
                <a:latin typeface="Arial" charset="0"/>
                <a:cs typeface="Arial" charset="0"/>
              </a:rPr>
              <a:t>0.12 cm</a:t>
            </a:r>
            <a:r>
              <a:rPr lang="en-US" sz="2800" baseline="30000">
                <a:solidFill>
                  <a:srgbClr val="000000"/>
                </a:solidFill>
                <a:latin typeface="Arial" charset="0"/>
                <a:cs typeface="Arial" charset="0"/>
              </a:rPr>
              <a:t>-1</a:t>
            </a:r>
            <a:endParaRPr lang="en-US" sz="2800">
              <a:solidFill>
                <a:srgbClr val="000000"/>
              </a:solidFill>
              <a:latin typeface="Arial" charset="0"/>
              <a:cs typeface="Arial" charset="0"/>
            </a:endParaRPr>
          </a:p>
        </p:txBody>
      </p:sp>
      <p:sp>
        <p:nvSpPr>
          <p:cNvPr id="27655" name="TextBox 6"/>
          <p:cNvSpPr txBox="1">
            <a:spLocks noChangeArrowheads="1"/>
          </p:cNvSpPr>
          <p:nvPr/>
        </p:nvSpPr>
        <p:spPr bwMode="auto">
          <a:xfrm>
            <a:off x="6324600" y="3276600"/>
            <a:ext cx="684213" cy="523875"/>
          </a:xfrm>
          <a:prstGeom prst="rect">
            <a:avLst/>
          </a:prstGeom>
          <a:noFill/>
          <a:ln w="9525">
            <a:noFill/>
            <a:miter lim="800000"/>
            <a:headEnd/>
            <a:tailEnd/>
          </a:ln>
        </p:spPr>
        <p:txBody>
          <a:bodyPr wrap="none">
            <a:spAutoFit/>
          </a:bodyPr>
          <a:lstStyle/>
          <a:p>
            <a:pPr fontAlgn="base">
              <a:spcBef>
                <a:spcPct val="0"/>
              </a:spcBef>
              <a:spcAft>
                <a:spcPct val="0"/>
              </a:spcAft>
            </a:pPr>
            <a:r>
              <a:rPr lang="en-US" sz="2800">
                <a:solidFill>
                  <a:srgbClr val="000000"/>
                </a:solidFill>
                <a:latin typeface="Arial" charset="0"/>
                <a:cs typeface="Arial" charset="0"/>
              </a:rPr>
              <a:t>1.0</a:t>
            </a:r>
          </a:p>
        </p:txBody>
      </p:sp>
      <p:sp>
        <p:nvSpPr>
          <p:cNvPr id="27656" name="TextBox 7"/>
          <p:cNvSpPr txBox="1">
            <a:spLocks noChangeArrowheads="1"/>
          </p:cNvSpPr>
          <p:nvPr/>
        </p:nvSpPr>
        <p:spPr bwMode="auto">
          <a:xfrm>
            <a:off x="6705600" y="3886200"/>
            <a:ext cx="795411" cy="523220"/>
          </a:xfrm>
          <a:prstGeom prst="rect">
            <a:avLst/>
          </a:prstGeom>
          <a:noFill/>
          <a:ln w="9525">
            <a:noFill/>
            <a:miter lim="800000"/>
            <a:headEnd/>
            <a:tailEnd/>
          </a:ln>
        </p:spPr>
        <p:txBody>
          <a:bodyPr wrap="none">
            <a:spAutoFit/>
          </a:bodyPr>
          <a:lstStyle/>
          <a:p>
            <a:pPr fontAlgn="base">
              <a:spcBef>
                <a:spcPct val="0"/>
              </a:spcBef>
              <a:spcAft>
                <a:spcPct val="0"/>
              </a:spcAft>
            </a:pPr>
            <a:r>
              <a:rPr lang="en-US" sz="2800" dirty="0" smtClean="0">
                <a:solidFill>
                  <a:srgbClr val="000000"/>
                </a:solidFill>
                <a:latin typeface="Arial" charset="0"/>
                <a:cs typeface="Arial" charset="0"/>
              </a:rPr>
              <a:t>~10</a:t>
            </a:r>
            <a:endParaRPr lang="en-US" sz="2800" dirty="0">
              <a:solidFill>
                <a:srgbClr val="000000"/>
              </a:solidFill>
              <a:latin typeface="Arial" charset="0"/>
              <a:cs typeface="Arial" charset="0"/>
            </a:endParaRPr>
          </a:p>
        </p:txBody>
      </p:sp>
      <p:cxnSp>
        <p:nvCxnSpPr>
          <p:cNvPr id="10" name="Straight Arrow Connector 9"/>
          <p:cNvCxnSpPr/>
          <p:nvPr/>
        </p:nvCxnSpPr>
        <p:spPr>
          <a:xfrm rot="10800000" flipV="1">
            <a:off x="5791200" y="2971800"/>
            <a:ext cx="3810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5829300" y="3848100"/>
            <a:ext cx="6096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6400800" y="4495800"/>
            <a:ext cx="4572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cstate="print"/>
          <a:srcRect/>
          <a:stretch>
            <a:fillRect/>
          </a:stretch>
        </p:blipFill>
        <p:spPr bwMode="auto">
          <a:xfrm>
            <a:off x="-381000" y="0"/>
            <a:ext cx="9753600" cy="7346950"/>
          </a:xfrm>
          <a:prstGeom prst="rect">
            <a:avLst/>
          </a:prstGeom>
          <a:noFill/>
          <a:ln w="9525">
            <a:noFill/>
            <a:miter lim="800000"/>
            <a:headEnd/>
            <a:tailEnd/>
          </a:ln>
        </p:spPr>
      </p:pic>
      <p:sp>
        <p:nvSpPr>
          <p:cNvPr id="4" name="Rectangle 3"/>
          <p:cNvSpPr/>
          <p:nvPr/>
        </p:nvSpPr>
        <p:spPr>
          <a:xfrm>
            <a:off x="838200" y="152400"/>
            <a:ext cx="8305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3600">
              <a:solidFill>
                <a:srgbClr val="FFFFFF"/>
              </a:solidFill>
            </a:endParaRPr>
          </a:p>
        </p:txBody>
      </p:sp>
      <p:sp>
        <p:nvSpPr>
          <p:cNvPr id="3" name="TextBox 2"/>
          <p:cNvSpPr txBox="1"/>
          <p:nvPr/>
        </p:nvSpPr>
        <p:spPr>
          <a:xfrm>
            <a:off x="712788" y="228600"/>
            <a:ext cx="8431212" cy="646113"/>
          </a:xfrm>
          <a:prstGeom prst="rect">
            <a:avLst/>
          </a:prstGeom>
          <a:noFill/>
        </p:spPr>
        <p:txBody>
          <a:bodyPr wrap="none">
            <a:spAutoFit/>
          </a:bodyPr>
          <a:lstStyle/>
          <a:p>
            <a:pPr fontAlgn="base">
              <a:spcBef>
                <a:spcPct val="0"/>
              </a:spcBef>
              <a:spcAft>
                <a:spcPct val="0"/>
              </a:spcAft>
              <a:defRPr/>
            </a:pPr>
            <a:r>
              <a:rPr lang="en-US" sz="3600" dirty="0">
                <a:solidFill>
                  <a:srgbClr val="000000"/>
                </a:solidFill>
              </a:rPr>
              <a:t>Integrated cross sections 0.2 </a:t>
            </a:r>
            <a:r>
              <a:rPr lang="en-US" sz="3600" dirty="0" err="1">
                <a:solidFill>
                  <a:srgbClr val="000000"/>
                </a:solidFill>
              </a:rPr>
              <a:t>torr</a:t>
            </a:r>
            <a:r>
              <a:rPr lang="en-US" sz="3600" dirty="0">
                <a:solidFill>
                  <a:srgbClr val="000000"/>
                </a:solidFill>
              </a:rPr>
              <a:t> (July 2010)</a:t>
            </a:r>
          </a:p>
        </p:txBody>
      </p:sp>
      <p:sp>
        <p:nvSpPr>
          <p:cNvPr id="7" name="TextBox 6"/>
          <p:cNvSpPr txBox="1"/>
          <p:nvPr/>
        </p:nvSpPr>
        <p:spPr>
          <a:xfrm>
            <a:off x="1524000" y="5105400"/>
            <a:ext cx="595313" cy="584200"/>
          </a:xfrm>
          <a:prstGeom prst="rect">
            <a:avLst/>
          </a:prstGeom>
          <a:noFill/>
        </p:spPr>
        <p:txBody>
          <a:bodyPr wrap="none">
            <a:spAutoFit/>
          </a:bodyPr>
          <a:lstStyle/>
          <a:p>
            <a:pPr fontAlgn="base">
              <a:spcBef>
                <a:spcPct val="0"/>
              </a:spcBef>
              <a:spcAft>
                <a:spcPct val="0"/>
              </a:spcAft>
              <a:defRPr/>
            </a:pPr>
            <a:r>
              <a:rPr lang="en-US" sz="3200" dirty="0">
                <a:solidFill>
                  <a:srgbClr val="000000"/>
                </a:solidFill>
              </a:rPr>
              <a:t>32</a:t>
            </a:r>
          </a:p>
        </p:txBody>
      </p:sp>
      <p:sp>
        <p:nvSpPr>
          <p:cNvPr id="8" name="TextBox 7"/>
          <p:cNvSpPr txBox="1"/>
          <p:nvPr/>
        </p:nvSpPr>
        <p:spPr>
          <a:xfrm>
            <a:off x="2514600" y="5105400"/>
            <a:ext cx="595313" cy="584200"/>
          </a:xfrm>
          <a:prstGeom prst="rect">
            <a:avLst/>
          </a:prstGeom>
          <a:noFill/>
        </p:spPr>
        <p:txBody>
          <a:bodyPr wrap="none">
            <a:spAutoFit/>
          </a:bodyPr>
          <a:lstStyle/>
          <a:p>
            <a:pPr fontAlgn="base">
              <a:spcBef>
                <a:spcPct val="0"/>
              </a:spcBef>
              <a:spcAft>
                <a:spcPct val="0"/>
              </a:spcAft>
              <a:defRPr/>
            </a:pPr>
            <a:r>
              <a:rPr lang="en-US" sz="3200" dirty="0">
                <a:solidFill>
                  <a:srgbClr val="000000"/>
                </a:solidFill>
              </a:rPr>
              <a:t>33</a:t>
            </a:r>
          </a:p>
        </p:txBody>
      </p:sp>
      <p:sp>
        <p:nvSpPr>
          <p:cNvPr id="9" name="TextBox 8"/>
          <p:cNvSpPr txBox="1"/>
          <p:nvPr/>
        </p:nvSpPr>
        <p:spPr>
          <a:xfrm>
            <a:off x="3657600" y="5105400"/>
            <a:ext cx="595313" cy="584200"/>
          </a:xfrm>
          <a:prstGeom prst="rect">
            <a:avLst/>
          </a:prstGeom>
          <a:noFill/>
        </p:spPr>
        <p:txBody>
          <a:bodyPr wrap="none">
            <a:spAutoFit/>
          </a:bodyPr>
          <a:lstStyle/>
          <a:p>
            <a:pPr fontAlgn="base">
              <a:spcBef>
                <a:spcPct val="0"/>
              </a:spcBef>
              <a:spcAft>
                <a:spcPct val="0"/>
              </a:spcAft>
              <a:defRPr/>
            </a:pPr>
            <a:r>
              <a:rPr lang="en-US" sz="3200" dirty="0">
                <a:solidFill>
                  <a:srgbClr val="000000"/>
                </a:solidFill>
              </a:rPr>
              <a:t>34</a:t>
            </a:r>
          </a:p>
        </p:txBody>
      </p:sp>
      <p:sp>
        <p:nvSpPr>
          <p:cNvPr id="11" name="Rectangle 10"/>
          <p:cNvSpPr/>
          <p:nvPr/>
        </p:nvSpPr>
        <p:spPr>
          <a:xfrm>
            <a:off x="-381000" y="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3600">
              <a:solidFill>
                <a:srgbClr val="FFFFFF"/>
              </a:solidFill>
            </a:endParaRPr>
          </a:p>
        </p:txBody>
      </p:sp>
      <p:sp>
        <p:nvSpPr>
          <p:cNvPr id="12" name="TextBox 11"/>
          <p:cNvSpPr txBox="1"/>
          <p:nvPr/>
        </p:nvSpPr>
        <p:spPr>
          <a:xfrm>
            <a:off x="5867400" y="5105400"/>
            <a:ext cx="595313" cy="584200"/>
          </a:xfrm>
          <a:prstGeom prst="rect">
            <a:avLst/>
          </a:prstGeom>
          <a:noFill/>
        </p:spPr>
        <p:txBody>
          <a:bodyPr wrap="none">
            <a:spAutoFit/>
          </a:bodyPr>
          <a:lstStyle/>
          <a:p>
            <a:pPr fontAlgn="base">
              <a:spcBef>
                <a:spcPct val="0"/>
              </a:spcBef>
              <a:spcAft>
                <a:spcPct val="0"/>
              </a:spcAft>
              <a:defRPr/>
            </a:pPr>
            <a:r>
              <a:rPr lang="en-US" sz="3200" dirty="0">
                <a:solidFill>
                  <a:srgbClr val="000000"/>
                </a:solidFill>
              </a:rPr>
              <a:t>36</a:t>
            </a:r>
          </a:p>
        </p:txBody>
      </p:sp>
      <p:sp>
        <p:nvSpPr>
          <p:cNvPr id="13" name="TextBox 12"/>
          <p:cNvSpPr txBox="1"/>
          <p:nvPr/>
        </p:nvSpPr>
        <p:spPr>
          <a:xfrm rot="16200000">
            <a:off x="-342107" y="2837657"/>
            <a:ext cx="1046163" cy="400050"/>
          </a:xfrm>
          <a:prstGeom prst="rect">
            <a:avLst/>
          </a:prstGeom>
          <a:noFill/>
        </p:spPr>
        <p:txBody>
          <a:bodyPr wrap="none">
            <a:spAutoFit/>
          </a:bodyPr>
          <a:lstStyle/>
          <a:p>
            <a:pPr fontAlgn="base">
              <a:spcBef>
                <a:spcPct val="0"/>
              </a:spcBef>
              <a:spcAft>
                <a:spcPct val="0"/>
              </a:spcAft>
              <a:defRPr/>
            </a:pPr>
            <a:r>
              <a:rPr lang="en-US" sz="2000" dirty="0">
                <a:solidFill>
                  <a:srgbClr val="000000"/>
                </a:solidFill>
              </a:rPr>
              <a:t>10</a:t>
            </a:r>
            <a:r>
              <a:rPr lang="en-US" sz="2000" baseline="30000" dirty="0">
                <a:solidFill>
                  <a:srgbClr val="000000"/>
                </a:solidFill>
              </a:rPr>
              <a:t>-14</a:t>
            </a:r>
            <a:r>
              <a:rPr lang="en-US" sz="2000" dirty="0">
                <a:solidFill>
                  <a:srgbClr val="000000"/>
                </a:solidFill>
              </a:rPr>
              <a:t> cm</a:t>
            </a:r>
          </a:p>
        </p:txBody>
      </p:sp>
      <p:cxnSp>
        <p:nvCxnSpPr>
          <p:cNvPr id="15" name="Straight Arrow Connector 14"/>
          <p:cNvCxnSpPr/>
          <p:nvPr/>
        </p:nvCxnSpPr>
        <p:spPr>
          <a:xfrm rot="5400000">
            <a:off x="4229101" y="2857500"/>
            <a:ext cx="1600200" cy="3175"/>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29200" y="2590800"/>
            <a:ext cx="763351" cy="461665"/>
          </a:xfrm>
          <a:prstGeom prst="rect">
            <a:avLst/>
          </a:prstGeom>
          <a:noFill/>
        </p:spPr>
        <p:txBody>
          <a:bodyPr wrap="none" rtlCol="0">
            <a:spAutoFit/>
          </a:bodyPr>
          <a:lstStyle/>
          <a:p>
            <a:r>
              <a:rPr lang="en-US" sz="2400" dirty="0" smtClean="0">
                <a:solidFill>
                  <a:srgbClr val="FF0000"/>
                </a:solidFill>
              </a:rPr>
              <a:t>±5%</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8" name="Rectangle 5"/>
          <p:cNvSpPr>
            <a:spLocks noChangeArrowheads="1"/>
          </p:cNvSpPr>
          <p:nvPr/>
        </p:nvSpPr>
        <p:spPr bwMode="auto">
          <a:xfrm>
            <a:off x="5562600" y="2667000"/>
            <a:ext cx="1752600" cy="3048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n-US" sz="3600" smtClean="0">
              <a:solidFill>
                <a:srgbClr val="000000"/>
              </a:solidFill>
              <a:latin typeface="Comic Sans MS" pitchFamily="66" charset="0"/>
            </a:endParaRPr>
          </a:p>
        </p:txBody>
      </p:sp>
      <p:pic>
        <p:nvPicPr>
          <p:cNvPr id="5" name="Picture 3"/>
          <p:cNvPicPr>
            <a:picLocks noChangeAspect="1" noChangeArrowheads="1"/>
          </p:cNvPicPr>
          <p:nvPr/>
        </p:nvPicPr>
        <p:blipFill>
          <a:blip r:embed="rId3" cstate="print"/>
          <a:srcRect/>
          <a:stretch>
            <a:fillRect/>
          </a:stretch>
        </p:blipFill>
        <p:spPr bwMode="auto">
          <a:xfrm>
            <a:off x="4357840" y="2819400"/>
            <a:ext cx="4786161" cy="4038601"/>
          </a:xfrm>
          <a:prstGeom prst="rect">
            <a:avLst/>
          </a:prstGeom>
          <a:noFill/>
          <a:ln w="9525">
            <a:noFill/>
            <a:miter lim="800000"/>
            <a:headEnd/>
            <a:tailEnd/>
          </a:ln>
        </p:spPr>
      </p:pic>
      <p:pic>
        <p:nvPicPr>
          <p:cNvPr id="98307" name="Picture 4"/>
          <p:cNvPicPr>
            <a:picLocks noChangeAspect="1" noChangeArrowheads="1"/>
          </p:cNvPicPr>
          <p:nvPr/>
        </p:nvPicPr>
        <p:blipFill>
          <a:blip r:embed="rId4" cstate="print"/>
          <a:srcRect/>
          <a:stretch>
            <a:fillRect/>
          </a:stretch>
        </p:blipFill>
        <p:spPr bwMode="auto">
          <a:xfrm>
            <a:off x="0" y="0"/>
            <a:ext cx="4648200" cy="37477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3" cstate="print"/>
          <a:srcRect/>
          <a:stretch>
            <a:fillRect/>
          </a:stretch>
        </p:blipFill>
        <p:spPr bwMode="auto">
          <a:xfrm>
            <a:off x="0" y="-152400"/>
            <a:ext cx="6191250" cy="2795588"/>
          </a:xfrm>
          <a:prstGeom prst="rect">
            <a:avLst/>
          </a:prstGeom>
          <a:noFill/>
          <a:ln w="9525">
            <a:noFill/>
            <a:miter lim="800000"/>
            <a:headEnd/>
            <a:tailEnd/>
          </a:ln>
        </p:spPr>
      </p:pic>
      <p:pic>
        <p:nvPicPr>
          <p:cNvPr id="31747" name="Picture 5"/>
          <p:cNvPicPr>
            <a:picLocks noChangeAspect="1" noChangeArrowheads="1"/>
          </p:cNvPicPr>
          <p:nvPr/>
        </p:nvPicPr>
        <p:blipFill>
          <a:blip r:embed="rId4" cstate="print"/>
          <a:srcRect/>
          <a:stretch>
            <a:fillRect/>
          </a:stretch>
        </p:blipFill>
        <p:spPr bwMode="auto">
          <a:xfrm>
            <a:off x="838200" y="2667000"/>
            <a:ext cx="7696200" cy="4037013"/>
          </a:xfrm>
          <a:prstGeom prst="rect">
            <a:avLst/>
          </a:prstGeom>
          <a:noFill/>
          <a:ln w="9525">
            <a:noFill/>
            <a:miter lim="800000"/>
            <a:headEnd/>
            <a:tailEnd/>
          </a:ln>
        </p:spPr>
      </p:pic>
      <p:pic>
        <p:nvPicPr>
          <p:cNvPr id="31748" name="Picture 6"/>
          <p:cNvPicPr>
            <a:picLocks noChangeAspect="1" noChangeArrowheads="1"/>
          </p:cNvPicPr>
          <p:nvPr/>
        </p:nvPicPr>
        <p:blipFill>
          <a:blip r:embed="rId5" cstate="print"/>
          <a:srcRect/>
          <a:stretch>
            <a:fillRect/>
          </a:stretch>
        </p:blipFill>
        <p:spPr bwMode="auto">
          <a:xfrm>
            <a:off x="685800" y="2362200"/>
            <a:ext cx="5318125" cy="274638"/>
          </a:xfrm>
          <a:prstGeom prst="rect">
            <a:avLst/>
          </a:prstGeom>
          <a:noFill/>
          <a:ln w="9525">
            <a:noFill/>
            <a:miter lim="800000"/>
            <a:headEnd/>
            <a:tailEnd/>
          </a:ln>
        </p:spPr>
      </p:pic>
      <p:sp>
        <p:nvSpPr>
          <p:cNvPr id="31749" name="Text Box 7"/>
          <p:cNvSpPr txBox="1">
            <a:spLocks noChangeArrowheads="1"/>
          </p:cNvSpPr>
          <p:nvPr/>
        </p:nvSpPr>
        <p:spPr bwMode="auto">
          <a:xfrm>
            <a:off x="838200" y="1981200"/>
            <a:ext cx="2209800" cy="400050"/>
          </a:xfrm>
          <a:prstGeom prst="rect">
            <a:avLst/>
          </a:prstGeom>
          <a:noFill/>
          <a:ln w="9525">
            <a:noFill/>
            <a:miter lim="800000"/>
            <a:headEnd/>
            <a:tailEnd/>
          </a:ln>
        </p:spPr>
        <p:txBody>
          <a:bodyPr>
            <a:spAutoFit/>
          </a:bodyPr>
          <a:lstStyle/>
          <a:p>
            <a:pPr fontAlgn="base">
              <a:spcBef>
                <a:spcPct val="0"/>
              </a:spcBef>
              <a:spcAft>
                <a:spcPct val="0"/>
              </a:spcAft>
            </a:pPr>
            <a:r>
              <a:rPr lang="en-US" sz="2000">
                <a:solidFill>
                  <a:srgbClr val="000000"/>
                </a:solidFill>
              </a:rPr>
              <a:t>Ueno et al. 2009</a:t>
            </a:r>
          </a:p>
        </p:txBody>
      </p:sp>
      <p:sp>
        <p:nvSpPr>
          <p:cNvPr id="31750" name="TextBox 5"/>
          <p:cNvSpPr txBox="1">
            <a:spLocks noChangeArrowheads="1"/>
          </p:cNvSpPr>
          <p:nvPr/>
        </p:nvSpPr>
        <p:spPr bwMode="auto">
          <a:xfrm>
            <a:off x="3886200" y="3505200"/>
            <a:ext cx="2097088" cy="461963"/>
          </a:xfrm>
          <a:prstGeom prst="rect">
            <a:avLst/>
          </a:prstGeom>
          <a:noFill/>
          <a:ln w="9525">
            <a:noFill/>
            <a:miter lim="800000"/>
            <a:headEnd/>
            <a:tailEnd/>
          </a:ln>
        </p:spPr>
        <p:txBody>
          <a:bodyPr wrap="none">
            <a:spAutoFit/>
          </a:bodyPr>
          <a:lstStyle/>
          <a:p>
            <a:pPr fontAlgn="base">
              <a:spcBef>
                <a:spcPct val="0"/>
              </a:spcBef>
              <a:spcAft>
                <a:spcPct val="0"/>
              </a:spcAft>
            </a:pPr>
            <a:r>
              <a:rPr lang="en-US" sz="2400">
                <a:solidFill>
                  <a:srgbClr val="000000"/>
                </a:solidFill>
              </a:rPr>
              <a:t>1 nm averaging</a:t>
            </a:r>
          </a:p>
        </p:txBody>
      </p:sp>
      <p:sp>
        <p:nvSpPr>
          <p:cNvPr id="31751" name="TextBox 6"/>
          <p:cNvSpPr txBox="1">
            <a:spLocks noChangeArrowheads="1"/>
          </p:cNvSpPr>
          <p:nvPr/>
        </p:nvSpPr>
        <p:spPr bwMode="auto">
          <a:xfrm>
            <a:off x="5970588" y="533400"/>
            <a:ext cx="3173412" cy="1754188"/>
          </a:xfrm>
          <a:prstGeom prst="rect">
            <a:avLst/>
          </a:prstGeom>
          <a:noFill/>
          <a:ln w="9525">
            <a:noFill/>
            <a:miter lim="800000"/>
            <a:headEnd/>
            <a:tailEnd/>
          </a:ln>
        </p:spPr>
        <p:txBody>
          <a:bodyPr wrap="none">
            <a:spAutoFit/>
          </a:bodyPr>
          <a:lstStyle/>
          <a:p>
            <a:pPr fontAlgn="base">
              <a:spcBef>
                <a:spcPct val="0"/>
              </a:spcBef>
              <a:spcAft>
                <a:spcPct val="0"/>
              </a:spcAft>
            </a:pPr>
            <a:r>
              <a:rPr lang="en-US" sz="3600">
                <a:solidFill>
                  <a:srgbClr val="000000"/>
                </a:solidFill>
              </a:rPr>
              <a:t>Weak trend in </a:t>
            </a:r>
          </a:p>
          <a:p>
            <a:pPr fontAlgn="base">
              <a:spcBef>
                <a:spcPct val="0"/>
              </a:spcBef>
              <a:spcAft>
                <a:spcPct val="0"/>
              </a:spcAft>
            </a:pPr>
            <a:r>
              <a:rPr lang="en-US" sz="3600">
                <a:solidFill>
                  <a:srgbClr val="000000"/>
                </a:solidFill>
                <a:latin typeface="Symbol" pitchFamily="18" charset="2"/>
              </a:rPr>
              <a:t>D</a:t>
            </a:r>
            <a:r>
              <a:rPr lang="en-US" sz="3600" baseline="30000">
                <a:solidFill>
                  <a:srgbClr val="000000"/>
                </a:solidFill>
              </a:rPr>
              <a:t>33</a:t>
            </a:r>
            <a:r>
              <a:rPr lang="en-US" sz="3600">
                <a:solidFill>
                  <a:srgbClr val="000000"/>
                </a:solidFill>
              </a:rPr>
              <a:t>S of IC cross</a:t>
            </a:r>
          </a:p>
          <a:p>
            <a:pPr fontAlgn="base">
              <a:spcBef>
                <a:spcPct val="0"/>
              </a:spcBef>
              <a:spcAft>
                <a:spcPct val="0"/>
              </a:spcAft>
            </a:pPr>
            <a:r>
              <a:rPr lang="en-US" sz="3600">
                <a:solidFill>
                  <a:srgbClr val="000000"/>
                </a:solidFill>
              </a:rPr>
              <a:t>sections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6258" name="Picture 3"/>
          <p:cNvPicPr>
            <a:picLocks noChangeAspect="1" noChangeArrowheads="1"/>
          </p:cNvPicPr>
          <p:nvPr/>
        </p:nvPicPr>
        <p:blipFill>
          <a:blip r:embed="rId3" cstate="print"/>
          <a:srcRect/>
          <a:stretch>
            <a:fillRect/>
          </a:stretch>
        </p:blipFill>
        <p:spPr bwMode="auto">
          <a:xfrm>
            <a:off x="304800" y="0"/>
            <a:ext cx="8448675" cy="6813550"/>
          </a:xfrm>
          <a:prstGeom prst="rect">
            <a:avLst/>
          </a:prstGeom>
          <a:noFill/>
          <a:ln w="9525">
            <a:noFill/>
            <a:miter lim="800000"/>
            <a:headEnd/>
            <a:tailEnd/>
          </a:ln>
        </p:spPr>
      </p:pic>
      <p:sp>
        <p:nvSpPr>
          <p:cNvPr id="96259" name="TextBox 3"/>
          <p:cNvSpPr txBox="1">
            <a:spLocks noChangeArrowheads="1"/>
          </p:cNvSpPr>
          <p:nvPr/>
        </p:nvSpPr>
        <p:spPr bwMode="auto">
          <a:xfrm>
            <a:off x="1981200" y="152400"/>
            <a:ext cx="4129088" cy="830263"/>
          </a:xfrm>
          <a:prstGeom prst="rect">
            <a:avLst/>
          </a:prstGeom>
          <a:noFill/>
          <a:ln w="9525">
            <a:noFill/>
            <a:miter lim="800000"/>
            <a:headEnd/>
            <a:tailEnd/>
          </a:ln>
        </p:spPr>
        <p:txBody>
          <a:bodyPr>
            <a:spAutoFit/>
          </a:bodyPr>
          <a:lstStyle/>
          <a:p>
            <a:endParaRPr lang="en-US" sz="2400"/>
          </a:p>
          <a:p>
            <a:r>
              <a:rPr lang="en-US" sz="2400"/>
              <a:t>(Danielache et al. 2008)</a:t>
            </a:r>
          </a:p>
        </p:txBody>
      </p:sp>
      <p:sp>
        <p:nvSpPr>
          <p:cNvPr id="5" name="Oval 4"/>
          <p:cNvSpPr/>
          <p:nvPr/>
        </p:nvSpPr>
        <p:spPr>
          <a:xfrm>
            <a:off x="1600200" y="45720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p>
        </p:txBody>
      </p:sp>
      <p:sp>
        <p:nvSpPr>
          <p:cNvPr id="6" name="Oval 5"/>
          <p:cNvSpPr/>
          <p:nvPr/>
        </p:nvSpPr>
        <p:spPr>
          <a:xfrm>
            <a:off x="7315200" y="3810000"/>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p>
        </p:txBody>
      </p:sp>
      <p:sp>
        <p:nvSpPr>
          <p:cNvPr id="96262" name="TextBox 7"/>
          <p:cNvSpPr txBox="1">
            <a:spLocks noChangeArrowheads="1"/>
          </p:cNvSpPr>
          <p:nvPr/>
        </p:nvSpPr>
        <p:spPr bwMode="auto">
          <a:xfrm>
            <a:off x="152400" y="4267200"/>
            <a:ext cx="995363" cy="1016000"/>
          </a:xfrm>
          <a:prstGeom prst="rect">
            <a:avLst/>
          </a:prstGeom>
          <a:noFill/>
          <a:ln w="9525">
            <a:noFill/>
            <a:miter lim="800000"/>
            <a:headEnd/>
            <a:tailEnd/>
          </a:ln>
        </p:spPr>
        <p:txBody>
          <a:bodyPr wrap="none">
            <a:spAutoFit/>
          </a:bodyPr>
          <a:lstStyle/>
          <a:p>
            <a:r>
              <a:rPr lang="en-US" sz="2000"/>
              <a:t>Pen &amp; </a:t>
            </a:r>
          </a:p>
          <a:p>
            <a:r>
              <a:rPr lang="en-US" sz="2000"/>
              <a:t>Clayton</a:t>
            </a:r>
          </a:p>
          <a:p>
            <a:r>
              <a:rPr lang="en-US" sz="2000"/>
              <a:t>(2008)</a:t>
            </a:r>
          </a:p>
        </p:txBody>
      </p:sp>
      <p:cxnSp>
        <p:nvCxnSpPr>
          <p:cNvPr id="10" name="Straight Arrow Connector 9"/>
          <p:cNvCxnSpPr>
            <a:stCxn id="96262" idx="3"/>
          </p:cNvCxnSpPr>
          <p:nvPr/>
        </p:nvCxnSpPr>
        <p:spPr>
          <a:xfrm flipV="1">
            <a:off x="1147763" y="4724400"/>
            <a:ext cx="376237" cy="50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264" name="TextBox 10"/>
          <p:cNvSpPr txBox="1">
            <a:spLocks noChangeArrowheads="1"/>
          </p:cNvSpPr>
          <p:nvPr/>
        </p:nvSpPr>
        <p:spPr bwMode="auto">
          <a:xfrm>
            <a:off x="6705600" y="3124200"/>
            <a:ext cx="2179638" cy="400050"/>
          </a:xfrm>
          <a:prstGeom prst="rect">
            <a:avLst/>
          </a:prstGeom>
          <a:noFill/>
          <a:ln w="9525">
            <a:noFill/>
            <a:miter lim="800000"/>
            <a:headEnd/>
            <a:tailEnd/>
          </a:ln>
        </p:spPr>
        <p:txBody>
          <a:bodyPr wrap="none">
            <a:spAutoFit/>
          </a:bodyPr>
          <a:lstStyle/>
          <a:p>
            <a:r>
              <a:rPr lang="en-US" sz="2000"/>
              <a:t>Wing et al. (unpub)</a:t>
            </a:r>
          </a:p>
        </p:txBody>
      </p:sp>
      <p:cxnSp>
        <p:nvCxnSpPr>
          <p:cNvPr id="13" name="Straight Arrow Connector 12"/>
          <p:cNvCxnSpPr>
            <a:stCxn id="96264" idx="2"/>
          </p:cNvCxnSpPr>
          <p:nvPr/>
        </p:nvCxnSpPr>
        <p:spPr>
          <a:xfrm rot="5400000">
            <a:off x="7527132" y="3540918"/>
            <a:ext cx="285750" cy="2524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Title 1"/>
          <p:cNvSpPr txBox="1">
            <a:spLocks/>
          </p:cNvSpPr>
          <p:nvPr/>
        </p:nvSpPr>
        <p:spPr>
          <a:xfrm>
            <a:off x="190500" y="0"/>
            <a:ext cx="8763000" cy="381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1200" b="0" kern="1200" baseline="0">
                <a:solidFill>
                  <a:schemeClr val="tx1"/>
                </a:solidFill>
                <a:latin typeface="+mj-lt"/>
                <a:ea typeface="+mj-ea"/>
                <a:cs typeface="+mj-cs"/>
              </a:defRPr>
            </a:lvl1pPr>
          </a:lstStyle>
          <a:p>
            <a:pPr>
              <a:spcBef>
                <a:spcPts val="0"/>
              </a:spcBef>
              <a:defRPr/>
            </a:pPr>
            <a:r>
              <a:rPr lang="en-US" sz="2400" smtClean="0">
                <a:solidFill>
                  <a:srgbClr val="FF0000"/>
                </a:solidFill>
                <a:latin typeface="Helvetica"/>
              </a:rPr>
              <a:t>Massively Parallel Quantum Dynamics Codes</a:t>
            </a:r>
            <a:endParaRPr lang="en-US" sz="2400" dirty="0" smtClean="0">
              <a:solidFill>
                <a:srgbClr val="FF0000"/>
              </a:solidFill>
              <a:latin typeface="Helvetica"/>
            </a:endParaRPr>
          </a:p>
        </p:txBody>
      </p:sp>
      <p:sp>
        <p:nvSpPr>
          <p:cNvPr id="22" name="Text Placeholder 3"/>
          <p:cNvSpPr txBox="1">
            <a:spLocks/>
          </p:cNvSpPr>
          <p:nvPr/>
        </p:nvSpPr>
        <p:spPr>
          <a:xfrm>
            <a:off x="4800600" y="4724400"/>
            <a:ext cx="4191000" cy="22098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None/>
              <a:defRPr sz="11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smtClean="0">
                <a:ln>
                  <a:noFill/>
                </a:ln>
                <a:solidFill>
                  <a:sysClr val="windowText" lastClr="000000"/>
                </a:solidFill>
                <a:effectLst/>
                <a:uLnTx/>
                <a:uFillTx/>
                <a:latin typeface="Calibri"/>
                <a:ea typeface="+mn-ea"/>
                <a:cs typeface="+mn-cs"/>
              </a:rPr>
              <a:t>Background &amp; Explanation: </a:t>
            </a:r>
            <a:r>
              <a:rPr kumimoji="0" lang="en-US" sz="1100" b="0" i="0" u="none" strike="noStrike" kern="1200" cap="none" spc="0" normalizeH="0" baseline="0" noProof="0" smtClean="0">
                <a:ln>
                  <a:noFill/>
                </a:ln>
                <a:solidFill>
                  <a:sysClr val="windowText" lastClr="000000"/>
                </a:solidFill>
                <a:effectLst/>
                <a:uLnTx/>
                <a:uFillTx/>
                <a:latin typeface="Calibri"/>
                <a:ea typeface="+mn-ea"/>
                <a:cs typeface="+mn-cs"/>
              </a:rPr>
              <a:t>Poirier and collaborators have been developing accurate, efficient quantum dynamics algorithms for 18 years, with the recent emphasis being massive parallelization. This is extremely challenging work, but necessary, because quantum calculations require enormous computational effort. Parallelization across ~1000 cores thus constitutes a ground-breaking advance. The codes will be made available to other scientists. Training will also be provided, using the  TTU Chemistry Computation Cluster (CCC), recently funded under a related NSF CRIF MU grant (CHE-0840493).  The calculations discussed here were performed on the CCC, the TTU HPCC cluster, and LoneStar (Texas Advanced Computing Center). </a:t>
            </a:r>
            <a:endParaRPr kumimoji="0" lang="en-US" sz="11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3" name="Text Placeholder 4"/>
          <p:cNvSpPr txBox="1">
            <a:spLocks/>
          </p:cNvSpPr>
          <p:nvPr/>
        </p:nvSpPr>
        <p:spPr>
          <a:xfrm>
            <a:off x="4800600" y="2743200"/>
            <a:ext cx="4191000" cy="1981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None/>
              <a:defRPr sz="11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smtClean="0">
                <a:ln>
                  <a:noFill/>
                </a:ln>
                <a:solidFill>
                  <a:sysClr val="windowText" lastClr="000000"/>
                </a:solidFill>
                <a:effectLst/>
                <a:uLnTx/>
                <a:uFillTx/>
                <a:latin typeface="Calibri"/>
                <a:ea typeface="+mn-ea"/>
                <a:cs typeface="+mn-cs"/>
              </a:rPr>
              <a:t>Impact &amp; Benefits:   </a:t>
            </a:r>
            <a:r>
              <a:rPr kumimoji="0" lang="en-US" sz="1100" b="0" i="0" u="none" strike="noStrike" kern="1200" cap="none" spc="0" normalizeH="0" baseline="0" noProof="0" smtClean="0">
                <a:ln>
                  <a:noFill/>
                </a:ln>
                <a:solidFill>
                  <a:sysClr val="windowText" lastClr="000000"/>
                </a:solidFill>
                <a:effectLst/>
                <a:uLnTx/>
                <a:uFillTx/>
                <a:latin typeface="Calibri"/>
                <a:ea typeface="+mn-ea"/>
                <a:cs typeface="+mn-cs"/>
              </a:rPr>
              <a:t>Molecular simulations enable computers to replace expensive, difficult, and time-consuming laboratory experiments, and are thus routinely used in many important application areas (e.g., energy, drug design, nanomaterials, etc).  However, very few of these calculations incorporate quantum dynamical effects, even though these are often very important, and so the results are not always reliable.  Research related to the above project outcome could thus dramatically improve the accuracy, reliability and true predictive power of molecular simulations, which could help lead to major breakthroughs in the many areas where such simulations are used.</a:t>
            </a:r>
            <a:endParaRPr kumimoji="0" lang="en-US" sz="11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
        <p:nvSpPr>
          <p:cNvPr id="24" name="Text Placeholder 5"/>
          <p:cNvSpPr txBox="1">
            <a:spLocks/>
          </p:cNvSpPr>
          <p:nvPr/>
        </p:nvSpPr>
        <p:spPr>
          <a:xfrm>
            <a:off x="4800600" y="685800"/>
            <a:ext cx="4114800" cy="20574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None/>
              <a:defRPr sz="11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smtClean="0">
                <a:ln>
                  <a:noFill/>
                </a:ln>
                <a:solidFill>
                  <a:sysClr val="windowText" lastClr="000000"/>
                </a:solidFill>
                <a:effectLst/>
                <a:uLnTx/>
                <a:uFillTx/>
                <a:latin typeface="Calibri"/>
                <a:ea typeface="+mn-ea"/>
                <a:cs typeface="+mn-cs"/>
              </a:rPr>
              <a:t>Project Outcome: </a:t>
            </a:r>
            <a:r>
              <a:rPr kumimoji="0" lang="en-US" sz="1200" b="0" i="0" u="none" strike="noStrike" kern="1200" cap="none" spc="0" normalizeH="0" baseline="0" noProof="0" smtClean="0">
                <a:ln>
                  <a:noFill/>
                </a:ln>
                <a:solidFill>
                  <a:sysClr val="windowText" lastClr="000000"/>
                </a:solidFill>
                <a:effectLst/>
                <a:uLnTx/>
                <a:uFillTx/>
                <a:latin typeface="Calibri"/>
                <a:ea typeface="+mn-ea"/>
                <a:cs typeface="+mn-cs"/>
              </a:rPr>
              <a:t> </a:t>
            </a:r>
            <a:r>
              <a:rPr kumimoji="0" lang="en-US" sz="1100" b="0" i="0" u="none" strike="noStrike" kern="1200" cap="none" spc="0" normalizeH="0" baseline="0" noProof="0" smtClean="0">
                <a:ln>
                  <a:noFill/>
                </a:ln>
                <a:solidFill>
                  <a:sysClr val="windowText" lastClr="000000"/>
                </a:solidFill>
                <a:effectLst/>
                <a:uLnTx/>
                <a:uFillTx/>
                <a:latin typeface="Calibri"/>
                <a:ea typeface="+mn-ea"/>
                <a:cs typeface="+mn-cs"/>
              </a:rPr>
              <a:t>The goal of this research project is to effectively parallelize accurate quantum dynamics calculations across the next generation of massively parallel supercomputers. Previous work by the Poirier group and others has achieved massive parallelization for model systems, but only very modest parallelization for real molecular applications. Very recently, under NSF CHE-1012662 support, the Poirier group achieved a parallel speedup of 976</a:t>
            </a:r>
            <a:r>
              <a:rPr kumimoji="0" lang="en-US" sz="1200" b="0" i="0" u="none" strike="noStrike" kern="1200" cap="none" spc="0" normalizeH="0" baseline="0" noProof="0" smtClean="0">
                <a:ln>
                  <a:noFill/>
                </a:ln>
                <a:solidFill>
                  <a:sysClr val="windowText" lastClr="000000"/>
                </a:solidFill>
                <a:effectLst/>
                <a:uLnTx/>
                <a:uFillTx/>
                <a:latin typeface="Helvetica"/>
                <a:ea typeface="+mn-ea"/>
                <a:cs typeface="+mn-cs"/>
              </a:rPr>
              <a:t>x</a:t>
            </a:r>
            <a:r>
              <a:rPr kumimoji="0" lang="en-US" sz="1100" b="0" i="0" u="none" strike="noStrike" kern="1200" cap="none" spc="0" normalizeH="0" baseline="0" noProof="0" smtClean="0">
                <a:ln>
                  <a:noFill/>
                </a:ln>
                <a:solidFill>
                  <a:sysClr val="windowText" lastClr="000000"/>
                </a:solidFill>
                <a:effectLst/>
                <a:uLnTx/>
                <a:uFillTx/>
                <a:latin typeface="Calibri"/>
                <a:ea typeface="+mn-ea"/>
                <a:cs typeface="+mn-cs"/>
              </a:rPr>
              <a:t>, across 1140 computer cores (85.6% parallel efficiency), for a quantum dynamical calculation of the HO</a:t>
            </a:r>
            <a:r>
              <a:rPr kumimoji="0" lang="en-US" sz="1100" b="0" i="0" u="none" strike="noStrike" kern="1200" cap="none" spc="0" normalizeH="0" baseline="-25000" noProof="0" smtClean="0">
                <a:ln>
                  <a:noFill/>
                </a:ln>
                <a:solidFill>
                  <a:sysClr val="windowText" lastClr="000000"/>
                </a:solidFill>
                <a:effectLst/>
                <a:uLnTx/>
                <a:uFillTx/>
                <a:latin typeface="Calibri"/>
                <a:ea typeface="+mn-ea"/>
                <a:cs typeface="+mn-cs"/>
              </a:rPr>
              <a:t>2</a:t>
            </a:r>
            <a:r>
              <a:rPr kumimoji="0" lang="en-US" sz="1100" b="0" i="0" u="none" strike="noStrike" kern="1200" cap="none" spc="0" normalizeH="0" baseline="0" noProof="0" smtClean="0">
                <a:ln>
                  <a:noFill/>
                </a:ln>
                <a:solidFill>
                  <a:sysClr val="windowText" lastClr="000000"/>
                </a:solidFill>
                <a:effectLst/>
                <a:uLnTx/>
                <a:uFillTx/>
                <a:latin typeface="Calibri"/>
                <a:ea typeface="+mn-ea"/>
                <a:cs typeface="+mn-cs"/>
              </a:rPr>
              <a:t> molecule. </a:t>
            </a:r>
            <a:r>
              <a:rPr kumimoji="0" lang="en-US" sz="1100" b="1" i="1" u="none" strike="noStrike" kern="1200" cap="none" spc="0" normalizeH="0" baseline="0" noProof="0" smtClean="0">
                <a:ln>
                  <a:noFill/>
                </a:ln>
                <a:solidFill>
                  <a:sysClr val="windowText" lastClr="000000"/>
                </a:solidFill>
                <a:effectLst/>
                <a:uLnTx/>
                <a:uFillTx/>
                <a:latin typeface="Calibri"/>
                <a:ea typeface="+mn-ea"/>
                <a:cs typeface="+mn-cs"/>
              </a:rPr>
              <a:t>What used to take months of computer time can now be done in minutes</a:t>
            </a:r>
            <a:r>
              <a:rPr kumimoji="0" lang="en-US" sz="1100" b="0" i="0" u="none" strike="noStrike" kern="1200" cap="none" spc="0" normalizeH="0" baseline="0" noProof="0" smtClean="0">
                <a:ln>
                  <a:noFill/>
                </a:ln>
                <a:solidFill>
                  <a:sysClr val="windowText" lastClr="000000"/>
                </a:solidFill>
                <a:effectLst/>
                <a:uLnTx/>
                <a:uFillTx/>
                <a:latin typeface="Calibri"/>
                <a:ea typeface="+mn-ea"/>
                <a:cs typeface="+mn-cs"/>
              </a:rPr>
              <a:t>. </a:t>
            </a:r>
            <a:endParaRPr kumimoji="0" lang="en-US" sz="11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5" name="Line 8"/>
          <p:cNvSpPr>
            <a:spLocks noChangeShapeType="1"/>
          </p:cNvSpPr>
          <p:nvPr/>
        </p:nvSpPr>
        <p:spPr bwMode="auto">
          <a:xfrm flipV="1">
            <a:off x="762000" y="2338864"/>
            <a:ext cx="0" cy="1752600"/>
          </a:xfrm>
          <a:prstGeom prst="line">
            <a:avLst/>
          </a:prstGeom>
          <a:noFill/>
          <a:ln w="44450">
            <a:solidFill>
              <a:srgbClr val="000000"/>
            </a:solidFill>
            <a:round/>
            <a:headEnd type="oval"/>
            <a:tailEnd type="arrow"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Line 8"/>
          <p:cNvSpPr>
            <a:spLocks noChangeShapeType="1"/>
          </p:cNvSpPr>
          <p:nvPr/>
        </p:nvSpPr>
        <p:spPr bwMode="auto">
          <a:xfrm flipV="1">
            <a:off x="762000" y="4091464"/>
            <a:ext cx="1828800" cy="0"/>
          </a:xfrm>
          <a:prstGeom prst="line">
            <a:avLst/>
          </a:prstGeom>
          <a:noFill/>
          <a:ln w="44450">
            <a:solidFill>
              <a:srgbClr val="000000"/>
            </a:solidFill>
            <a:round/>
            <a:headEnd type="oval"/>
            <a:tailEnd type="arrow"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Line 9"/>
          <p:cNvSpPr>
            <a:spLocks noChangeShapeType="1"/>
          </p:cNvSpPr>
          <p:nvPr/>
        </p:nvSpPr>
        <p:spPr bwMode="auto">
          <a:xfrm flipV="1">
            <a:off x="838200" y="2415064"/>
            <a:ext cx="1600200" cy="1600200"/>
          </a:xfrm>
          <a:prstGeom prst="line">
            <a:avLst/>
          </a:prstGeom>
          <a:noFill/>
          <a:ln w="6350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TextBox 27"/>
          <p:cNvSpPr txBox="1"/>
          <p:nvPr/>
        </p:nvSpPr>
        <p:spPr>
          <a:xfrm>
            <a:off x="76200" y="5791200"/>
            <a:ext cx="4724400" cy="106680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Rectangle 28"/>
          <p:cNvSpPr/>
          <p:nvPr/>
        </p:nvSpPr>
        <p:spPr>
          <a:xfrm>
            <a:off x="228600" y="4996696"/>
            <a:ext cx="4191000" cy="163121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Advances in accurate quantum dynamical calculations for larger molecular systems will require effective parallelization across increasingly large computing clusters. Massive parallelization has been achieved for model systems (vertical axis) but until recently, not for real molecular applications (horizontal axis).  Recently, the Poirier group has effectively parallelized the neon trimer application across 96 cores, and the HO</a:t>
            </a:r>
            <a:r>
              <a:rPr kumimoji="0" lang="en-US" sz="1000" b="0" i="0" u="none" strike="noStrike" kern="0" cap="none" spc="0" normalizeH="0" baseline="-25000" noProof="0" dirty="0" smtClean="0">
                <a:ln>
                  <a:noFill/>
                </a:ln>
                <a:solidFill>
                  <a:sysClr val="windowText" lastClr="000000"/>
                </a:solidFill>
                <a:effectLst/>
                <a:uLnTx/>
                <a:uFillTx/>
              </a:rPr>
              <a:t>2</a:t>
            </a:r>
            <a:r>
              <a:rPr kumimoji="0" lang="en-US" sz="1000" b="0" i="0" u="none" strike="noStrike" kern="0" cap="none" spc="0" normalizeH="0" baseline="0" noProof="0" dirty="0" smtClean="0">
                <a:ln>
                  <a:noFill/>
                </a:ln>
                <a:solidFill>
                  <a:sysClr val="windowText" lastClr="000000"/>
                </a:solidFill>
                <a:effectLst/>
                <a:uLnTx/>
                <a:uFillTx/>
              </a:rPr>
              <a:t> application across 1140 cores.  These are important milestones on the way towards much larger </a:t>
            </a:r>
            <a:r>
              <a:rPr kumimoji="0" lang="en-US" sz="1000" b="0" i="1" u="none" strike="noStrike" kern="0" cap="none" spc="0" normalizeH="0" baseline="0" noProof="0" dirty="0" smtClean="0">
                <a:ln>
                  <a:noFill/>
                </a:ln>
                <a:solidFill>
                  <a:sysClr val="windowText" lastClr="000000"/>
                </a:solidFill>
                <a:effectLst/>
                <a:uLnTx/>
                <a:uFillTx/>
              </a:rPr>
              <a:t>and </a:t>
            </a:r>
            <a:r>
              <a:rPr kumimoji="0" lang="en-US" sz="1000" b="0" i="0" u="none" strike="noStrike" kern="0" cap="none" spc="0" normalizeH="0" baseline="0" noProof="0" dirty="0" smtClean="0">
                <a:ln>
                  <a:noFill/>
                </a:ln>
                <a:solidFill>
                  <a:sysClr val="windowText" lastClr="000000"/>
                </a:solidFill>
                <a:effectLst/>
                <a:uLnTx/>
                <a:uFillTx/>
              </a:rPr>
              <a:t>more realistic molecular applications, e.g. tunneling in malonaldehyde,  whose quantum dynamical calculation is a goal of this research project.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sysClr val="windowText" lastClr="000000"/>
              </a:solidFill>
              <a:effectLst/>
              <a:uLnTx/>
              <a:uFillTx/>
            </a:endParaRPr>
          </a:p>
        </p:txBody>
      </p:sp>
      <p:sp>
        <p:nvSpPr>
          <p:cNvPr id="30" name="TextBox 29"/>
          <p:cNvSpPr txBox="1"/>
          <p:nvPr/>
        </p:nvSpPr>
        <p:spPr>
          <a:xfrm>
            <a:off x="1524000" y="4243864"/>
            <a:ext cx="10668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ysClr val="windowText" lastClr="000000"/>
                </a:solidFill>
                <a:effectLst/>
                <a:uLnTx/>
                <a:uFillTx/>
              </a:rPr>
              <a:t>Realistic Molecular Application</a:t>
            </a:r>
            <a:endParaRPr kumimoji="0" lang="en-US" sz="900" b="0" i="0" u="none" strike="noStrike" kern="0" cap="none" spc="0" normalizeH="0" baseline="0" noProof="0" dirty="0">
              <a:ln>
                <a:noFill/>
              </a:ln>
              <a:solidFill>
                <a:sysClr val="windowText" lastClr="000000"/>
              </a:solidFill>
              <a:effectLst/>
              <a:uLnTx/>
              <a:uFillTx/>
            </a:endParaRPr>
          </a:p>
        </p:txBody>
      </p:sp>
      <p:sp>
        <p:nvSpPr>
          <p:cNvPr id="31" name="TextBox 30"/>
          <p:cNvSpPr txBox="1"/>
          <p:nvPr/>
        </p:nvSpPr>
        <p:spPr>
          <a:xfrm>
            <a:off x="-76200" y="2286000"/>
            <a:ext cx="8382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ysClr val="windowText" lastClr="000000"/>
                </a:solidFill>
                <a:effectLst/>
                <a:uLnTx/>
                <a:uFillTx/>
              </a:rPr>
              <a:t>Cluster and System size</a:t>
            </a:r>
            <a:endParaRPr kumimoji="0" lang="en-US" sz="900" b="0" i="0" u="none" strike="noStrike" kern="0" cap="none" spc="0" normalizeH="0" baseline="0" noProof="0" dirty="0">
              <a:ln>
                <a:noFill/>
              </a:ln>
              <a:solidFill>
                <a:sysClr val="windowText" lastClr="000000"/>
              </a:solidFill>
              <a:effectLst/>
              <a:uLnTx/>
              <a:uFillTx/>
            </a:endParaRPr>
          </a:p>
        </p:txBody>
      </p:sp>
      <p:graphicFrame>
        <p:nvGraphicFramePr>
          <p:cNvPr id="32" name="Object 10"/>
          <p:cNvGraphicFramePr>
            <a:graphicFrameLocks noChangeAspect="1"/>
          </p:cNvGraphicFramePr>
          <p:nvPr/>
        </p:nvGraphicFramePr>
        <p:xfrm>
          <a:off x="304800" y="1219200"/>
          <a:ext cx="952500" cy="952500"/>
        </p:xfrm>
        <a:graphic>
          <a:graphicData uri="http://schemas.openxmlformats.org/presentationml/2006/ole">
            <p:oleObj spid="_x0000_s1030" name="Document" r:id="rId3" imgW="952465" imgH="952465" progId="Word.Document.12">
              <p:link updateAutomatic="1"/>
            </p:oleObj>
          </a:graphicData>
        </a:graphic>
      </p:graphicFrame>
      <p:sp>
        <p:nvSpPr>
          <p:cNvPr id="33" name="TextBox 32"/>
          <p:cNvSpPr txBox="1"/>
          <p:nvPr/>
        </p:nvSpPr>
        <p:spPr>
          <a:xfrm>
            <a:off x="152400" y="838200"/>
            <a:ext cx="1233481"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smtClean="0">
                <a:ln>
                  <a:noFill/>
                </a:ln>
                <a:solidFill>
                  <a:sysClr val="windowText" lastClr="000000"/>
                </a:solidFill>
                <a:effectLst/>
                <a:uLnTx/>
                <a:uFillTx/>
              </a:rPr>
              <a:t>Harmonic Model</a:t>
            </a:r>
            <a:endParaRPr kumimoji="0" lang="en-US" sz="1200" b="0" i="0" u="sng" strike="noStrike" kern="0" cap="none" spc="0" normalizeH="0" baseline="0" noProof="0" dirty="0">
              <a:ln>
                <a:noFill/>
              </a:ln>
              <a:solidFill>
                <a:sysClr val="windowText" lastClr="000000"/>
              </a:solidFill>
              <a:effectLst/>
              <a:uLnTx/>
              <a:uFillTx/>
            </a:endParaRPr>
          </a:p>
        </p:txBody>
      </p:sp>
      <p:sp>
        <p:nvSpPr>
          <p:cNvPr id="34" name="TextBox 33"/>
          <p:cNvSpPr txBox="1"/>
          <p:nvPr/>
        </p:nvSpPr>
        <p:spPr>
          <a:xfrm>
            <a:off x="2879308" y="838200"/>
            <a:ext cx="115929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smtClean="0">
                <a:ln>
                  <a:noFill/>
                </a:ln>
                <a:solidFill>
                  <a:sysClr val="windowText" lastClr="000000"/>
                </a:solidFill>
                <a:effectLst/>
                <a:uLnTx/>
                <a:uFillTx/>
              </a:rPr>
              <a:t>Malonaldehyde</a:t>
            </a:r>
            <a:endParaRPr kumimoji="0" lang="en-US" sz="1200" b="0" i="0" u="sng" strike="noStrike" kern="0" cap="none" spc="0" normalizeH="0" baseline="0" noProof="0" dirty="0">
              <a:ln>
                <a:noFill/>
              </a:ln>
              <a:solidFill>
                <a:sysClr val="windowText" lastClr="000000"/>
              </a:solidFill>
              <a:effectLst/>
              <a:uLnTx/>
              <a:uFillTx/>
            </a:endParaRPr>
          </a:p>
        </p:txBody>
      </p:sp>
      <p:pic>
        <p:nvPicPr>
          <p:cNvPr id="35" name="Picture 34"/>
          <p:cNvPicPr>
            <a:picLocks noChangeAspect="1"/>
          </p:cNvPicPr>
          <p:nvPr/>
        </p:nvPicPr>
        <p:blipFill>
          <a:blip r:embed="rId4"/>
          <a:stretch>
            <a:fillRect/>
          </a:stretch>
        </p:blipFill>
        <p:spPr>
          <a:xfrm>
            <a:off x="1711713" y="1143000"/>
            <a:ext cx="3317487" cy="1143000"/>
          </a:xfrm>
          <a:prstGeom prst="rect">
            <a:avLst/>
          </a:prstGeom>
        </p:spPr>
      </p:pic>
      <p:sp>
        <p:nvSpPr>
          <p:cNvPr id="36" name="TextBox 35"/>
          <p:cNvSpPr txBox="1"/>
          <p:nvPr/>
        </p:nvSpPr>
        <p:spPr>
          <a:xfrm>
            <a:off x="3200400" y="2313801"/>
            <a:ext cx="43443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smtClean="0">
                <a:ln>
                  <a:noFill/>
                </a:ln>
                <a:solidFill>
                  <a:sysClr val="windowText" lastClr="000000"/>
                </a:solidFill>
                <a:effectLst/>
                <a:uLnTx/>
                <a:uFillTx/>
              </a:rPr>
              <a:t>HO</a:t>
            </a:r>
            <a:r>
              <a:rPr kumimoji="0" lang="en-US" sz="1200" b="0" i="0" u="sng" strike="noStrike" kern="0" cap="none" spc="0" normalizeH="0" baseline="-25000" noProof="0" dirty="0" smtClean="0">
                <a:ln>
                  <a:noFill/>
                </a:ln>
                <a:solidFill>
                  <a:sysClr val="windowText" lastClr="000000"/>
                </a:solidFill>
                <a:effectLst/>
                <a:uLnTx/>
                <a:uFillTx/>
              </a:rPr>
              <a:t>2</a:t>
            </a:r>
            <a:endParaRPr kumimoji="0" lang="en-US" sz="1200" b="0" i="0" u="sng" strike="noStrike" kern="0" cap="none" spc="0" normalizeH="0" baseline="-25000" noProof="0" dirty="0">
              <a:ln>
                <a:noFill/>
              </a:ln>
              <a:solidFill>
                <a:sysClr val="windowText" lastClr="000000"/>
              </a:solidFill>
              <a:effectLst/>
              <a:uLnTx/>
              <a:uFillTx/>
            </a:endParaRPr>
          </a:p>
        </p:txBody>
      </p:sp>
      <p:sp>
        <p:nvSpPr>
          <p:cNvPr id="37" name="TextBox 36"/>
          <p:cNvSpPr txBox="1"/>
          <p:nvPr/>
        </p:nvSpPr>
        <p:spPr>
          <a:xfrm>
            <a:off x="2919269" y="2694801"/>
            <a:ext cx="966931"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sng" strike="noStrike" kern="0" cap="none" spc="0" normalizeH="0" baseline="0" noProof="0" dirty="0" smtClean="0">
                <a:ln>
                  <a:noFill/>
                </a:ln>
                <a:solidFill>
                  <a:sysClr val="windowText" lastClr="000000"/>
                </a:solidFill>
                <a:effectLst/>
                <a:uLnTx/>
                <a:uFillTx/>
              </a:rPr>
              <a:t>Neon Trimer</a:t>
            </a:r>
            <a:endParaRPr kumimoji="0" lang="en-US" sz="1200" b="0" i="0" u="sng" strike="noStrike" kern="0" cap="none" spc="0" normalizeH="0" baseline="-25000" noProof="0" dirty="0">
              <a:ln>
                <a:noFill/>
              </a:ln>
              <a:solidFill>
                <a:sysClr val="windowText" lastClr="000000"/>
              </a:solidFill>
              <a:effectLst/>
              <a:uLnTx/>
              <a:uFillTx/>
            </a:endParaRPr>
          </a:p>
        </p:txBody>
      </p:sp>
      <p:pic>
        <p:nvPicPr>
          <p:cNvPr id="38" name="Picture 37"/>
          <p:cNvPicPr>
            <a:picLocks noChangeAspect="1"/>
          </p:cNvPicPr>
          <p:nvPr/>
        </p:nvPicPr>
        <p:blipFill>
          <a:blip r:embed="rId5"/>
          <a:stretch>
            <a:fillRect/>
          </a:stretch>
        </p:blipFill>
        <p:spPr>
          <a:xfrm>
            <a:off x="2590800" y="3048000"/>
            <a:ext cx="1991316" cy="1828800"/>
          </a:xfrm>
          <a:prstGeom prst="rect">
            <a:avLst/>
          </a:prstGeom>
        </p:spPr>
      </p:pic>
      <p:sp>
        <p:nvSpPr>
          <p:cNvPr id="39" name="Title 1"/>
          <p:cNvSpPr txBox="1">
            <a:spLocks/>
          </p:cNvSpPr>
          <p:nvPr/>
        </p:nvSpPr>
        <p:spPr>
          <a:xfrm>
            <a:off x="228600" y="381000"/>
            <a:ext cx="8763000" cy="381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srgbClr val="0000FF"/>
                </a:solidFill>
                <a:effectLst/>
                <a:uLnTx/>
                <a:uFillTx/>
                <a:latin typeface="Helvetica"/>
                <a:ea typeface="+mj-ea"/>
                <a:cs typeface="+mj-cs"/>
              </a:rPr>
              <a:t>Bill Poirier, Texas Tech University</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43595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664950" y="2381447"/>
            <a:ext cx="5862602" cy="2308324"/>
          </a:xfrm>
          <a:prstGeom prst="rect">
            <a:avLst/>
          </a:prstGeom>
          <a:noFill/>
        </p:spPr>
        <p:txBody>
          <a:bodyPr wrap="none" rtlCol="0">
            <a:spAutoFit/>
          </a:bodyPr>
          <a:lstStyle/>
          <a:p>
            <a:pPr algn="ctr"/>
            <a:r>
              <a:rPr lang="en-US" sz="4800" dirty="0" smtClean="0">
                <a:solidFill>
                  <a:schemeClr val="bg1"/>
                </a:solidFill>
              </a:rPr>
              <a:t>Up Now: Mark Claire</a:t>
            </a:r>
          </a:p>
          <a:p>
            <a:pPr algn="ctr"/>
            <a:endParaRPr lang="en-US" sz="4800" dirty="0" smtClean="0">
              <a:solidFill>
                <a:schemeClr val="bg1"/>
              </a:solidFill>
            </a:endParaRPr>
          </a:p>
          <a:p>
            <a:pPr algn="ctr"/>
            <a:r>
              <a:rPr lang="en-US" sz="4800" dirty="0" smtClean="0">
                <a:solidFill>
                  <a:schemeClr val="bg1"/>
                </a:solidFill>
              </a:rPr>
              <a:t>Up next: </a:t>
            </a:r>
            <a:r>
              <a:rPr lang="en-US" sz="4800" dirty="0" err="1" smtClean="0">
                <a:solidFill>
                  <a:schemeClr val="bg1"/>
                </a:solidFill>
              </a:rPr>
              <a:t>Itay</a:t>
            </a:r>
            <a:r>
              <a:rPr lang="en-US" sz="4800" dirty="0" smtClean="0">
                <a:solidFill>
                  <a:schemeClr val="bg1"/>
                </a:solidFill>
              </a:rPr>
              <a:t> Halevy</a:t>
            </a:r>
            <a:endParaRPr lang="en-US" sz="48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48130" name="Rectangle 26"/>
          <p:cNvSpPr>
            <a:spLocks noChangeArrowheads="1"/>
          </p:cNvSpPr>
          <p:nvPr/>
        </p:nvSpPr>
        <p:spPr bwMode="auto">
          <a:xfrm>
            <a:off x="0" y="6396037"/>
            <a:ext cx="4152900" cy="461963"/>
          </a:xfrm>
          <a:prstGeom prst="rect">
            <a:avLst/>
          </a:prstGeom>
          <a:noFill/>
          <a:ln w="9525">
            <a:noFill/>
            <a:miter lim="800000"/>
            <a:headEnd/>
            <a:tailEnd/>
          </a:ln>
        </p:spPr>
        <p:txBody>
          <a:bodyPr wrap="none">
            <a:prstTxWarp prst="textNoShape">
              <a:avLst/>
            </a:prstTxWarp>
            <a:spAutoFit/>
          </a:bodyPr>
          <a:lstStyle/>
          <a:p>
            <a:r>
              <a:rPr lang="en-US" sz="2400" dirty="0" err="1">
                <a:solidFill>
                  <a:srgbClr val="F76801"/>
                </a:solidFill>
              </a:rPr>
              <a:t>Danielache</a:t>
            </a:r>
            <a:r>
              <a:rPr lang="en-US" sz="2400" dirty="0">
                <a:solidFill>
                  <a:srgbClr val="F76801"/>
                </a:solidFill>
              </a:rPr>
              <a:t> et al. </a:t>
            </a:r>
            <a:r>
              <a:rPr lang="en-US" sz="2400" i="1" dirty="0">
                <a:solidFill>
                  <a:srgbClr val="F76801"/>
                </a:solidFill>
              </a:rPr>
              <a:t>JGR </a:t>
            </a:r>
            <a:r>
              <a:rPr lang="en-US" sz="2400" dirty="0">
                <a:solidFill>
                  <a:srgbClr val="F76801"/>
                </a:solidFill>
              </a:rPr>
              <a:t>(2008)</a:t>
            </a:r>
          </a:p>
        </p:txBody>
      </p:sp>
      <p:sp>
        <p:nvSpPr>
          <p:cNvPr id="48132" name="TextBox 17"/>
          <p:cNvSpPr txBox="1">
            <a:spLocks noChangeArrowheads="1"/>
          </p:cNvSpPr>
          <p:nvPr/>
        </p:nvSpPr>
        <p:spPr bwMode="auto">
          <a:xfrm>
            <a:off x="282575" y="98425"/>
            <a:ext cx="3917174" cy="2246769"/>
          </a:xfrm>
          <a:prstGeom prst="rect">
            <a:avLst/>
          </a:prstGeom>
          <a:noFill/>
          <a:ln w="9525">
            <a:noFill/>
            <a:miter lim="800000"/>
            <a:headEnd/>
            <a:tailEnd/>
          </a:ln>
        </p:spPr>
        <p:txBody>
          <a:bodyPr wrap="none">
            <a:prstTxWarp prst="textNoShape">
              <a:avLst/>
            </a:prstTxWarp>
            <a:spAutoFit/>
          </a:bodyPr>
          <a:lstStyle/>
          <a:p>
            <a:r>
              <a:rPr lang="en-US" sz="2800" baseline="30000" dirty="0" smtClean="0">
                <a:solidFill>
                  <a:srgbClr val="FFFF00"/>
                </a:solidFill>
              </a:rPr>
              <a:t>3x</a:t>
            </a:r>
            <a:r>
              <a:rPr lang="en-US" sz="2800" dirty="0" smtClean="0">
                <a:solidFill>
                  <a:srgbClr val="FFFF00"/>
                </a:solidFill>
                <a:latin typeface="Symbol Proportional BT" charset="2"/>
                <a:ea typeface="Symbol Proportional BT" charset="2"/>
                <a:cs typeface="Symbol Proportional BT" charset="2"/>
              </a:rPr>
              <a:t>e</a:t>
            </a:r>
            <a:r>
              <a:rPr lang="en-US" sz="2800" baseline="-25000" dirty="0" smtClean="0">
                <a:solidFill>
                  <a:srgbClr val="FFFF00"/>
                </a:solidFill>
                <a:latin typeface="Symbol Proportional BT" charset="2"/>
                <a:ea typeface="Symbol Proportional BT" charset="2"/>
                <a:cs typeface="Symbol Proportional BT" charset="2"/>
              </a:rPr>
              <a:t>l</a:t>
            </a:r>
            <a:r>
              <a:rPr lang="en-US" sz="2800" dirty="0" smtClean="0">
                <a:solidFill>
                  <a:srgbClr val="FFFF00"/>
                </a:solidFill>
                <a:latin typeface="Symbol Proportional BT" charset="2"/>
                <a:ea typeface="Symbol Proportional BT" charset="2"/>
                <a:cs typeface="Symbol Proportional BT" charset="2"/>
              </a:rPr>
              <a:t> </a:t>
            </a:r>
            <a:r>
              <a:rPr lang="en-US" sz="2800" dirty="0">
                <a:solidFill>
                  <a:srgbClr val="FFFF00"/>
                </a:solidFill>
                <a:latin typeface="Symbol Proportional BT" charset="2"/>
                <a:ea typeface="Symbol Proportional BT" charset="2"/>
                <a:cs typeface="Symbol Proportional BT" charset="2"/>
              </a:rPr>
              <a:t>= 1000(</a:t>
            </a:r>
            <a:r>
              <a:rPr lang="en-US" sz="2800" baseline="30000" dirty="0" smtClean="0">
                <a:solidFill>
                  <a:srgbClr val="FFFF00"/>
                </a:solidFill>
                <a:latin typeface="Symbol Proportional BT" charset="2"/>
                <a:ea typeface="Symbol Proportional BT" charset="2"/>
                <a:cs typeface="Symbol Proportional BT" charset="2"/>
              </a:rPr>
              <a:t>3</a:t>
            </a:r>
            <a:r>
              <a:rPr lang="en-US" sz="2800" baseline="30000" dirty="0" smtClean="0">
                <a:solidFill>
                  <a:srgbClr val="FFFF00"/>
                </a:solidFill>
                <a:latin typeface="+mj-lt"/>
                <a:ea typeface="Symbol Proportional BT" charset="2"/>
                <a:cs typeface="Symbol Proportional BT" charset="2"/>
              </a:rPr>
              <a:t>x</a:t>
            </a:r>
            <a:r>
              <a:rPr lang="en-US" sz="2800" dirty="0" smtClean="0">
                <a:solidFill>
                  <a:srgbClr val="FFFF00"/>
                </a:solidFill>
                <a:latin typeface="Symbol Proportional BT" charset="2"/>
                <a:ea typeface="Symbol Proportional BT" charset="2"/>
                <a:cs typeface="Symbol Proportional BT" charset="2"/>
              </a:rPr>
              <a:t>s</a:t>
            </a:r>
            <a:r>
              <a:rPr lang="en-US" sz="2800" baseline="-25000" dirty="0" smtClean="0">
                <a:solidFill>
                  <a:srgbClr val="FFFF00"/>
                </a:solidFill>
                <a:latin typeface="Symbol Proportional BT" charset="2"/>
                <a:ea typeface="Symbol Proportional BT" charset="2"/>
                <a:cs typeface="Symbol Proportional BT" charset="2"/>
              </a:rPr>
              <a:t>l</a:t>
            </a:r>
            <a:r>
              <a:rPr lang="en-US" sz="2800" dirty="0">
                <a:solidFill>
                  <a:srgbClr val="FFFF00"/>
                </a:solidFill>
                <a:latin typeface="Symbol Proportional BT" charset="2"/>
                <a:ea typeface="Symbol Proportional BT" charset="2"/>
                <a:cs typeface="Symbol Proportional BT" charset="2"/>
              </a:rPr>
              <a:t>/</a:t>
            </a:r>
            <a:r>
              <a:rPr lang="en-US" sz="2800" baseline="30000" dirty="0">
                <a:solidFill>
                  <a:srgbClr val="FFFF00"/>
                </a:solidFill>
                <a:latin typeface="Symbol Proportional BT" charset="2"/>
                <a:ea typeface="Symbol Proportional BT" charset="2"/>
                <a:cs typeface="Symbol Proportional BT" charset="2"/>
              </a:rPr>
              <a:t>32</a:t>
            </a:r>
            <a:r>
              <a:rPr lang="en-US" sz="2800" dirty="0">
                <a:solidFill>
                  <a:srgbClr val="FFFF00"/>
                </a:solidFill>
                <a:latin typeface="Symbol Proportional BT" charset="2"/>
                <a:ea typeface="Symbol Proportional BT" charset="2"/>
                <a:cs typeface="Symbol Proportional BT" charset="2"/>
              </a:rPr>
              <a:t>s</a:t>
            </a:r>
            <a:r>
              <a:rPr lang="en-US" sz="2800" baseline="-25000" dirty="0">
                <a:solidFill>
                  <a:srgbClr val="FFFF00"/>
                </a:solidFill>
                <a:latin typeface="Symbol Proportional BT" charset="2"/>
                <a:ea typeface="Symbol Proportional BT" charset="2"/>
                <a:cs typeface="Symbol Proportional BT" charset="2"/>
              </a:rPr>
              <a:t>l</a:t>
            </a:r>
            <a:r>
              <a:rPr lang="en-US" sz="2800" dirty="0">
                <a:solidFill>
                  <a:srgbClr val="FFFF00"/>
                </a:solidFill>
                <a:latin typeface="Symbol Proportional BT" charset="2"/>
                <a:ea typeface="Symbol Proportional BT" charset="2"/>
                <a:cs typeface="Symbol Proportional BT" charset="2"/>
              </a:rPr>
              <a:t> -</a:t>
            </a:r>
            <a:r>
              <a:rPr lang="en-US" sz="2800" dirty="0" smtClean="0">
                <a:solidFill>
                  <a:srgbClr val="FFFF00"/>
                </a:solidFill>
                <a:latin typeface="Symbol Proportional BT" charset="2"/>
                <a:ea typeface="Symbol Proportional BT" charset="2"/>
                <a:cs typeface="Symbol Proportional BT" charset="2"/>
              </a:rPr>
              <a:t>1)</a:t>
            </a:r>
          </a:p>
          <a:p>
            <a:r>
              <a:rPr lang="en-US" sz="2800" baseline="30000" dirty="0" smtClean="0">
                <a:solidFill>
                  <a:srgbClr val="FFFF00"/>
                </a:solidFill>
                <a:latin typeface="Symbol Proportional BT" charset="2"/>
                <a:ea typeface="Symbol Proportional BT" charset="2"/>
                <a:cs typeface="Symbol Proportional BT" charset="2"/>
              </a:rPr>
              <a:t>33</a:t>
            </a:r>
            <a:r>
              <a:rPr lang="en-US" sz="2800" dirty="0" smtClean="0">
                <a:solidFill>
                  <a:srgbClr val="FFFF00"/>
                </a:solidFill>
                <a:latin typeface="Symbol Proportional BT" charset="2"/>
                <a:ea typeface="Symbol Proportional BT" charset="2"/>
                <a:cs typeface="Symbol Proportional BT" charset="2"/>
              </a:rPr>
              <a:t>E</a:t>
            </a:r>
            <a:r>
              <a:rPr lang="en-US" sz="2800" baseline="-25000" dirty="0" smtClean="0">
                <a:solidFill>
                  <a:srgbClr val="FFFF00"/>
                </a:solidFill>
                <a:latin typeface="Symbol Proportional BT" charset="2"/>
                <a:ea typeface="Symbol Proportional BT" charset="2"/>
                <a:cs typeface="Symbol Proportional BT" charset="2"/>
              </a:rPr>
              <a:t>l</a:t>
            </a:r>
            <a:r>
              <a:rPr lang="en-US" sz="2800" dirty="0" smtClean="0">
                <a:solidFill>
                  <a:srgbClr val="FFFF00"/>
                </a:solidFill>
                <a:latin typeface="Symbol Proportional BT" charset="2"/>
                <a:ea typeface="Symbol Proportional BT" charset="2"/>
                <a:cs typeface="Symbol Proportional BT" charset="2"/>
              </a:rPr>
              <a:t> </a:t>
            </a:r>
            <a:r>
              <a:rPr lang="en-US" sz="2800" dirty="0">
                <a:solidFill>
                  <a:srgbClr val="FFFF00"/>
                </a:solidFill>
                <a:latin typeface="ＭＳ ゴシック" charset="-128"/>
                <a:ea typeface="ＭＳ ゴシック" charset="-128"/>
                <a:cs typeface="ＭＳ ゴシック" charset="-128"/>
              </a:rPr>
              <a:t>≈</a:t>
            </a:r>
            <a:r>
              <a:rPr lang="en-US" sz="2800" dirty="0">
                <a:solidFill>
                  <a:srgbClr val="FFFF00"/>
                </a:solidFill>
                <a:latin typeface="Symbol Proportional BT" charset="2"/>
                <a:ea typeface="Symbol Proportional BT" charset="2"/>
                <a:cs typeface="Symbol Proportional BT" charset="2"/>
              </a:rPr>
              <a:t> </a:t>
            </a:r>
            <a:r>
              <a:rPr lang="en-US" sz="2800" baseline="30000" dirty="0">
                <a:solidFill>
                  <a:srgbClr val="FFFF00"/>
                </a:solidFill>
                <a:latin typeface="Symbol Proportional BT" charset="2"/>
                <a:ea typeface="Symbol Proportional BT" charset="2"/>
                <a:cs typeface="Symbol Proportional BT" charset="2"/>
              </a:rPr>
              <a:t>33</a:t>
            </a:r>
            <a:r>
              <a:rPr lang="en-US" sz="2800" dirty="0">
                <a:solidFill>
                  <a:srgbClr val="FFFF00"/>
                </a:solidFill>
                <a:latin typeface="Symbol Proportional BT" charset="2"/>
                <a:ea typeface="Symbol Proportional BT" charset="2"/>
                <a:cs typeface="Symbol Proportional BT" charset="2"/>
              </a:rPr>
              <a:t>e</a:t>
            </a:r>
            <a:r>
              <a:rPr lang="en-US" sz="2800" baseline="-25000" dirty="0">
                <a:solidFill>
                  <a:srgbClr val="FFFF00"/>
                </a:solidFill>
                <a:latin typeface="Symbol Proportional BT" charset="2"/>
                <a:ea typeface="Symbol Proportional BT" charset="2"/>
                <a:cs typeface="Symbol Proportional BT" charset="2"/>
              </a:rPr>
              <a:t>l</a:t>
            </a:r>
            <a:r>
              <a:rPr lang="en-US" sz="2800" dirty="0">
                <a:solidFill>
                  <a:srgbClr val="FFFF00"/>
                </a:solidFill>
                <a:latin typeface="Symbol Proportional BT" charset="2"/>
                <a:ea typeface="Symbol Proportional BT" charset="2"/>
                <a:cs typeface="Symbol Proportional BT" charset="2"/>
              </a:rPr>
              <a:t> – </a:t>
            </a:r>
            <a:r>
              <a:rPr lang="en-US" sz="2800" dirty="0" smtClean="0">
                <a:solidFill>
                  <a:srgbClr val="FFFF00"/>
                </a:solidFill>
                <a:latin typeface="Symbol Proportional BT" charset="2"/>
                <a:ea typeface="Symbol Proportional BT" charset="2"/>
                <a:cs typeface="Symbol Proportional BT" charset="2"/>
              </a:rPr>
              <a:t>0.515</a:t>
            </a:r>
            <a:r>
              <a:rPr lang="en-US" sz="2800" baseline="30000" dirty="0" smtClean="0">
                <a:solidFill>
                  <a:srgbClr val="FFFF00"/>
                </a:solidFill>
                <a:latin typeface="Symbol Proportional BT" charset="2"/>
                <a:ea typeface="Symbol Proportional BT" charset="2"/>
                <a:cs typeface="Symbol Proportional BT" charset="2"/>
              </a:rPr>
              <a:t>34</a:t>
            </a:r>
            <a:r>
              <a:rPr lang="en-US" sz="2800" dirty="0" smtClean="0">
                <a:solidFill>
                  <a:srgbClr val="FFFF00"/>
                </a:solidFill>
                <a:latin typeface="Symbol Proportional BT" charset="2"/>
                <a:ea typeface="Symbol Proportional BT" charset="2"/>
                <a:cs typeface="Symbol Proportional BT" charset="2"/>
              </a:rPr>
              <a:t>e</a:t>
            </a:r>
          </a:p>
          <a:p>
            <a:r>
              <a:rPr lang="en-US" sz="2800" dirty="0" smtClean="0">
                <a:solidFill>
                  <a:srgbClr val="FF0000"/>
                </a:solidFill>
                <a:latin typeface="+mj-lt"/>
                <a:ea typeface="Symbol Proportional BT" charset="2"/>
                <a:cs typeface="Symbol Proportional BT" charset="2"/>
              </a:rPr>
              <a:t>SO</a:t>
            </a:r>
            <a:r>
              <a:rPr lang="en-US" sz="2800" baseline="-25000" dirty="0" smtClean="0">
                <a:solidFill>
                  <a:srgbClr val="FF0000"/>
                </a:solidFill>
                <a:latin typeface="+mj-lt"/>
                <a:ea typeface="Symbol Proportional BT" charset="2"/>
                <a:cs typeface="Symbol Proportional BT" charset="2"/>
              </a:rPr>
              <a:t>2</a:t>
            </a:r>
            <a:r>
              <a:rPr lang="en-US" sz="2800" dirty="0" smtClean="0">
                <a:solidFill>
                  <a:srgbClr val="FF0000"/>
                </a:solidFill>
                <a:latin typeface="+mj-lt"/>
                <a:ea typeface="Symbol Proportional BT" charset="2"/>
                <a:cs typeface="Symbol Proportional BT" charset="2"/>
              </a:rPr>
              <a:t> + </a:t>
            </a:r>
            <a:r>
              <a:rPr lang="en-US" sz="2800" dirty="0" err="1" smtClean="0">
                <a:solidFill>
                  <a:srgbClr val="FF0000"/>
                </a:solidFill>
                <a:latin typeface="+mj-lt"/>
                <a:ea typeface="Symbol Proportional BT" charset="2"/>
                <a:cs typeface="Symbol Proportional BT" charset="2"/>
              </a:rPr>
              <a:t>h</a:t>
            </a:r>
            <a:r>
              <a:rPr lang="en-US" sz="2800" dirty="0" err="1" smtClean="0">
                <a:solidFill>
                  <a:srgbClr val="FF0000"/>
                </a:solidFill>
                <a:latin typeface="Symbol Proportional BT" charset="2"/>
                <a:ea typeface="Symbol Proportional BT" charset="2"/>
                <a:cs typeface="Symbol Proportional BT" charset="2"/>
              </a:rPr>
              <a:t>n</a:t>
            </a:r>
            <a:r>
              <a:rPr lang="en-US" sz="2800" dirty="0" smtClean="0">
                <a:solidFill>
                  <a:srgbClr val="FF0000"/>
                </a:solidFill>
                <a:latin typeface="+mj-lt"/>
                <a:ea typeface="Symbol Proportional BT" charset="2"/>
                <a:cs typeface="Symbol Proportional BT" charset="2"/>
              </a:rPr>
              <a:t> </a:t>
            </a:r>
            <a:r>
              <a:rPr lang="en-US" sz="2800" dirty="0" err="1" smtClean="0">
                <a:solidFill>
                  <a:srgbClr val="FF0000"/>
                </a:solidFill>
                <a:latin typeface="Wingdings"/>
                <a:ea typeface="Wingdings"/>
                <a:cs typeface="Wingdings"/>
              </a:rPr>
              <a:t></a:t>
            </a:r>
            <a:r>
              <a:rPr lang="en-US" sz="2800" dirty="0" smtClean="0">
                <a:solidFill>
                  <a:srgbClr val="FF0000"/>
                </a:solidFill>
                <a:latin typeface="+mj-lt"/>
                <a:ea typeface="Symbol Proportional BT" charset="2"/>
                <a:cs typeface="Symbol Proportional BT" charset="2"/>
              </a:rPr>
              <a:t> SO + O</a:t>
            </a:r>
          </a:p>
          <a:p>
            <a:pPr>
              <a:buFont typeface="Symbol Proportional BT" charset="2"/>
              <a:buChar char=" "/>
            </a:pPr>
            <a:endParaRPr lang="en-US" sz="2800" dirty="0" smtClean="0">
              <a:solidFill>
                <a:srgbClr val="FFFF00"/>
              </a:solidFill>
              <a:latin typeface="Symbol Proportional BT" charset="2"/>
              <a:ea typeface="Symbol Proportional BT" charset="2"/>
              <a:cs typeface="Symbol Proportional BT" charset="2"/>
            </a:endParaRPr>
          </a:p>
          <a:p>
            <a:r>
              <a:rPr lang="en-US" sz="2800" dirty="0">
                <a:solidFill>
                  <a:srgbClr val="FFFF00"/>
                </a:solidFill>
                <a:latin typeface="Symbol Proportional BT" charset="2"/>
                <a:ea typeface="Symbol Proportional BT" charset="2"/>
                <a:cs typeface="Symbol Proportional BT" charset="2"/>
              </a:rPr>
              <a:t>     </a:t>
            </a:r>
          </a:p>
        </p:txBody>
      </p:sp>
      <p:grpSp>
        <p:nvGrpSpPr>
          <p:cNvPr id="2" name="Group 9"/>
          <p:cNvGrpSpPr/>
          <p:nvPr/>
        </p:nvGrpSpPr>
        <p:grpSpPr>
          <a:xfrm>
            <a:off x="88771" y="1638300"/>
            <a:ext cx="5492885" cy="4635500"/>
            <a:chOff x="1349657" y="1638300"/>
            <a:chExt cx="6422743" cy="4572000"/>
          </a:xfrm>
        </p:grpSpPr>
        <p:grpSp>
          <p:nvGrpSpPr>
            <p:cNvPr id="3" name="Group 16"/>
            <p:cNvGrpSpPr>
              <a:grpSpLocks/>
            </p:cNvGrpSpPr>
            <p:nvPr/>
          </p:nvGrpSpPr>
          <p:grpSpPr bwMode="auto">
            <a:xfrm>
              <a:off x="1349657" y="1638300"/>
              <a:ext cx="6422743" cy="4572000"/>
              <a:chOff x="1349657" y="1143000"/>
              <a:chExt cx="6422743" cy="4572000"/>
            </a:xfrm>
          </p:grpSpPr>
          <p:pic>
            <p:nvPicPr>
              <p:cNvPr id="48133" name="Picture 2" descr="so2FracFacD33.jpg"/>
              <p:cNvPicPr>
                <a:picLocks noChangeAspect="1"/>
              </p:cNvPicPr>
              <p:nvPr/>
            </p:nvPicPr>
            <p:blipFill>
              <a:blip r:embed="rId2"/>
              <a:srcRect/>
              <a:stretch>
                <a:fillRect/>
              </a:stretch>
            </p:blipFill>
            <p:spPr bwMode="auto">
              <a:xfrm>
                <a:off x="1371600" y="1143000"/>
                <a:ext cx="6400800" cy="4572000"/>
              </a:xfrm>
              <a:prstGeom prst="rect">
                <a:avLst/>
              </a:prstGeom>
              <a:noFill/>
              <a:ln w="9525">
                <a:noFill/>
                <a:miter lim="800000"/>
                <a:headEnd/>
                <a:tailEnd/>
              </a:ln>
            </p:spPr>
          </p:pic>
          <p:sp>
            <p:nvSpPr>
              <p:cNvPr id="48134" name="TextBox 14"/>
              <p:cNvSpPr txBox="1">
                <a:spLocks noChangeArrowheads="1"/>
              </p:cNvSpPr>
              <p:nvPr/>
            </p:nvSpPr>
            <p:spPr bwMode="auto">
              <a:xfrm rot="16200000">
                <a:off x="-456863" y="3078429"/>
                <a:ext cx="4080881" cy="467842"/>
              </a:xfrm>
              <a:prstGeom prst="rect">
                <a:avLst/>
              </a:prstGeom>
              <a:solidFill>
                <a:srgbClr val="FFFFFF"/>
              </a:solidFill>
              <a:ln w="9525">
                <a:noFill/>
                <a:miter lim="800000"/>
                <a:headEnd/>
                <a:tailEnd/>
              </a:ln>
            </p:spPr>
            <p:txBody>
              <a:bodyPr wrap="square">
                <a:prstTxWarp prst="textNoShape">
                  <a:avLst/>
                </a:prstTxWarp>
                <a:spAutoFit/>
              </a:bodyPr>
              <a:lstStyle/>
              <a:p>
                <a:r>
                  <a:rPr lang="en-US" sz="2000" dirty="0">
                    <a:latin typeface="Symbol Proportional BT" charset="2"/>
                    <a:ea typeface="Symbol Proportional BT" charset="2"/>
                    <a:cs typeface="Symbol Proportional BT" charset="2"/>
                  </a:rPr>
                  <a:t>E</a:t>
                </a:r>
                <a:r>
                  <a:rPr lang="en-US" sz="2000" baseline="30000" dirty="0"/>
                  <a:t>33</a:t>
                </a:r>
                <a:r>
                  <a:rPr lang="en-US" sz="2000" baseline="-25000" dirty="0">
                    <a:latin typeface="Symbol Proportional BT" charset="2"/>
                    <a:ea typeface="Symbol Proportional BT" charset="2"/>
                    <a:cs typeface="Symbol Proportional BT" charset="2"/>
                  </a:rPr>
                  <a:t>l</a:t>
                </a:r>
                <a:r>
                  <a:rPr lang="en-US" sz="2000" dirty="0"/>
                  <a:t> in SO after photolysis (</a:t>
                </a:r>
                <a:r>
                  <a:rPr lang="en-US" sz="2000" dirty="0" err="1"/>
                  <a:t>permil</a:t>
                </a:r>
                <a:r>
                  <a:rPr lang="en-US" sz="2000" dirty="0"/>
                  <a:t>)</a:t>
                </a:r>
              </a:p>
            </p:txBody>
          </p:sp>
        </p:grpSp>
        <p:sp>
          <p:nvSpPr>
            <p:cNvPr id="7" name="Rectangle 6"/>
            <p:cNvSpPr/>
            <p:nvPr/>
          </p:nvSpPr>
          <p:spPr bwMode="auto">
            <a:xfrm>
              <a:off x="2192715" y="3324412"/>
              <a:ext cx="2526108" cy="151975"/>
            </a:xfrm>
            <a:prstGeom prst="rect">
              <a:avLst/>
            </a:pr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 name="Rectangle 7"/>
            <p:cNvSpPr/>
            <p:nvPr/>
          </p:nvSpPr>
          <p:spPr bwMode="auto">
            <a:xfrm>
              <a:off x="4751818" y="3937673"/>
              <a:ext cx="2526108" cy="151555"/>
            </a:xfrm>
            <a:prstGeom prst="rect">
              <a:avLst/>
            </a:pr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pic>
        <p:nvPicPr>
          <p:cNvPr id="11" name="Picture 10" descr="vertical.pdf"/>
          <p:cNvPicPr>
            <a:picLocks noChangeAspect="1"/>
          </p:cNvPicPr>
          <p:nvPr/>
        </p:nvPicPr>
        <mc:AlternateContent>
          <mc:Choice xmlns:ma="http://schemas.microsoft.com/office/mac/drawingml/2008/main" Requires="ma">
            <p:blipFill>
              <a:blip r:embed="rId3"/>
              <a:srcRect l="7900" t="6941" r="3179" b="4043"/>
              <a:stretch>
                <a:fillRect/>
              </a:stretch>
            </p:blipFill>
          </mc:Choice>
          <mc:Fallback>
            <p:blipFill>
              <a:blip r:embed="rId4"/>
              <a:srcRect l="7900" t="6941" r="3179" b="4043"/>
              <a:stretch>
                <a:fillRect/>
              </a:stretch>
            </p:blipFill>
          </mc:Fallback>
        </mc:AlternateContent>
        <p:spPr>
          <a:xfrm>
            <a:off x="5656784" y="1307906"/>
            <a:ext cx="3346102" cy="2392610"/>
          </a:xfrm>
          <a:prstGeom prst="rect">
            <a:avLst/>
          </a:prstGeom>
          <a:solidFill>
            <a:schemeClr val="bg1"/>
          </a:solidFill>
          <a:ln>
            <a:solidFill>
              <a:schemeClr val="bg1"/>
            </a:solidFill>
          </a:ln>
        </p:spPr>
      </p:pic>
      <p:pic>
        <p:nvPicPr>
          <p:cNvPr id="13" name="Picture 12" descr="so2photrate.tiff"/>
          <p:cNvPicPr>
            <a:picLocks noChangeAspect="1"/>
          </p:cNvPicPr>
          <p:nvPr/>
        </p:nvPicPr>
        <p:blipFill>
          <a:blip r:embed="rId5"/>
          <a:srcRect l="4010" t="4442" r="6278"/>
          <a:stretch>
            <a:fillRect/>
          </a:stretch>
        </p:blipFill>
        <p:spPr>
          <a:xfrm>
            <a:off x="5681989" y="4135960"/>
            <a:ext cx="3320896" cy="2526632"/>
          </a:xfrm>
          <a:prstGeom prst="rect">
            <a:avLst/>
          </a:prstGeom>
          <a:solidFill>
            <a:schemeClr val="bg1"/>
          </a:solid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34157" y="2381447"/>
            <a:ext cx="6924191" cy="2308324"/>
          </a:xfrm>
          <a:prstGeom prst="rect">
            <a:avLst/>
          </a:prstGeom>
          <a:noFill/>
        </p:spPr>
        <p:txBody>
          <a:bodyPr wrap="none" rtlCol="0">
            <a:spAutoFit/>
          </a:bodyPr>
          <a:lstStyle/>
          <a:p>
            <a:pPr algn="ctr"/>
            <a:r>
              <a:rPr lang="en-US" sz="4800" dirty="0" smtClean="0">
                <a:solidFill>
                  <a:schemeClr val="bg1"/>
                </a:solidFill>
              </a:rPr>
              <a:t>Up Now: </a:t>
            </a:r>
            <a:r>
              <a:rPr lang="en-US" sz="4800" dirty="0" err="1" smtClean="0">
                <a:solidFill>
                  <a:schemeClr val="bg1"/>
                </a:solidFill>
              </a:rPr>
              <a:t>Itay</a:t>
            </a:r>
            <a:r>
              <a:rPr lang="en-US" sz="4800" dirty="0" smtClean="0">
                <a:solidFill>
                  <a:schemeClr val="bg1"/>
                </a:solidFill>
              </a:rPr>
              <a:t> Halevy</a:t>
            </a:r>
          </a:p>
          <a:p>
            <a:pPr algn="ctr"/>
            <a:endParaRPr lang="en-US" sz="4800" dirty="0" smtClean="0">
              <a:solidFill>
                <a:schemeClr val="bg1"/>
              </a:solidFill>
            </a:endParaRPr>
          </a:p>
          <a:p>
            <a:pPr algn="ctr"/>
            <a:r>
              <a:rPr lang="en-US" sz="4800" dirty="0" smtClean="0">
                <a:solidFill>
                  <a:schemeClr val="bg1"/>
                </a:solidFill>
              </a:rPr>
              <a:t>Up next: Hiroshi </a:t>
            </a:r>
            <a:r>
              <a:rPr lang="en-US" sz="4800" dirty="0" err="1" smtClean="0">
                <a:solidFill>
                  <a:schemeClr val="bg1"/>
                </a:solidFill>
              </a:rPr>
              <a:t>Ohmoto</a:t>
            </a:r>
            <a:endParaRPr lang="en-US" sz="48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3" descr="HalevySlide.pdf"/>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1775" y="69850"/>
            <a:ext cx="8683625" cy="67119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46444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00191" y="2381447"/>
            <a:ext cx="6992119" cy="2308324"/>
          </a:xfrm>
          <a:prstGeom prst="rect">
            <a:avLst/>
          </a:prstGeom>
          <a:noFill/>
        </p:spPr>
        <p:txBody>
          <a:bodyPr wrap="none" rtlCol="0">
            <a:spAutoFit/>
          </a:bodyPr>
          <a:lstStyle/>
          <a:p>
            <a:pPr algn="ctr"/>
            <a:r>
              <a:rPr lang="en-US" sz="4800" dirty="0" smtClean="0">
                <a:solidFill>
                  <a:schemeClr val="bg1"/>
                </a:solidFill>
              </a:rPr>
              <a:t>Up Now: Hiroshi </a:t>
            </a:r>
            <a:r>
              <a:rPr lang="en-US" sz="4800" dirty="0" err="1" smtClean="0">
                <a:solidFill>
                  <a:schemeClr val="bg1"/>
                </a:solidFill>
              </a:rPr>
              <a:t>Ohmoto</a:t>
            </a:r>
            <a:endParaRPr lang="en-US" sz="4800" dirty="0" smtClean="0">
              <a:solidFill>
                <a:schemeClr val="bg1"/>
              </a:solidFill>
            </a:endParaRPr>
          </a:p>
          <a:p>
            <a:pPr algn="ctr"/>
            <a:endParaRPr lang="en-US" sz="4800" dirty="0" smtClean="0">
              <a:solidFill>
                <a:schemeClr val="bg1"/>
              </a:solidFill>
            </a:endParaRPr>
          </a:p>
          <a:p>
            <a:pPr algn="ctr"/>
            <a:r>
              <a:rPr lang="en-US" sz="4800" dirty="0" smtClean="0">
                <a:solidFill>
                  <a:schemeClr val="bg1"/>
                </a:solidFill>
              </a:rPr>
              <a:t>Up next: Seth Young</a:t>
            </a:r>
            <a:endParaRPr lang="en-US" sz="48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1106975" y="158285"/>
            <a:ext cx="6930052" cy="830997"/>
          </a:xfrm>
          <a:prstGeom prst="rect">
            <a:avLst/>
          </a:prstGeom>
          <a:noFill/>
        </p:spPr>
        <p:txBody>
          <a:bodyPr wrap="none" rtlCol="0">
            <a:spAutoFit/>
          </a:bodyPr>
          <a:lstStyle/>
          <a:p>
            <a:pPr algn="ctr"/>
            <a:r>
              <a:rPr lang="en-US" sz="2400" b="1" dirty="0" smtClean="0">
                <a:latin typeface="Times New Roman"/>
                <a:cs typeface="Times New Roman"/>
              </a:rPr>
              <a:t>AIF-</a:t>
            </a:r>
            <a:r>
              <a:rPr lang="en-US" sz="2400" b="1" smtClean="0">
                <a:latin typeface="Times New Roman"/>
                <a:cs typeface="Times New Roman"/>
              </a:rPr>
              <a:t>S from Chemisorption</a:t>
            </a:r>
            <a:r>
              <a:rPr lang="en-US" sz="2400" b="1" dirty="0" smtClean="0">
                <a:latin typeface="Times New Roman"/>
                <a:cs typeface="Times New Roman"/>
              </a:rPr>
              <a:t> &amp; Reduction</a:t>
            </a:r>
          </a:p>
          <a:p>
            <a:pPr algn="ctr"/>
            <a:r>
              <a:rPr lang="en-US" sz="1600" b="1" dirty="0" smtClean="0">
                <a:latin typeface="Times New Roman"/>
                <a:cs typeface="Times New Roman"/>
              </a:rPr>
              <a:t>Hiroshi </a:t>
            </a:r>
            <a:r>
              <a:rPr lang="en-US" sz="1600" b="1" dirty="0" err="1" smtClean="0">
                <a:latin typeface="Times New Roman"/>
                <a:cs typeface="Times New Roman"/>
              </a:rPr>
              <a:t>Ohmoto</a:t>
            </a:r>
            <a:r>
              <a:rPr lang="en-US" sz="1600" b="1" dirty="0" smtClean="0">
                <a:latin typeface="Times New Roman"/>
                <a:cs typeface="Times New Roman"/>
              </a:rPr>
              <a:t> &amp; Yumiko Watanabe (6/13/2011, NASA MIF-S Workshop)</a:t>
            </a:r>
            <a:r>
              <a:rPr lang="en-US" sz="2400" b="1" dirty="0" smtClean="0">
                <a:latin typeface="Times New Roman"/>
                <a:cs typeface="Times New Roman"/>
              </a:rPr>
              <a:t> </a:t>
            </a:r>
            <a:endParaRPr lang="en-US" sz="2400" b="1" dirty="0">
              <a:latin typeface="Times New Roman"/>
              <a:cs typeface="Times New Roman"/>
            </a:endParaRPr>
          </a:p>
        </p:txBody>
      </p:sp>
      <p:sp>
        <p:nvSpPr>
          <p:cNvPr id="10" name="TextBox 9"/>
          <p:cNvSpPr txBox="1"/>
          <p:nvPr/>
        </p:nvSpPr>
        <p:spPr>
          <a:xfrm>
            <a:off x="6416263" y="3429000"/>
            <a:ext cx="184666" cy="369332"/>
          </a:xfrm>
          <a:prstGeom prst="rect">
            <a:avLst/>
          </a:prstGeom>
          <a:noFill/>
        </p:spPr>
        <p:txBody>
          <a:bodyPr wrap="none" rtlCol="0">
            <a:spAutoFit/>
          </a:bodyPr>
          <a:lstStyle/>
          <a:p>
            <a:endParaRPr lang="en-US" dirty="0"/>
          </a:p>
        </p:txBody>
      </p:sp>
      <p:sp>
        <p:nvSpPr>
          <p:cNvPr id="16" name="TextBox 15"/>
          <p:cNvSpPr txBox="1"/>
          <p:nvPr/>
        </p:nvSpPr>
        <p:spPr>
          <a:xfrm>
            <a:off x="239235" y="2966064"/>
            <a:ext cx="4313178" cy="400110"/>
          </a:xfrm>
          <a:prstGeom prst="rect">
            <a:avLst/>
          </a:prstGeom>
          <a:noFill/>
        </p:spPr>
        <p:txBody>
          <a:bodyPr wrap="square" rtlCol="0">
            <a:spAutoFit/>
          </a:bodyPr>
          <a:lstStyle/>
          <a:p>
            <a:r>
              <a:rPr lang="en-US" sz="1000" dirty="0" smtClean="0">
                <a:latin typeface="Times New Roman"/>
                <a:cs typeface="Times New Roman"/>
              </a:rPr>
              <a:t>AIF-S  occurs when a discontinuity occurs in the number of bond energy levels for the adsorbed species of different S isotopes. (</a:t>
            </a:r>
            <a:r>
              <a:rPr lang="en-US" sz="1000" dirty="0" err="1" smtClean="0">
                <a:latin typeface="Times New Roman"/>
                <a:cs typeface="Times New Roman"/>
              </a:rPr>
              <a:t>Lasaga</a:t>
            </a:r>
            <a:r>
              <a:rPr lang="en-US" sz="1000" dirty="0" smtClean="0">
                <a:latin typeface="Times New Roman"/>
                <a:cs typeface="Times New Roman"/>
              </a:rPr>
              <a:t> et al., 2008)</a:t>
            </a:r>
            <a:endParaRPr lang="en-US" sz="1000" dirty="0">
              <a:latin typeface="Times New Roman"/>
              <a:cs typeface="Times New Roman"/>
            </a:endParaRPr>
          </a:p>
        </p:txBody>
      </p:sp>
      <p:sp>
        <p:nvSpPr>
          <p:cNvPr id="20" name="TextBox 19"/>
          <p:cNvSpPr txBox="1"/>
          <p:nvPr/>
        </p:nvSpPr>
        <p:spPr>
          <a:xfrm>
            <a:off x="4610142" y="5995195"/>
            <a:ext cx="4313247" cy="400110"/>
          </a:xfrm>
          <a:prstGeom prst="rect">
            <a:avLst/>
          </a:prstGeom>
          <a:noFill/>
        </p:spPr>
        <p:txBody>
          <a:bodyPr wrap="square" rtlCol="0">
            <a:spAutoFit/>
          </a:bodyPr>
          <a:lstStyle/>
          <a:p>
            <a:r>
              <a:rPr lang="en-US" sz="1000" dirty="0" smtClean="0">
                <a:latin typeface="Times New Roman"/>
                <a:cs typeface="Times New Roman"/>
              </a:rPr>
              <a:t>Multiple S isotope fractionations during reactions between activated C &amp; SO</a:t>
            </a:r>
            <a:r>
              <a:rPr lang="en-US" sz="1000" baseline="-25000" dirty="0" smtClean="0">
                <a:latin typeface="Times New Roman"/>
                <a:cs typeface="Times New Roman"/>
              </a:rPr>
              <a:t>2(g)</a:t>
            </a:r>
            <a:r>
              <a:rPr lang="en-US" sz="1000" dirty="0" smtClean="0">
                <a:latin typeface="Times New Roman"/>
                <a:cs typeface="Times New Roman"/>
              </a:rPr>
              <a:t> at T = 200-250°C (</a:t>
            </a:r>
            <a:r>
              <a:rPr lang="en-US" sz="1000" dirty="0" err="1" smtClean="0">
                <a:latin typeface="Times New Roman"/>
                <a:cs typeface="Times New Roman"/>
              </a:rPr>
              <a:t>Hamasaki</a:t>
            </a:r>
            <a:r>
              <a:rPr lang="en-US" sz="1000" dirty="0" smtClean="0">
                <a:latin typeface="Times New Roman"/>
                <a:cs typeface="Times New Roman"/>
              </a:rPr>
              <a:t>, Watanabe &amp; </a:t>
            </a:r>
            <a:r>
              <a:rPr lang="en-US" sz="1000" dirty="0" err="1" smtClean="0">
                <a:latin typeface="Times New Roman"/>
                <a:cs typeface="Times New Roman"/>
              </a:rPr>
              <a:t>Ohmoto</a:t>
            </a:r>
            <a:r>
              <a:rPr lang="en-US" sz="1000" dirty="0" smtClean="0">
                <a:latin typeface="Times New Roman"/>
                <a:cs typeface="Times New Roman"/>
              </a:rPr>
              <a:t>, in prep.)</a:t>
            </a:r>
            <a:endParaRPr lang="en-US" sz="1000" dirty="0">
              <a:latin typeface="Times New Roman"/>
              <a:cs typeface="Times New Roman"/>
            </a:endParaRPr>
          </a:p>
        </p:txBody>
      </p:sp>
      <p:sp>
        <p:nvSpPr>
          <p:cNvPr id="24" name="Oval 23"/>
          <p:cNvSpPr/>
          <p:nvPr/>
        </p:nvSpPr>
        <p:spPr>
          <a:xfrm>
            <a:off x="5278161" y="3928837"/>
            <a:ext cx="668016" cy="486702"/>
          </a:xfrm>
          <a:prstGeom prst="ellipse">
            <a:avLst/>
          </a:prstGeom>
          <a:noFill/>
          <a:ln>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2"/>
          <a:stretch>
            <a:fillRect/>
          </a:stretch>
        </p:blipFill>
        <p:spPr>
          <a:xfrm>
            <a:off x="4584772" y="3587226"/>
            <a:ext cx="4000486" cy="2399739"/>
          </a:xfrm>
          <a:prstGeom prst="rect">
            <a:avLst/>
          </a:prstGeom>
        </p:spPr>
      </p:pic>
      <p:sp>
        <p:nvSpPr>
          <p:cNvPr id="23" name="Oval 22"/>
          <p:cNvSpPr/>
          <p:nvPr/>
        </p:nvSpPr>
        <p:spPr>
          <a:xfrm>
            <a:off x="7587355" y="3761532"/>
            <a:ext cx="296897" cy="281375"/>
          </a:xfrm>
          <a:prstGeom prst="ellipse">
            <a:avLst/>
          </a:prstGeom>
          <a:noFill/>
          <a:ln>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Arrow Connector 29"/>
          <p:cNvCxnSpPr>
            <a:endCxn id="23" idx="3"/>
          </p:cNvCxnSpPr>
          <p:nvPr/>
        </p:nvCxnSpPr>
        <p:spPr>
          <a:xfrm flipV="1">
            <a:off x="6506982" y="4001701"/>
            <a:ext cx="1123853" cy="61156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3" idx="2"/>
          </p:cNvCxnSpPr>
          <p:nvPr/>
        </p:nvCxnSpPr>
        <p:spPr>
          <a:xfrm rot="10800000" flipV="1">
            <a:off x="5946179" y="3902219"/>
            <a:ext cx="1641176" cy="186429"/>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348160" y="4088649"/>
            <a:ext cx="851515" cy="261610"/>
          </a:xfrm>
          <a:prstGeom prst="rect">
            <a:avLst/>
          </a:prstGeom>
          <a:noFill/>
        </p:spPr>
        <p:txBody>
          <a:bodyPr wrap="square" rtlCol="0">
            <a:spAutoFit/>
          </a:bodyPr>
          <a:lstStyle/>
          <a:p>
            <a:r>
              <a:rPr lang="en-US" sz="1100" b="1" dirty="0" smtClean="0">
                <a:solidFill>
                  <a:srgbClr val="FF0000"/>
                </a:solidFill>
                <a:latin typeface="Times New Roman"/>
                <a:cs typeface="Times New Roman"/>
              </a:rPr>
              <a:t>adsorption</a:t>
            </a:r>
            <a:endParaRPr lang="en-US" sz="1100" b="1" dirty="0">
              <a:solidFill>
                <a:srgbClr val="FF0000"/>
              </a:solidFill>
              <a:latin typeface="Times New Roman"/>
              <a:cs typeface="Times New Roman"/>
            </a:endParaRPr>
          </a:p>
        </p:txBody>
      </p:sp>
      <p:sp>
        <p:nvSpPr>
          <p:cNvPr id="36" name="TextBox 35"/>
          <p:cNvSpPr txBox="1"/>
          <p:nvPr/>
        </p:nvSpPr>
        <p:spPr>
          <a:xfrm rot="21279449">
            <a:off x="6086368" y="3770465"/>
            <a:ext cx="774571" cy="261610"/>
          </a:xfrm>
          <a:prstGeom prst="rect">
            <a:avLst/>
          </a:prstGeom>
          <a:noFill/>
        </p:spPr>
        <p:txBody>
          <a:bodyPr wrap="square" rtlCol="0">
            <a:spAutoFit/>
          </a:bodyPr>
          <a:lstStyle/>
          <a:p>
            <a:r>
              <a:rPr lang="en-US" sz="1100" b="1" dirty="0" smtClean="0">
                <a:solidFill>
                  <a:srgbClr val="0000FF"/>
                </a:solidFill>
                <a:latin typeface="Times New Roman"/>
                <a:cs typeface="Times New Roman"/>
              </a:rPr>
              <a:t>reduction</a:t>
            </a:r>
            <a:endParaRPr lang="en-US" sz="1100" b="1" dirty="0">
              <a:solidFill>
                <a:srgbClr val="0000FF"/>
              </a:solidFill>
              <a:latin typeface="Times New Roman"/>
              <a:cs typeface="Times New Roman"/>
            </a:endParaRPr>
          </a:p>
        </p:txBody>
      </p:sp>
      <p:pic>
        <p:nvPicPr>
          <p:cNvPr id="39" name="Picture 38"/>
          <p:cNvPicPr>
            <a:picLocks noChangeAspect="1"/>
          </p:cNvPicPr>
          <p:nvPr/>
        </p:nvPicPr>
        <p:blipFill>
          <a:blip r:embed="rId3"/>
          <a:stretch>
            <a:fillRect/>
          </a:stretch>
        </p:blipFill>
        <p:spPr>
          <a:xfrm>
            <a:off x="698421" y="1063798"/>
            <a:ext cx="2962230" cy="1929683"/>
          </a:xfrm>
          <a:prstGeom prst="rect">
            <a:avLst/>
          </a:prstGeom>
        </p:spPr>
      </p:pic>
      <p:pic>
        <p:nvPicPr>
          <p:cNvPr id="40" name="Picture 39"/>
          <p:cNvPicPr>
            <a:picLocks noChangeAspect="1"/>
          </p:cNvPicPr>
          <p:nvPr/>
        </p:nvPicPr>
        <p:blipFill>
          <a:blip r:embed="rId4"/>
          <a:stretch>
            <a:fillRect/>
          </a:stretch>
        </p:blipFill>
        <p:spPr>
          <a:xfrm>
            <a:off x="4924569" y="1034032"/>
            <a:ext cx="3421526" cy="1959449"/>
          </a:xfrm>
          <a:prstGeom prst="rect">
            <a:avLst/>
          </a:prstGeom>
        </p:spPr>
      </p:pic>
      <p:sp>
        <p:nvSpPr>
          <p:cNvPr id="41" name="TextBox 40"/>
          <p:cNvSpPr txBox="1"/>
          <p:nvPr/>
        </p:nvSpPr>
        <p:spPr>
          <a:xfrm>
            <a:off x="4560660" y="2976978"/>
            <a:ext cx="4370977" cy="553998"/>
          </a:xfrm>
          <a:prstGeom prst="rect">
            <a:avLst/>
          </a:prstGeom>
          <a:noFill/>
        </p:spPr>
        <p:txBody>
          <a:bodyPr wrap="square" rtlCol="0">
            <a:spAutoFit/>
          </a:bodyPr>
          <a:lstStyle/>
          <a:p>
            <a:r>
              <a:rPr lang="en-US" sz="1000" dirty="0" smtClean="0">
                <a:latin typeface="Times New Roman"/>
                <a:cs typeface="Times New Roman"/>
              </a:rPr>
              <a:t>Multiple S isotope fractionations during reactions of amino acids (</a:t>
            </a:r>
            <a:r>
              <a:rPr lang="en-US" sz="1000" dirty="0" err="1" smtClean="0">
                <a:latin typeface="Times New Roman"/>
                <a:cs typeface="Times New Roman"/>
              </a:rPr>
              <a:t>xls</a:t>
            </a:r>
            <a:r>
              <a:rPr lang="en-US" sz="1000" dirty="0" smtClean="0">
                <a:latin typeface="Times New Roman"/>
                <a:cs typeface="Times New Roman"/>
              </a:rPr>
              <a:t>), sulfate (</a:t>
            </a:r>
            <a:r>
              <a:rPr lang="en-US" sz="1000" dirty="0" err="1" smtClean="0">
                <a:latin typeface="Times New Roman"/>
                <a:cs typeface="Times New Roman"/>
              </a:rPr>
              <a:t>xls</a:t>
            </a:r>
            <a:r>
              <a:rPr lang="en-US" sz="1000" dirty="0" smtClean="0">
                <a:latin typeface="Times New Roman"/>
                <a:cs typeface="Times New Roman"/>
              </a:rPr>
              <a:t>), &amp; H</a:t>
            </a:r>
            <a:r>
              <a:rPr lang="en-US" sz="1000" baseline="-25000" dirty="0" smtClean="0">
                <a:latin typeface="Times New Roman"/>
                <a:cs typeface="Times New Roman"/>
              </a:rPr>
              <a:t>2</a:t>
            </a:r>
            <a:r>
              <a:rPr lang="en-US" sz="1000" dirty="0" smtClean="0">
                <a:latin typeface="Times New Roman"/>
                <a:cs typeface="Times New Roman"/>
              </a:rPr>
              <a:t>O at 170-200°C. Black symbols (Watanabe, Farquhar &amp; </a:t>
            </a:r>
            <a:r>
              <a:rPr lang="en-US" sz="1000" dirty="0" err="1" smtClean="0">
                <a:latin typeface="Times New Roman"/>
                <a:cs typeface="Times New Roman"/>
              </a:rPr>
              <a:t>Ohmoto</a:t>
            </a:r>
            <a:r>
              <a:rPr lang="en-US" sz="1000" dirty="0" smtClean="0">
                <a:latin typeface="Times New Roman"/>
                <a:cs typeface="Times New Roman"/>
              </a:rPr>
              <a:t>, 2009); </a:t>
            </a:r>
            <a:r>
              <a:rPr lang="en-US" sz="1000" dirty="0" smtClean="0">
                <a:solidFill>
                  <a:srgbClr val="FF0000"/>
                </a:solidFill>
                <a:latin typeface="Times New Roman"/>
                <a:cs typeface="Times New Roman"/>
              </a:rPr>
              <a:t>red squares </a:t>
            </a:r>
            <a:r>
              <a:rPr lang="en-US" sz="1000" dirty="0" smtClean="0">
                <a:solidFill>
                  <a:schemeClr val="tx1">
                    <a:lumMod val="50000"/>
                    <a:lumOff val="50000"/>
                  </a:schemeClr>
                </a:solidFill>
                <a:latin typeface="Times New Roman"/>
                <a:cs typeface="Times New Roman"/>
              </a:rPr>
              <a:t>(Watanabe &amp; </a:t>
            </a:r>
            <a:r>
              <a:rPr lang="en-US" sz="1000" dirty="0" err="1" smtClean="0">
                <a:solidFill>
                  <a:schemeClr val="tx1">
                    <a:lumMod val="50000"/>
                    <a:lumOff val="50000"/>
                  </a:schemeClr>
                </a:solidFill>
                <a:latin typeface="Times New Roman"/>
                <a:cs typeface="Times New Roman"/>
              </a:rPr>
              <a:t>Ohmoto</a:t>
            </a:r>
            <a:r>
              <a:rPr lang="en-US" sz="1000" dirty="0" smtClean="0">
                <a:solidFill>
                  <a:schemeClr val="tx1">
                    <a:lumMod val="50000"/>
                    <a:lumOff val="50000"/>
                  </a:schemeClr>
                </a:solidFill>
                <a:latin typeface="Times New Roman"/>
                <a:cs typeface="Times New Roman"/>
              </a:rPr>
              <a:t>, in prep.).</a:t>
            </a:r>
            <a:endParaRPr lang="en-US" sz="1000" dirty="0">
              <a:latin typeface="Times New Roman"/>
              <a:cs typeface="Times New Roman"/>
            </a:endParaRPr>
          </a:p>
        </p:txBody>
      </p:sp>
      <p:pic>
        <p:nvPicPr>
          <p:cNvPr id="42" name="Picture 41"/>
          <p:cNvPicPr>
            <a:picLocks noChangeAspect="1"/>
          </p:cNvPicPr>
          <p:nvPr/>
        </p:nvPicPr>
        <p:blipFill>
          <a:blip r:embed="rId5"/>
          <a:stretch>
            <a:fillRect/>
          </a:stretch>
        </p:blipFill>
        <p:spPr>
          <a:xfrm>
            <a:off x="224542" y="3577434"/>
            <a:ext cx="3998764" cy="2491983"/>
          </a:xfrm>
          <a:prstGeom prst="rect">
            <a:avLst/>
          </a:prstGeom>
        </p:spPr>
      </p:pic>
      <p:sp>
        <p:nvSpPr>
          <p:cNvPr id="43" name="TextBox 42"/>
          <p:cNvSpPr txBox="1"/>
          <p:nvPr/>
        </p:nvSpPr>
        <p:spPr>
          <a:xfrm>
            <a:off x="74228" y="5986934"/>
            <a:ext cx="4593645" cy="707886"/>
          </a:xfrm>
          <a:prstGeom prst="rect">
            <a:avLst/>
          </a:prstGeom>
          <a:noFill/>
        </p:spPr>
        <p:txBody>
          <a:bodyPr wrap="square" rtlCol="0">
            <a:spAutoFit/>
          </a:bodyPr>
          <a:lstStyle/>
          <a:p>
            <a:r>
              <a:rPr lang="en-US" sz="1000" dirty="0" err="1" smtClean="0">
                <a:latin typeface="Times New Roman"/>
                <a:cs typeface="Times New Roman"/>
              </a:rPr>
              <a:t>Balan</a:t>
            </a:r>
            <a:r>
              <a:rPr lang="en-US" sz="1000" dirty="0" smtClean="0">
                <a:latin typeface="Times New Roman"/>
                <a:cs typeface="Times New Roman"/>
              </a:rPr>
              <a:t> et al. (2009) concluded </a:t>
            </a:r>
            <a:r>
              <a:rPr lang="en-US" sz="1000" dirty="0" err="1" smtClean="0">
                <a:latin typeface="Times New Roman"/>
                <a:cs typeface="Times New Roman"/>
              </a:rPr>
              <a:t>Lasaga</a:t>
            </a:r>
            <a:r>
              <a:rPr lang="en-US" sz="1000" dirty="0" smtClean="0">
                <a:latin typeface="Times New Roman"/>
                <a:cs typeface="Times New Roman"/>
              </a:rPr>
              <a:t> et al. (2008) were wrong, showing significant overlaps of the wave function distributions of bound and unbound species. But they were wrong, because their “box” was only 30Å in size; the overlaps become negligible in nature where the “box” is typically &gt;10</a:t>
            </a:r>
            <a:r>
              <a:rPr lang="en-US" sz="1000" baseline="30000" dirty="0" smtClean="0">
                <a:latin typeface="Times New Roman"/>
                <a:cs typeface="Times New Roman"/>
              </a:rPr>
              <a:t>4</a:t>
            </a:r>
            <a:r>
              <a:rPr lang="en-US" sz="1000" dirty="0" smtClean="0">
                <a:latin typeface="Times New Roman"/>
                <a:cs typeface="Times New Roman"/>
              </a:rPr>
              <a:t> Å in size (</a:t>
            </a:r>
            <a:r>
              <a:rPr lang="en-US" sz="1000" dirty="0" err="1" smtClean="0">
                <a:latin typeface="Times New Roman"/>
                <a:cs typeface="Times New Roman"/>
              </a:rPr>
              <a:t>Lasaga</a:t>
            </a:r>
            <a:r>
              <a:rPr lang="en-US" sz="1000" dirty="0" smtClean="0">
                <a:latin typeface="Times New Roman"/>
                <a:cs typeface="Times New Roman"/>
              </a:rPr>
              <a:t> et al., in prep.)</a:t>
            </a:r>
            <a:endParaRPr lang="en-US" sz="1000" dirty="0">
              <a:latin typeface="Times New Roman"/>
              <a:cs typeface="Times New Roman"/>
            </a:endParaRPr>
          </a:p>
        </p:txBody>
      </p:sp>
      <p:sp>
        <p:nvSpPr>
          <p:cNvPr id="33" name="Oval 32"/>
          <p:cNvSpPr/>
          <p:nvPr/>
        </p:nvSpPr>
        <p:spPr>
          <a:xfrm>
            <a:off x="5278161" y="3928837"/>
            <a:ext cx="668016" cy="486702"/>
          </a:xfrm>
          <a:prstGeom prst="ellipse">
            <a:avLst/>
          </a:prstGeom>
          <a:noFill/>
          <a:ln>
            <a:solidFill>
              <a:srgbClr val="0000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5632787" y="4776931"/>
            <a:ext cx="874195" cy="246221"/>
          </a:xfrm>
          <a:prstGeom prst="rect">
            <a:avLst/>
          </a:prstGeom>
          <a:noFill/>
        </p:spPr>
        <p:txBody>
          <a:bodyPr wrap="square" rtlCol="0">
            <a:spAutoFit/>
          </a:bodyPr>
          <a:lstStyle/>
          <a:p>
            <a:r>
              <a:rPr lang="en-US" sz="1000" b="1" dirty="0" smtClean="0">
                <a:latin typeface="Times New Roman"/>
                <a:cs typeface="Times New Roman"/>
              </a:rPr>
              <a:t>Initial SO</a:t>
            </a:r>
            <a:r>
              <a:rPr lang="en-US" sz="1000" b="1" baseline="-25000" dirty="0" smtClean="0">
                <a:latin typeface="Times New Roman"/>
                <a:cs typeface="Times New Roman"/>
              </a:rPr>
              <a:t>2</a:t>
            </a:r>
            <a:endParaRPr lang="en-US" sz="1000" b="1" dirty="0">
              <a:latin typeface="Times New Roman"/>
              <a:cs typeface="Times New Roman"/>
            </a:endParaRPr>
          </a:p>
        </p:txBody>
      </p:sp>
      <p:sp>
        <p:nvSpPr>
          <p:cNvPr id="47" name="Rectangle 46"/>
          <p:cNvSpPr/>
          <p:nvPr/>
        </p:nvSpPr>
        <p:spPr>
          <a:xfrm>
            <a:off x="6276062" y="4643681"/>
            <a:ext cx="239167" cy="190119"/>
          </a:xfrm>
          <a:prstGeom prst="rect">
            <a:avLst/>
          </a:prstGeom>
          <a:solidFill>
            <a:srgbClr val="FFFF00">
              <a:alpha val="66000"/>
            </a:srgbClr>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Box 9"/>
          <p:cNvSpPr txBox="1"/>
          <p:nvPr/>
        </p:nvSpPr>
        <p:spPr>
          <a:xfrm>
            <a:off x="6416263" y="3429000"/>
            <a:ext cx="184666" cy="369332"/>
          </a:xfrm>
          <a:prstGeom prst="rect">
            <a:avLst/>
          </a:prstGeom>
          <a:noFill/>
        </p:spPr>
        <p:txBody>
          <a:bodyPr wrap="none" rtlCol="0">
            <a:spAutoFit/>
          </a:bodyPr>
          <a:lstStyle/>
          <a:p>
            <a:endParaRPr lang="en-US" dirty="0"/>
          </a:p>
        </p:txBody>
      </p:sp>
      <p:pic>
        <p:nvPicPr>
          <p:cNvPr id="39" name="Picture 38"/>
          <p:cNvPicPr>
            <a:picLocks noChangeAspect="1"/>
          </p:cNvPicPr>
          <p:nvPr/>
        </p:nvPicPr>
        <p:blipFill>
          <a:blip r:embed="rId2"/>
          <a:stretch>
            <a:fillRect/>
          </a:stretch>
        </p:blipFill>
        <p:spPr>
          <a:xfrm>
            <a:off x="698420" y="1344179"/>
            <a:ext cx="3376737" cy="3117179"/>
          </a:xfrm>
          <a:prstGeom prst="rect">
            <a:avLst/>
          </a:prstGeom>
        </p:spPr>
      </p:pic>
      <p:graphicFrame>
        <p:nvGraphicFramePr>
          <p:cNvPr id="21" name="Chart 20"/>
          <p:cNvGraphicFramePr/>
          <p:nvPr/>
        </p:nvGraphicFramePr>
        <p:xfrm>
          <a:off x="4314929" y="377359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p:nvPr/>
        </p:nvGraphicFramePr>
        <p:xfrm>
          <a:off x="4174121" y="84939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rot="19908335">
            <a:off x="7183246" y="1278203"/>
            <a:ext cx="633507" cy="276999"/>
          </a:xfrm>
          <a:prstGeom prst="rect">
            <a:avLst/>
          </a:prstGeom>
          <a:noFill/>
        </p:spPr>
        <p:txBody>
          <a:bodyPr wrap="none" rtlCol="0">
            <a:spAutoFit/>
          </a:bodyPr>
          <a:lstStyle/>
          <a:p>
            <a:r>
              <a:rPr lang="en-US" sz="1200" b="1" baseline="30000" dirty="0" smtClean="0">
                <a:solidFill>
                  <a:srgbClr val="FF0000"/>
                </a:solidFill>
              </a:rPr>
              <a:t>32</a:t>
            </a:r>
            <a:r>
              <a:rPr lang="en-US" sz="1200" b="1" dirty="0" smtClean="0">
                <a:solidFill>
                  <a:srgbClr val="FF0000"/>
                </a:solidFill>
              </a:rPr>
              <a:t>S loss</a:t>
            </a:r>
            <a:endParaRPr lang="en-US" sz="1200" b="1" baseline="30000" dirty="0">
              <a:solidFill>
                <a:srgbClr val="FF0000"/>
              </a:solidFill>
            </a:endParaRPr>
          </a:p>
        </p:txBody>
      </p:sp>
      <p:sp>
        <p:nvSpPr>
          <p:cNvPr id="26" name="TextBox 25"/>
          <p:cNvSpPr txBox="1"/>
          <p:nvPr/>
        </p:nvSpPr>
        <p:spPr>
          <a:xfrm rot="2525282">
            <a:off x="7335645" y="5525823"/>
            <a:ext cx="633507" cy="276999"/>
          </a:xfrm>
          <a:prstGeom prst="rect">
            <a:avLst/>
          </a:prstGeom>
          <a:noFill/>
        </p:spPr>
        <p:txBody>
          <a:bodyPr wrap="none" rtlCol="0">
            <a:spAutoFit/>
          </a:bodyPr>
          <a:lstStyle/>
          <a:p>
            <a:r>
              <a:rPr lang="en-US" sz="1200" b="1" baseline="30000" dirty="0" smtClean="0">
                <a:solidFill>
                  <a:srgbClr val="FF0000"/>
                </a:solidFill>
              </a:rPr>
              <a:t>32</a:t>
            </a:r>
            <a:r>
              <a:rPr lang="en-US" sz="1200" b="1" dirty="0" smtClean="0">
                <a:solidFill>
                  <a:srgbClr val="FF0000"/>
                </a:solidFill>
              </a:rPr>
              <a:t>S loss</a:t>
            </a:r>
            <a:endParaRPr lang="en-US" sz="1200" b="1" baseline="30000" dirty="0">
              <a:solidFill>
                <a:srgbClr val="FF0000"/>
              </a:solidFill>
            </a:endParaRPr>
          </a:p>
        </p:txBody>
      </p:sp>
      <p:sp>
        <p:nvSpPr>
          <p:cNvPr id="27" name="TextBox 26"/>
          <p:cNvSpPr txBox="1"/>
          <p:nvPr/>
        </p:nvSpPr>
        <p:spPr>
          <a:xfrm rot="1735134">
            <a:off x="7324498" y="2647137"/>
            <a:ext cx="1272403" cy="307777"/>
          </a:xfrm>
          <a:prstGeom prst="rect">
            <a:avLst/>
          </a:prstGeom>
          <a:noFill/>
        </p:spPr>
        <p:txBody>
          <a:bodyPr wrap="none" rtlCol="0">
            <a:spAutoFit/>
          </a:bodyPr>
          <a:lstStyle/>
          <a:p>
            <a:r>
              <a:rPr lang="en-US" sz="1400" baseline="30000" dirty="0" smtClean="0"/>
              <a:t>32</a:t>
            </a:r>
            <a:r>
              <a:rPr lang="en-US" sz="1400" dirty="0" smtClean="0"/>
              <a:t>S &amp; </a:t>
            </a:r>
            <a:r>
              <a:rPr lang="en-US" sz="1400" baseline="30000" dirty="0" smtClean="0"/>
              <a:t>33</a:t>
            </a:r>
            <a:r>
              <a:rPr lang="en-US" sz="1400" dirty="0" smtClean="0"/>
              <a:t>S losses</a:t>
            </a:r>
            <a:endParaRPr lang="en-US" sz="1400" baseline="30000" dirty="0"/>
          </a:p>
        </p:txBody>
      </p:sp>
      <p:sp>
        <p:nvSpPr>
          <p:cNvPr id="28" name="TextBox 27"/>
          <p:cNvSpPr txBox="1"/>
          <p:nvPr/>
        </p:nvSpPr>
        <p:spPr>
          <a:xfrm rot="19133107">
            <a:off x="4953281" y="5367676"/>
            <a:ext cx="1272403" cy="307777"/>
          </a:xfrm>
          <a:prstGeom prst="rect">
            <a:avLst/>
          </a:prstGeom>
          <a:noFill/>
        </p:spPr>
        <p:txBody>
          <a:bodyPr wrap="none" rtlCol="0">
            <a:spAutoFit/>
          </a:bodyPr>
          <a:lstStyle/>
          <a:p>
            <a:r>
              <a:rPr lang="en-US" sz="1400" baseline="30000" dirty="0" smtClean="0"/>
              <a:t>32</a:t>
            </a:r>
            <a:r>
              <a:rPr lang="en-US" sz="1400" dirty="0" smtClean="0"/>
              <a:t>S &amp; </a:t>
            </a:r>
            <a:r>
              <a:rPr lang="en-US" sz="1400" baseline="30000" dirty="0" smtClean="0"/>
              <a:t>33</a:t>
            </a:r>
            <a:r>
              <a:rPr lang="en-US" sz="1400" dirty="0" smtClean="0"/>
              <a:t>S losses</a:t>
            </a:r>
            <a:endParaRPr lang="en-US" sz="1400" baseline="30000" dirty="0"/>
          </a:p>
        </p:txBody>
      </p:sp>
      <p:sp>
        <p:nvSpPr>
          <p:cNvPr id="29" name="TextBox 28"/>
          <p:cNvSpPr txBox="1"/>
          <p:nvPr/>
        </p:nvSpPr>
        <p:spPr>
          <a:xfrm rot="16200000">
            <a:off x="5836022" y="3898225"/>
            <a:ext cx="1837591" cy="307777"/>
          </a:xfrm>
          <a:prstGeom prst="rect">
            <a:avLst/>
          </a:prstGeom>
          <a:noFill/>
        </p:spPr>
        <p:txBody>
          <a:bodyPr wrap="square" rtlCol="0">
            <a:spAutoFit/>
          </a:bodyPr>
          <a:lstStyle/>
          <a:p>
            <a:r>
              <a:rPr lang="en-US" sz="1400" b="1" baseline="30000" dirty="0" smtClean="0">
                <a:solidFill>
                  <a:srgbClr val="008000"/>
                </a:solidFill>
              </a:rPr>
              <a:t>32</a:t>
            </a:r>
            <a:r>
              <a:rPr lang="en-US" sz="1400" b="1" dirty="0" smtClean="0">
                <a:solidFill>
                  <a:srgbClr val="008000"/>
                </a:solidFill>
              </a:rPr>
              <a:t>S, </a:t>
            </a:r>
            <a:r>
              <a:rPr lang="en-US" sz="1400" b="1" baseline="30000" dirty="0" smtClean="0">
                <a:solidFill>
                  <a:srgbClr val="008000"/>
                </a:solidFill>
              </a:rPr>
              <a:t>33</a:t>
            </a:r>
            <a:r>
              <a:rPr lang="en-US" sz="1400" b="1" dirty="0" smtClean="0">
                <a:solidFill>
                  <a:srgbClr val="008000"/>
                </a:solidFill>
              </a:rPr>
              <a:t>S &amp; </a:t>
            </a:r>
            <a:r>
              <a:rPr lang="en-US" sz="1400" b="1" baseline="30000" dirty="0" smtClean="0">
                <a:solidFill>
                  <a:srgbClr val="008000"/>
                </a:solidFill>
              </a:rPr>
              <a:t>34</a:t>
            </a:r>
            <a:r>
              <a:rPr lang="en-US" sz="1400" b="1" dirty="0" smtClean="0">
                <a:solidFill>
                  <a:srgbClr val="008000"/>
                </a:solidFill>
              </a:rPr>
              <a:t>S losses</a:t>
            </a:r>
            <a:endParaRPr lang="en-US" sz="1400" b="1" baseline="30000" dirty="0">
              <a:solidFill>
                <a:srgbClr val="008000"/>
              </a:solidFill>
            </a:endParaRPr>
          </a:p>
        </p:txBody>
      </p:sp>
      <p:sp>
        <p:nvSpPr>
          <p:cNvPr id="32" name="TextBox 31"/>
          <p:cNvSpPr txBox="1"/>
          <p:nvPr/>
        </p:nvSpPr>
        <p:spPr>
          <a:xfrm>
            <a:off x="3837906" y="437051"/>
            <a:ext cx="4998108" cy="369332"/>
          </a:xfrm>
          <a:prstGeom prst="rect">
            <a:avLst/>
          </a:prstGeom>
          <a:noFill/>
        </p:spPr>
        <p:txBody>
          <a:bodyPr wrap="none" rtlCol="0">
            <a:spAutoFit/>
          </a:bodyPr>
          <a:lstStyle/>
          <a:p>
            <a:r>
              <a:rPr lang="en-US" b="1" dirty="0" smtClean="0"/>
              <a:t>S isotopic characteristics of </a:t>
            </a:r>
            <a:r>
              <a:rPr lang="en-US" b="1" dirty="0" err="1" smtClean="0"/>
              <a:t>adsorbates</a:t>
            </a:r>
            <a:r>
              <a:rPr lang="en-US" b="1" dirty="0" smtClean="0"/>
              <a:t> &amp; residuals</a:t>
            </a:r>
            <a:endParaRPr lang="en-US" b="1" dirty="0"/>
          </a:p>
        </p:txBody>
      </p:sp>
      <p:sp>
        <p:nvSpPr>
          <p:cNvPr id="37" name="Oval 36"/>
          <p:cNvSpPr/>
          <p:nvPr/>
        </p:nvSpPr>
        <p:spPr>
          <a:xfrm rot="3401547">
            <a:off x="5559195" y="2075781"/>
            <a:ext cx="371121" cy="941771"/>
          </a:xfrm>
          <a:prstGeom prst="ellipse">
            <a:avLst/>
          </a:prstGeom>
          <a:noFill/>
          <a:ln w="1270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rot="7061531">
            <a:off x="5711595" y="1345752"/>
            <a:ext cx="371121" cy="941771"/>
          </a:xfrm>
          <a:prstGeom prst="ellipse">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rot="7743022">
            <a:off x="5860041" y="4133238"/>
            <a:ext cx="371121" cy="941771"/>
          </a:xfrm>
          <a:prstGeom prst="ellipse">
            <a:avLst/>
          </a:prstGeom>
          <a:noFill/>
          <a:ln w="12700">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3435891">
            <a:off x="7093628" y="4105931"/>
            <a:ext cx="371121" cy="941771"/>
          </a:xfrm>
          <a:prstGeom prst="ellipse">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6487304" y="5190242"/>
            <a:ext cx="371121" cy="941771"/>
          </a:xfrm>
          <a:prstGeom prst="ellipse">
            <a:avLst/>
          </a:prstGeom>
          <a:noFill/>
          <a:ln w="12700">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331783" y="6382941"/>
            <a:ext cx="455548" cy="276999"/>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en-US" dirty="0" smtClean="0">
                <a:latin typeface="Symbol" charset="2"/>
                <a:cs typeface="Symbol" charset="2"/>
              </a:rPr>
              <a:t>D</a:t>
            </a:r>
            <a:r>
              <a:rPr lang="en-US" baseline="30000" dirty="0" smtClean="0"/>
              <a:t>33</a:t>
            </a:r>
            <a:r>
              <a:rPr lang="en-US" dirty="0" smtClean="0"/>
              <a:t>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663447" y="2381447"/>
            <a:ext cx="5865608" cy="2308324"/>
          </a:xfrm>
          <a:prstGeom prst="rect">
            <a:avLst/>
          </a:prstGeom>
          <a:noFill/>
        </p:spPr>
        <p:txBody>
          <a:bodyPr wrap="none" rtlCol="0">
            <a:spAutoFit/>
          </a:bodyPr>
          <a:lstStyle/>
          <a:p>
            <a:pPr algn="ctr"/>
            <a:r>
              <a:rPr lang="en-US" sz="4800" dirty="0" smtClean="0">
                <a:solidFill>
                  <a:schemeClr val="bg1"/>
                </a:solidFill>
              </a:rPr>
              <a:t>Up Now: Seth Young</a:t>
            </a:r>
          </a:p>
          <a:p>
            <a:pPr algn="ctr"/>
            <a:endParaRPr lang="en-US" sz="4800" dirty="0" smtClean="0">
              <a:solidFill>
                <a:schemeClr val="bg1"/>
              </a:solidFill>
            </a:endParaRPr>
          </a:p>
          <a:p>
            <a:pPr algn="ctr"/>
            <a:r>
              <a:rPr lang="en-US" sz="4800" dirty="0" smtClean="0">
                <a:solidFill>
                  <a:schemeClr val="bg1"/>
                </a:solidFill>
              </a:rPr>
              <a:t>Up next: Done!</a:t>
            </a:r>
            <a:endParaRPr lang="en-US" sz="48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 name="Picture 23" descr="Finland-map2 copy.jp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361" y="27896"/>
            <a:ext cx="4199176" cy="3212836"/>
          </a:xfrm>
          <a:prstGeom prst="rect">
            <a:avLst/>
          </a:prstGeom>
          <a:ln w="28575" cmpd="sng">
            <a:solidFill>
              <a:srgbClr val="000000"/>
            </a:solidFill>
          </a:ln>
        </p:spPr>
      </p:pic>
      <p:sp>
        <p:nvSpPr>
          <p:cNvPr id="13" name="Rectangle 12"/>
          <p:cNvSpPr/>
          <p:nvPr/>
        </p:nvSpPr>
        <p:spPr>
          <a:xfrm>
            <a:off x="2477074" y="3301999"/>
            <a:ext cx="6666926" cy="3556001"/>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000000"/>
                </a:solidFill>
              </a:ln>
              <a:solidFill>
                <a:prstClr val="white"/>
              </a:solidFill>
            </a:endParaRPr>
          </a:p>
        </p:txBody>
      </p:sp>
      <p:sp>
        <p:nvSpPr>
          <p:cNvPr id="7" name="TextBox 6"/>
          <p:cNvSpPr txBox="1"/>
          <p:nvPr/>
        </p:nvSpPr>
        <p:spPr>
          <a:xfrm>
            <a:off x="4309533" y="27896"/>
            <a:ext cx="4834468" cy="991041"/>
          </a:xfrm>
          <a:prstGeom prst="rect">
            <a:avLst/>
          </a:prstGeom>
          <a:noFill/>
        </p:spPr>
        <p:txBody>
          <a:bodyPr wrap="square" rtlCol="0">
            <a:spAutoFit/>
          </a:bodyPr>
          <a:lstStyle/>
          <a:p>
            <a:pPr algn="ctr">
              <a:lnSpc>
                <a:spcPct val="80000"/>
              </a:lnSpc>
            </a:pPr>
            <a:r>
              <a:rPr lang="en-US" sz="2400" dirty="0" smtClean="0">
                <a:solidFill>
                  <a:prstClr val="black"/>
                </a:solidFill>
              </a:rPr>
              <a:t>PALEOPROTEROZOIC METASEDIMENTARY ROCKS </a:t>
            </a:r>
          </a:p>
          <a:p>
            <a:pPr algn="ctr">
              <a:lnSpc>
                <a:spcPct val="80000"/>
              </a:lnSpc>
            </a:pPr>
            <a:r>
              <a:rPr lang="en-US" sz="2400" dirty="0" smtClean="0">
                <a:solidFill>
                  <a:prstClr val="black"/>
                </a:solidFill>
              </a:rPr>
              <a:t>IN EASTERN FINLAND</a:t>
            </a:r>
            <a:endParaRPr lang="en-US" sz="2400" dirty="0">
              <a:solidFill>
                <a:prstClr val="black"/>
              </a:solidFill>
            </a:endParaRPr>
          </a:p>
        </p:txBody>
      </p:sp>
      <p:sp>
        <p:nvSpPr>
          <p:cNvPr id="8" name="Rectangle 6"/>
          <p:cNvSpPr txBox="1">
            <a:spLocks noChangeArrowheads="1"/>
          </p:cNvSpPr>
          <p:nvPr/>
        </p:nvSpPr>
        <p:spPr>
          <a:xfrm>
            <a:off x="4402667" y="1064455"/>
            <a:ext cx="4724400" cy="201321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lnSpc>
                <a:spcPct val="80000"/>
              </a:lnSpc>
              <a:buFont typeface="Wingdings" charset="2"/>
              <a:buChar char="§"/>
            </a:pPr>
            <a:r>
              <a:rPr lang="fi-FI" sz="2000" dirty="0" smtClean="0">
                <a:solidFill>
                  <a:srgbClr val="000000"/>
                </a:solidFill>
              </a:rPr>
              <a:t>2.1-1.9 </a:t>
            </a:r>
            <a:r>
              <a:rPr lang="fi-FI" sz="2000" dirty="0" err="1" smtClean="0">
                <a:solidFill>
                  <a:srgbClr val="000000"/>
                </a:solidFill>
              </a:rPr>
              <a:t>Ga</a:t>
            </a:r>
            <a:r>
              <a:rPr lang="fi-FI" sz="2000" dirty="0" smtClean="0">
                <a:solidFill>
                  <a:srgbClr val="000000"/>
                </a:solidFill>
              </a:rPr>
              <a:t> </a:t>
            </a:r>
            <a:r>
              <a:rPr lang="fi-FI" sz="2000" dirty="0" err="1" smtClean="0">
                <a:solidFill>
                  <a:srgbClr val="000000"/>
                </a:solidFill>
              </a:rPr>
              <a:t>laminated</a:t>
            </a:r>
            <a:r>
              <a:rPr lang="fi-FI" sz="2000" dirty="0" smtClean="0">
                <a:solidFill>
                  <a:srgbClr val="000000"/>
                </a:solidFill>
              </a:rPr>
              <a:t> </a:t>
            </a:r>
            <a:r>
              <a:rPr lang="fi-FI" sz="2000" dirty="0" err="1" smtClean="0">
                <a:solidFill>
                  <a:srgbClr val="000000"/>
                </a:solidFill>
              </a:rPr>
              <a:t>metasediments</a:t>
            </a:r>
            <a:endParaRPr lang="fi-FI" sz="2000" dirty="0" smtClean="0">
              <a:solidFill>
                <a:srgbClr val="000000"/>
              </a:solidFill>
            </a:endParaRPr>
          </a:p>
          <a:p>
            <a:pPr marL="285750" indent="-285750" algn="l">
              <a:lnSpc>
                <a:spcPct val="80000"/>
              </a:lnSpc>
              <a:buFont typeface="Wingdings" charset="2"/>
              <a:buChar char="§"/>
            </a:pPr>
            <a:r>
              <a:rPr lang="fi-FI" sz="2000" dirty="0" err="1">
                <a:solidFill>
                  <a:srgbClr val="000000"/>
                </a:solidFill>
              </a:rPr>
              <a:t>S</a:t>
            </a:r>
            <a:r>
              <a:rPr lang="fi-FI" sz="2000" dirty="0" err="1" smtClean="0">
                <a:solidFill>
                  <a:srgbClr val="000000"/>
                </a:solidFill>
              </a:rPr>
              <a:t>ulfur</a:t>
            </a:r>
            <a:r>
              <a:rPr lang="fi-FI" sz="2000" dirty="0" smtClean="0">
                <a:solidFill>
                  <a:srgbClr val="000000"/>
                </a:solidFill>
              </a:rPr>
              <a:t> and </a:t>
            </a:r>
            <a:r>
              <a:rPr lang="fi-FI" sz="2000" dirty="0" err="1" smtClean="0">
                <a:solidFill>
                  <a:srgbClr val="000000"/>
                </a:solidFill>
              </a:rPr>
              <a:t>Organic</a:t>
            </a:r>
            <a:r>
              <a:rPr lang="fi-FI" sz="2000" dirty="0" smtClean="0">
                <a:solidFill>
                  <a:srgbClr val="000000"/>
                </a:solidFill>
              </a:rPr>
              <a:t> </a:t>
            </a:r>
            <a:r>
              <a:rPr lang="fi-FI" sz="2000" dirty="0" err="1" smtClean="0">
                <a:solidFill>
                  <a:srgbClr val="000000"/>
                </a:solidFill>
              </a:rPr>
              <a:t>Carbon</a:t>
            </a:r>
            <a:r>
              <a:rPr lang="fi-FI" sz="2000" dirty="0" smtClean="0">
                <a:solidFill>
                  <a:srgbClr val="000000"/>
                </a:solidFill>
              </a:rPr>
              <a:t>  7 to 10 </a:t>
            </a:r>
            <a:r>
              <a:rPr lang="fi-FI" sz="2000" dirty="0" err="1" smtClean="0">
                <a:solidFill>
                  <a:srgbClr val="000000"/>
                </a:solidFill>
              </a:rPr>
              <a:t>wt</a:t>
            </a:r>
            <a:r>
              <a:rPr lang="fi-FI" sz="2000" dirty="0" smtClean="0">
                <a:solidFill>
                  <a:srgbClr val="000000"/>
                </a:solidFill>
              </a:rPr>
              <a:t>.%</a:t>
            </a:r>
            <a:endParaRPr lang="fi-FI" sz="2000" dirty="0">
              <a:solidFill>
                <a:srgbClr val="000000"/>
              </a:solidFill>
            </a:endParaRPr>
          </a:p>
          <a:p>
            <a:pPr marL="285750" indent="-285750" algn="l">
              <a:lnSpc>
                <a:spcPct val="80000"/>
              </a:lnSpc>
              <a:buFont typeface="Wingdings" charset="2"/>
              <a:buChar char="§"/>
            </a:pPr>
            <a:r>
              <a:rPr lang="el-GR" sz="2000" dirty="0" smtClean="0">
                <a:solidFill>
                  <a:srgbClr val="000000"/>
                </a:solidFill>
                <a:ea typeface="ＭＳ Ｐゴシック" charset="0"/>
                <a:cs typeface="Tahoma" charset="0"/>
              </a:rPr>
              <a:t>δ</a:t>
            </a:r>
            <a:r>
              <a:rPr lang="fi-FI" sz="2000" baseline="30000" dirty="0" smtClean="0">
                <a:solidFill>
                  <a:srgbClr val="000000"/>
                </a:solidFill>
                <a:ea typeface="ＭＳ Ｐゴシック" charset="0"/>
                <a:cs typeface="Tahoma" charset="0"/>
              </a:rPr>
              <a:t>13</a:t>
            </a:r>
            <a:r>
              <a:rPr lang="fi-FI" sz="2000" dirty="0" smtClean="0">
                <a:solidFill>
                  <a:srgbClr val="000000"/>
                </a:solidFill>
                <a:ea typeface="ＭＳ Ｐゴシック" charset="0"/>
                <a:cs typeface="Tahoma" charset="0"/>
              </a:rPr>
              <a:t>C</a:t>
            </a:r>
            <a:r>
              <a:rPr lang="fi-FI" sz="2000" baseline="-25000" dirty="0" smtClean="0">
                <a:solidFill>
                  <a:srgbClr val="000000"/>
                </a:solidFill>
                <a:ea typeface="ＭＳ Ｐゴシック" charset="0"/>
                <a:cs typeface="Tahoma" charset="0"/>
              </a:rPr>
              <a:t>org</a:t>
            </a:r>
            <a:r>
              <a:rPr lang="fi-FI" sz="2000" dirty="0" smtClean="0">
                <a:solidFill>
                  <a:srgbClr val="000000"/>
                </a:solidFill>
                <a:ea typeface="ＭＳ Ｐゴシック" charset="0"/>
                <a:cs typeface="Tahoma" charset="0"/>
              </a:rPr>
              <a:t> -23 to -27‰</a:t>
            </a:r>
          </a:p>
          <a:p>
            <a:pPr marL="285750" indent="-285750" algn="l">
              <a:lnSpc>
                <a:spcPct val="80000"/>
              </a:lnSpc>
              <a:buFont typeface="Wingdings" charset="2"/>
              <a:buChar char="§"/>
            </a:pPr>
            <a:r>
              <a:rPr lang="fi-FI" sz="2000" dirty="0" smtClean="0">
                <a:solidFill>
                  <a:srgbClr val="000000"/>
                </a:solidFill>
                <a:ea typeface="ＭＳ Ｐゴシック" charset="0"/>
              </a:rPr>
              <a:t>REE </a:t>
            </a:r>
            <a:r>
              <a:rPr lang="fi-FI" sz="2000" dirty="0" err="1" smtClean="0">
                <a:solidFill>
                  <a:srgbClr val="000000"/>
                </a:solidFill>
                <a:ea typeface="ＭＳ Ｐゴシック" charset="0"/>
              </a:rPr>
              <a:t>patterns</a:t>
            </a:r>
            <a:r>
              <a:rPr lang="fi-FI" sz="2000" dirty="0" smtClean="0">
                <a:solidFill>
                  <a:srgbClr val="000000"/>
                </a:solidFill>
                <a:ea typeface="ＭＳ Ｐゴシック" charset="0"/>
              </a:rPr>
              <a:t>, </a:t>
            </a:r>
            <a:r>
              <a:rPr lang="fi-FI" sz="2000" dirty="0" err="1" smtClean="0">
                <a:solidFill>
                  <a:srgbClr val="000000"/>
                </a:solidFill>
                <a:ea typeface="ＭＳ Ｐゴシック" charset="0"/>
              </a:rPr>
              <a:t>Ce-depletion</a:t>
            </a:r>
            <a:r>
              <a:rPr lang="fi-FI" sz="2000" dirty="0" smtClean="0">
                <a:solidFill>
                  <a:srgbClr val="000000"/>
                </a:solidFill>
                <a:ea typeface="ＭＳ Ｐゴシック" charset="0"/>
              </a:rPr>
              <a:t>, DOP </a:t>
            </a:r>
            <a:r>
              <a:rPr lang="fi-FI" sz="2000" dirty="0" err="1" smtClean="0">
                <a:solidFill>
                  <a:srgbClr val="000000"/>
                </a:solidFill>
                <a:ea typeface="ＭＳ Ｐゴシック" charset="0"/>
              </a:rPr>
              <a:t>indicate</a:t>
            </a:r>
            <a:r>
              <a:rPr lang="fi-FI" sz="2000" dirty="0" smtClean="0">
                <a:solidFill>
                  <a:srgbClr val="000000"/>
                </a:solidFill>
                <a:ea typeface="ＭＳ Ｐゴシック" charset="0"/>
              </a:rPr>
              <a:t> </a:t>
            </a:r>
            <a:r>
              <a:rPr lang="fi-FI" sz="2000" dirty="0" err="1" smtClean="0">
                <a:solidFill>
                  <a:srgbClr val="000000"/>
                </a:solidFill>
                <a:ea typeface="ＭＳ Ｐゴシック" charset="0"/>
              </a:rPr>
              <a:t>Mn-rich</a:t>
            </a:r>
            <a:r>
              <a:rPr lang="fi-FI" sz="2000" dirty="0" smtClean="0">
                <a:solidFill>
                  <a:srgbClr val="000000"/>
                </a:solidFill>
                <a:ea typeface="ＭＳ Ｐゴシック" charset="0"/>
              </a:rPr>
              <a:t> </a:t>
            </a:r>
            <a:r>
              <a:rPr lang="fi-FI" sz="2000" dirty="0" err="1">
                <a:solidFill>
                  <a:srgbClr val="000000"/>
                </a:solidFill>
                <a:ea typeface="ＭＳ Ｐゴシック" charset="0"/>
              </a:rPr>
              <a:t>anoxic</a:t>
            </a:r>
            <a:r>
              <a:rPr lang="fi-FI" sz="2000" dirty="0">
                <a:solidFill>
                  <a:srgbClr val="000000"/>
                </a:solidFill>
                <a:ea typeface="ＭＳ Ｐゴシック" charset="0"/>
              </a:rPr>
              <a:t> </a:t>
            </a:r>
            <a:r>
              <a:rPr lang="fi-FI" sz="2000" dirty="0" err="1" smtClean="0">
                <a:solidFill>
                  <a:srgbClr val="000000"/>
                </a:solidFill>
                <a:ea typeface="ＭＳ Ｐゴシック" charset="0"/>
              </a:rPr>
              <a:t>seawater</a:t>
            </a:r>
            <a:r>
              <a:rPr lang="fi-FI" sz="2000" dirty="0" smtClean="0">
                <a:solidFill>
                  <a:srgbClr val="000000"/>
                </a:solidFill>
                <a:ea typeface="ＭＳ Ｐゴシック" charset="0"/>
              </a:rPr>
              <a:t>, </a:t>
            </a:r>
            <a:r>
              <a:rPr lang="fi-FI" sz="2000" dirty="0" err="1" smtClean="0">
                <a:solidFill>
                  <a:srgbClr val="000000"/>
                </a:solidFill>
                <a:ea typeface="ＭＳ Ｐゴシック" charset="0"/>
              </a:rPr>
              <a:t>near</a:t>
            </a:r>
            <a:r>
              <a:rPr lang="fi-FI" sz="2000" dirty="0" smtClean="0">
                <a:solidFill>
                  <a:srgbClr val="000000"/>
                </a:solidFill>
                <a:ea typeface="ＭＳ Ｐゴシック" charset="0"/>
              </a:rPr>
              <a:t> </a:t>
            </a:r>
            <a:r>
              <a:rPr lang="fi-FI" sz="2000" dirty="0" err="1" smtClean="0">
                <a:solidFill>
                  <a:srgbClr val="000000"/>
                </a:solidFill>
                <a:ea typeface="ＭＳ Ｐゴシック" charset="0"/>
              </a:rPr>
              <a:t>hydrothermal</a:t>
            </a:r>
            <a:r>
              <a:rPr lang="fi-FI" sz="2000" dirty="0" smtClean="0">
                <a:solidFill>
                  <a:srgbClr val="000000"/>
                </a:solidFill>
                <a:ea typeface="ＭＳ Ｐゴシック" charset="0"/>
              </a:rPr>
              <a:t> </a:t>
            </a:r>
            <a:r>
              <a:rPr lang="fi-FI" sz="2000" dirty="0" err="1" smtClean="0">
                <a:solidFill>
                  <a:srgbClr val="000000"/>
                </a:solidFill>
                <a:ea typeface="ＭＳ Ｐゴシック" charset="0"/>
              </a:rPr>
              <a:t>sites</a:t>
            </a:r>
            <a:endParaRPr lang="fi-FI" sz="2000" dirty="0">
              <a:solidFill>
                <a:srgbClr val="000000"/>
              </a:solidFill>
              <a:ea typeface="ＭＳ Ｐゴシック" charset="0"/>
            </a:endParaRPr>
          </a:p>
        </p:txBody>
      </p:sp>
      <p:sp>
        <p:nvSpPr>
          <p:cNvPr id="9" name="TextBox 8"/>
          <p:cNvSpPr txBox="1"/>
          <p:nvPr/>
        </p:nvSpPr>
        <p:spPr>
          <a:xfrm>
            <a:off x="3683838" y="4334959"/>
            <a:ext cx="184666" cy="369332"/>
          </a:xfrm>
          <a:prstGeom prst="rect">
            <a:avLst/>
          </a:prstGeom>
          <a:noFill/>
        </p:spPr>
        <p:txBody>
          <a:bodyPr wrap="none" rtlCol="0">
            <a:spAutoFit/>
          </a:bodyPr>
          <a:lstStyle/>
          <a:p>
            <a:endParaRPr lang="en-US" dirty="0">
              <a:solidFill>
                <a:prstClr val="black"/>
              </a:solidFill>
            </a:endParaRPr>
          </a:p>
        </p:txBody>
      </p:sp>
      <p:sp>
        <p:nvSpPr>
          <p:cNvPr id="10" name="TextBox 9"/>
          <p:cNvSpPr txBox="1"/>
          <p:nvPr/>
        </p:nvSpPr>
        <p:spPr>
          <a:xfrm>
            <a:off x="-6739" y="2811417"/>
            <a:ext cx="1351827" cy="444224"/>
          </a:xfrm>
          <a:prstGeom prst="rect">
            <a:avLst/>
          </a:prstGeom>
          <a:noFill/>
        </p:spPr>
        <p:txBody>
          <a:bodyPr wrap="none" rtlCol="0">
            <a:spAutoFit/>
          </a:bodyPr>
          <a:lstStyle/>
          <a:p>
            <a:pPr>
              <a:lnSpc>
                <a:spcPct val="80000"/>
              </a:lnSpc>
            </a:pPr>
            <a:r>
              <a:rPr lang="fi-FI" sz="1400" dirty="0" smtClean="0">
                <a:solidFill>
                  <a:srgbClr val="000000"/>
                </a:solidFill>
                <a:latin typeface="Arial"/>
                <a:cs typeface="Arial"/>
              </a:rPr>
              <a:t>TALVIVAARA: </a:t>
            </a:r>
          </a:p>
          <a:p>
            <a:pPr>
              <a:lnSpc>
                <a:spcPct val="80000"/>
              </a:lnSpc>
            </a:pPr>
            <a:r>
              <a:rPr lang="fi-FI" sz="1400" dirty="0" err="1" smtClean="0">
                <a:solidFill>
                  <a:srgbClr val="000000"/>
                </a:solidFill>
                <a:latin typeface="Arial"/>
                <a:cs typeface="Arial"/>
              </a:rPr>
              <a:t>Ni-Cu-Zn</a:t>
            </a:r>
            <a:r>
              <a:rPr lang="fi-FI" sz="1400" dirty="0" smtClean="0">
                <a:solidFill>
                  <a:srgbClr val="000000"/>
                </a:solidFill>
                <a:latin typeface="Arial"/>
                <a:cs typeface="Arial"/>
              </a:rPr>
              <a:t> </a:t>
            </a:r>
            <a:r>
              <a:rPr lang="fi-FI" sz="1400" dirty="0" err="1" smtClean="0">
                <a:solidFill>
                  <a:srgbClr val="000000"/>
                </a:solidFill>
                <a:latin typeface="Arial"/>
                <a:cs typeface="Arial"/>
              </a:rPr>
              <a:t>mine</a:t>
            </a:r>
            <a:r>
              <a:rPr lang="fi-FI" sz="1400" dirty="0" smtClean="0">
                <a:solidFill>
                  <a:srgbClr val="000000"/>
                </a:solidFill>
                <a:latin typeface="Arial"/>
                <a:cs typeface="Arial"/>
              </a:rPr>
              <a:t> </a:t>
            </a:r>
            <a:endParaRPr lang="en-US" sz="1400" dirty="0">
              <a:solidFill>
                <a:srgbClr val="000000"/>
              </a:solidFill>
              <a:latin typeface="Arial"/>
              <a:cs typeface="Arial"/>
            </a:endParaRPr>
          </a:p>
        </p:txBody>
      </p:sp>
      <p:sp>
        <p:nvSpPr>
          <p:cNvPr id="11" name="TextBox 10"/>
          <p:cNvSpPr txBox="1"/>
          <p:nvPr/>
        </p:nvSpPr>
        <p:spPr>
          <a:xfrm>
            <a:off x="2848436" y="2805327"/>
            <a:ext cx="1411790" cy="444224"/>
          </a:xfrm>
          <a:prstGeom prst="rect">
            <a:avLst/>
          </a:prstGeom>
          <a:noFill/>
        </p:spPr>
        <p:txBody>
          <a:bodyPr wrap="none" rtlCol="0">
            <a:spAutoFit/>
          </a:bodyPr>
          <a:lstStyle/>
          <a:p>
            <a:pPr>
              <a:lnSpc>
                <a:spcPct val="80000"/>
              </a:lnSpc>
            </a:pPr>
            <a:r>
              <a:rPr lang="fi-FI" sz="1400" dirty="0" smtClean="0">
                <a:solidFill>
                  <a:prstClr val="black"/>
                </a:solidFill>
                <a:latin typeface="Arial"/>
                <a:cs typeface="Arial"/>
              </a:rPr>
              <a:t>OUTOKUMPU: </a:t>
            </a:r>
          </a:p>
          <a:p>
            <a:pPr>
              <a:lnSpc>
                <a:spcPct val="80000"/>
              </a:lnSpc>
            </a:pPr>
            <a:r>
              <a:rPr lang="fi-FI" sz="1400" dirty="0" err="1" smtClean="0">
                <a:solidFill>
                  <a:prstClr val="black"/>
                </a:solidFill>
                <a:latin typeface="Arial"/>
                <a:cs typeface="Arial"/>
              </a:rPr>
              <a:t>Cu-Co-Zn</a:t>
            </a:r>
            <a:r>
              <a:rPr lang="fi-FI" sz="1400" dirty="0" smtClean="0">
                <a:solidFill>
                  <a:prstClr val="black"/>
                </a:solidFill>
                <a:latin typeface="Arial"/>
                <a:cs typeface="Arial"/>
              </a:rPr>
              <a:t> </a:t>
            </a:r>
            <a:r>
              <a:rPr lang="fi-FI" sz="1400" dirty="0" err="1" smtClean="0">
                <a:solidFill>
                  <a:prstClr val="black"/>
                </a:solidFill>
                <a:latin typeface="Arial"/>
                <a:cs typeface="Arial"/>
              </a:rPr>
              <a:t>mine</a:t>
            </a:r>
            <a:endParaRPr lang="en-US" sz="1400" dirty="0">
              <a:solidFill>
                <a:prstClr val="black"/>
              </a:solidFill>
              <a:latin typeface="Arial"/>
              <a:cs typeface="Arial"/>
            </a:endParaRPr>
          </a:p>
        </p:txBody>
      </p:sp>
      <p:pic>
        <p:nvPicPr>
          <p:cNvPr id="17" name="Picture 16"/>
          <p:cNvPicPr>
            <a:picLocks noChangeAspect="1"/>
          </p:cNvPicPr>
          <p:nvPr/>
        </p:nvPicPr>
        <p:blipFill>
          <a:blip r:embed="rId3"/>
          <a:stretch>
            <a:fillRect/>
          </a:stretch>
        </p:blipFill>
        <p:spPr>
          <a:xfrm>
            <a:off x="2477074" y="3301999"/>
            <a:ext cx="3256463" cy="3256463"/>
          </a:xfrm>
          <a:prstGeom prst="rect">
            <a:avLst/>
          </a:prstGeom>
        </p:spPr>
      </p:pic>
      <p:pic>
        <p:nvPicPr>
          <p:cNvPr id="19" name="Picture 18"/>
          <p:cNvPicPr>
            <a:picLocks noChangeAspect="1"/>
          </p:cNvPicPr>
          <p:nvPr/>
        </p:nvPicPr>
        <p:blipFill>
          <a:blip r:embed="rId4"/>
          <a:stretch>
            <a:fillRect/>
          </a:stretch>
        </p:blipFill>
        <p:spPr>
          <a:xfrm>
            <a:off x="3960166" y="4199467"/>
            <a:ext cx="5166900" cy="2633132"/>
          </a:xfrm>
          <a:prstGeom prst="rect">
            <a:avLst/>
          </a:prstGeom>
        </p:spPr>
      </p:pic>
      <p:sp>
        <p:nvSpPr>
          <p:cNvPr id="20" name="Rectangle 6"/>
          <p:cNvSpPr txBox="1">
            <a:spLocks noChangeArrowheads="1"/>
          </p:cNvSpPr>
          <p:nvPr/>
        </p:nvSpPr>
        <p:spPr>
          <a:xfrm>
            <a:off x="-84667" y="3479808"/>
            <a:ext cx="2603728" cy="36660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8036" indent="-285750" algn="l">
              <a:lnSpc>
                <a:spcPct val="70000"/>
              </a:lnSpc>
              <a:buFont typeface="Wingdings" charset="2"/>
              <a:buChar char="§"/>
            </a:pPr>
            <a:r>
              <a:rPr lang="en-US" sz="2000" dirty="0" smtClean="0">
                <a:solidFill>
                  <a:srgbClr val="000000"/>
                </a:solidFill>
              </a:rPr>
              <a:t>AVS largest </a:t>
            </a:r>
            <a:r>
              <a:rPr lang="en-US" sz="2000" dirty="0" smtClean="0">
                <a:solidFill>
                  <a:srgbClr val="000000"/>
                </a:solidFill>
                <a:latin typeface="Symbol" charset="2"/>
                <a:cs typeface="Symbol" charset="2"/>
              </a:rPr>
              <a:t>D</a:t>
            </a:r>
            <a:r>
              <a:rPr lang="en-US" sz="2000" baseline="30000" dirty="0" smtClean="0">
                <a:solidFill>
                  <a:srgbClr val="000000"/>
                </a:solidFill>
              </a:rPr>
              <a:t>33</a:t>
            </a:r>
            <a:r>
              <a:rPr lang="en-US" sz="2000" dirty="0" smtClean="0">
                <a:solidFill>
                  <a:srgbClr val="000000"/>
                </a:solidFill>
              </a:rPr>
              <a:t>S range</a:t>
            </a:r>
          </a:p>
          <a:p>
            <a:pPr marL="288036" indent="-285750" algn="l">
              <a:lnSpc>
                <a:spcPct val="70000"/>
              </a:lnSpc>
              <a:buFont typeface="Wingdings" charset="2"/>
              <a:buChar char="§"/>
            </a:pPr>
            <a:r>
              <a:rPr lang="en-US" sz="2000" dirty="0" smtClean="0">
                <a:solidFill>
                  <a:srgbClr val="000000"/>
                </a:solidFill>
                <a:latin typeface="Symbol" charset="2"/>
                <a:cs typeface="Symbol" charset="2"/>
              </a:rPr>
              <a:t>D</a:t>
            </a:r>
            <a:r>
              <a:rPr lang="en-US" sz="2000" baseline="30000" dirty="0" smtClean="0">
                <a:solidFill>
                  <a:srgbClr val="000000"/>
                </a:solidFill>
              </a:rPr>
              <a:t>33</a:t>
            </a:r>
            <a:r>
              <a:rPr lang="en-US" sz="2000" dirty="0" smtClean="0">
                <a:solidFill>
                  <a:srgbClr val="000000"/>
                </a:solidFill>
              </a:rPr>
              <a:t>S signature similar  to thermo-chemical sulfate reduction (TSR) </a:t>
            </a:r>
          </a:p>
          <a:p>
            <a:pPr marL="2286" algn="l">
              <a:lnSpc>
                <a:spcPct val="70000"/>
              </a:lnSpc>
            </a:pPr>
            <a:r>
              <a:rPr lang="en-US" sz="1200" dirty="0" smtClean="0">
                <a:solidFill>
                  <a:srgbClr val="000000"/>
                </a:solidFill>
              </a:rPr>
              <a:t>	(Watanabe et al., 2009)</a:t>
            </a:r>
            <a:endParaRPr lang="en-US" sz="2000" dirty="0" smtClean="0">
              <a:solidFill>
                <a:srgbClr val="000000"/>
              </a:solidFill>
            </a:endParaRPr>
          </a:p>
          <a:p>
            <a:pPr marL="285750" indent="-285750" algn="l">
              <a:lnSpc>
                <a:spcPct val="70000"/>
              </a:lnSpc>
              <a:buFont typeface="Wingdings" charset="2"/>
              <a:buChar char="§"/>
            </a:pPr>
            <a:r>
              <a:rPr lang="en-US" sz="2000" dirty="0" smtClean="0">
                <a:solidFill>
                  <a:srgbClr val="000000"/>
                </a:solidFill>
              </a:rPr>
              <a:t>TSR consistent with sedimentary-volcanic exhalative origin for </a:t>
            </a:r>
            <a:r>
              <a:rPr lang="en-US" sz="2000" dirty="0" err="1" smtClean="0">
                <a:solidFill>
                  <a:srgbClr val="000000"/>
                </a:solidFill>
              </a:rPr>
              <a:t>Outokumpu</a:t>
            </a:r>
            <a:r>
              <a:rPr lang="en-US" sz="2000" dirty="0" smtClean="0">
                <a:solidFill>
                  <a:srgbClr val="000000"/>
                </a:solidFill>
              </a:rPr>
              <a:t> ore deposits </a:t>
            </a:r>
          </a:p>
          <a:p>
            <a:pPr algn="l">
              <a:lnSpc>
                <a:spcPct val="70000"/>
              </a:lnSpc>
            </a:pPr>
            <a:r>
              <a:rPr lang="en-US" sz="1200" dirty="0" smtClean="0">
                <a:solidFill>
                  <a:srgbClr val="000000"/>
                </a:solidFill>
              </a:rPr>
              <a:t>	(</a:t>
            </a:r>
            <a:r>
              <a:rPr lang="en-US" sz="1200" dirty="0" err="1" smtClean="0">
                <a:solidFill>
                  <a:srgbClr val="000000"/>
                </a:solidFill>
              </a:rPr>
              <a:t>Loukola-Ruskeeniemi</a:t>
            </a:r>
            <a:r>
              <a:rPr lang="en-US" sz="1200" dirty="0" smtClean="0">
                <a:solidFill>
                  <a:srgbClr val="000000"/>
                </a:solidFill>
              </a:rPr>
              <a:t>, 1999) </a:t>
            </a:r>
            <a:endParaRPr lang="fi-FI" sz="1200" dirty="0">
              <a:solidFill>
                <a:srgbClr val="000000"/>
              </a:solidFill>
              <a:ea typeface="ＭＳ Ｐゴシック" charset="0"/>
            </a:endParaRPr>
          </a:p>
        </p:txBody>
      </p:sp>
      <p:sp>
        <p:nvSpPr>
          <p:cNvPr id="21" name="TextBox 20"/>
          <p:cNvSpPr txBox="1"/>
          <p:nvPr/>
        </p:nvSpPr>
        <p:spPr>
          <a:xfrm>
            <a:off x="6431816" y="3485066"/>
            <a:ext cx="2416046" cy="1034129"/>
          </a:xfrm>
          <a:prstGeom prst="rect">
            <a:avLst/>
          </a:prstGeom>
          <a:noFill/>
        </p:spPr>
        <p:txBody>
          <a:bodyPr wrap="none" rtlCol="0">
            <a:spAutoFit/>
          </a:bodyPr>
          <a:lstStyle/>
          <a:p>
            <a:pPr algn="dist">
              <a:lnSpc>
                <a:spcPct val="80000"/>
              </a:lnSpc>
            </a:pPr>
            <a:r>
              <a:rPr lang="en-US" dirty="0" smtClean="0">
                <a:solidFill>
                  <a:prstClr val="black"/>
                </a:solidFill>
                <a:latin typeface="Symbol" charset="2"/>
                <a:cs typeface="Symbol" charset="2"/>
              </a:rPr>
              <a:t>d</a:t>
            </a:r>
            <a:r>
              <a:rPr lang="en-US" baseline="30000" dirty="0" smtClean="0">
                <a:solidFill>
                  <a:prstClr val="black"/>
                </a:solidFill>
              </a:rPr>
              <a:t>34</a:t>
            </a:r>
            <a:r>
              <a:rPr lang="en-US" dirty="0" smtClean="0">
                <a:solidFill>
                  <a:prstClr val="black"/>
                </a:solidFill>
              </a:rPr>
              <a:t>S:+16.6‰ to -11.6‰ </a:t>
            </a:r>
          </a:p>
          <a:p>
            <a:pPr>
              <a:lnSpc>
                <a:spcPct val="80000"/>
              </a:lnSpc>
            </a:pPr>
            <a:r>
              <a:rPr lang="en-US" dirty="0" smtClean="0">
                <a:solidFill>
                  <a:prstClr val="black"/>
                </a:solidFill>
                <a:latin typeface="Symbol" charset="2"/>
                <a:cs typeface="Symbol" charset="2"/>
              </a:rPr>
              <a:t>d</a:t>
            </a:r>
            <a:r>
              <a:rPr lang="en-US" baseline="30000" dirty="0" smtClean="0">
                <a:solidFill>
                  <a:prstClr val="black"/>
                </a:solidFill>
              </a:rPr>
              <a:t>33</a:t>
            </a:r>
            <a:r>
              <a:rPr lang="en-US" dirty="0" smtClean="0">
                <a:solidFill>
                  <a:prstClr val="black"/>
                </a:solidFill>
              </a:rPr>
              <a:t>S: +8.6‰ to -6.0‰</a:t>
            </a:r>
          </a:p>
          <a:p>
            <a:pPr>
              <a:lnSpc>
                <a:spcPct val="80000"/>
              </a:lnSpc>
            </a:pPr>
            <a:r>
              <a:rPr lang="en-US" dirty="0" smtClean="0">
                <a:solidFill>
                  <a:prstClr val="black"/>
                </a:solidFill>
                <a:latin typeface="Symbol" charset="2"/>
                <a:cs typeface="Symbol" charset="2"/>
              </a:rPr>
              <a:t>D</a:t>
            </a:r>
            <a:r>
              <a:rPr lang="en-US" baseline="30000" dirty="0" smtClean="0">
                <a:solidFill>
                  <a:prstClr val="black"/>
                </a:solidFill>
              </a:rPr>
              <a:t>33</a:t>
            </a:r>
            <a:r>
              <a:rPr lang="en-US" dirty="0" smtClean="0">
                <a:solidFill>
                  <a:prstClr val="black"/>
                </a:solidFill>
              </a:rPr>
              <a:t>S: +1.25 to -0.55‰</a:t>
            </a:r>
          </a:p>
          <a:p>
            <a:endParaRPr lang="en-US" dirty="0">
              <a:solidFill>
                <a:prstClr val="black"/>
              </a:solidFill>
            </a:endParaRPr>
          </a:p>
        </p:txBody>
      </p:sp>
      <p:sp>
        <p:nvSpPr>
          <p:cNvPr id="22" name="TextBox 21"/>
          <p:cNvSpPr txBox="1"/>
          <p:nvPr/>
        </p:nvSpPr>
        <p:spPr>
          <a:xfrm>
            <a:off x="4980248" y="2863497"/>
            <a:ext cx="4163752" cy="594009"/>
          </a:xfrm>
          <a:prstGeom prst="rect">
            <a:avLst/>
          </a:prstGeom>
          <a:noFill/>
        </p:spPr>
        <p:txBody>
          <a:bodyPr wrap="square" rtlCol="0">
            <a:spAutoFit/>
          </a:bodyPr>
          <a:lstStyle/>
          <a:p>
            <a:pPr>
              <a:lnSpc>
                <a:spcPct val="90000"/>
              </a:lnSpc>
            </a:pPr>
            <a:r>
              <a:rPr lang="en-US" sz="1200" dirty="0" smtClean="0">
                <a:solidFill>
                  <a:srgbClr val="000000"/>
                </a:solidFill>
                <a:latin typeface="Arial"/>
                <a:cs typeface="Arial"/>
              </a:rPr>
              <a:t>(</a:t>
            </a:r>
            <a:r>
              <a:rPr lang="en-US" sz="1200" dirty="0" err="1" smtClean="0">
                <a:solidFill>
                  <a:srgbClr val="000000"/>
                </a:solidFill>
                <a:latin typeface="Arial"/>
                <a:cs typeface="Arial"/>
              </a:rPr>
              <a:t>Claesson</a:t>
            </a:r>
            <a:r>
              <a:rPr lang="en-US" sz="1200" dirty="0" smtClean="0">
                <a:solidFill>
                  <a:srgbClr val="000000"/>
                </a:solidFill>
                <a:latin typeface="Arial"/>
                <a:cs typeface="Arial"/>
              </a:rPr>
              <a:t> et al., 1993; </a:t>
            </a:r>
            <a:r>
              <a:rPr lang="en-US" sz="1200" dirty="0" err="1" smtClean="0">
                <a:solidFill>
                  <a:srgbClr val="000000"/>
                </a:solidFill>
                <a:latin typeface="Arial"/>
                <a:cs typeface="Arial"/>
              </a:rPr>
              <a:t>Loukola-Ruskeeniemi</a:t>
            </a:r>
            <a:r>
              <a:rPr lang="en-US" sz="1200" dirty="0" smtClean="0">
                <a:solidFill>
                  <a:srgbClr val="000000"/>
                </a:solidFill>
                <a:latin typeface="Arial"/>
                <a:cs typeface="Arial"/>
              </a:rPr>
              <a:t> &amp; </a:t>
            </a:r>
            <a:r>
              <a:rPr lang="en-US" sz="1200" dirty="0" err="1" smtClean="0">
                <a:solidFill>
                  <a:srgbClr val="000000"/>
                </a:solidFill>
                <a:latin typeface="Arial"/>
                <a:cs typeface="Arial"/>
              </a:rPr>
              <a:t>Heino</a:t>
            </a:r>
            <a:r>
              <a:rPr lang="en-US" sz="1200" dirty="0" smtClean="0">
                <a:solidFill>
                  <a:srgbClr val="000000"/>
                </a:solidFill>
                <a:latin typeface="Arial"/>
                <a:cs typeface="Arial"/>
              </a:rPr>
              <a:t>, 1996;Lukkarien &amp; Lundquist, 2000)</a:t>
            </a:r>
            <a:endParaRPr lang="fi-FI" sz="1200" dirty="0">
              <a:solidFill>
                <a:srgbClr val="000000"/>
              </a:solidFill>
              <a:latin typeface="Arial"/>
              <a:ea typeface="ＭＳ Ｐゴシック" charset="0"/>
              <a:cs typeface="Arial"/>
            </a:endParaRPr>
          </a:p>
          <a:p>
            <a:pPr>
              <a:lnSpc>
                <a:spcPct val="90000"/>
              </a:lnSpc>
            </a:pPr>
            <a:endParaRPr lang="en-US" sz="1200" dirty="0">
              <a:solidFill>
                <a:srgbClr val="000000"/>
              </a:solidFill>
              <a:latin typeface="Arial"/>
              <a:cs typeface="Arial"/>
            </a:endParaRPr>
          </a:p>
        </p:txBody>
      </p:sp>
      <p:sp>
        <p:nvSpPr>
          <p:cNvPr id="23" name="Rectangle 22"/>
          <p:cNvSpPr/>
          <p:nvPr/>
        </p:nvSpPr>
        <p:spPr>
          <a:xfrm>
            <a:off x="1955800" y="3738881"/>
            <a:ext cx="50800"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42554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68309" y="2381447"/>
            <a:ext cx="7455887" cy="2308324"/>
          </a:xfrm>
          <a:prstGeom prst="rect">
            <a:avLst/>
          </a:prstGeom>
          <a:noFill/>
        </p:spPr>
        <p:txBody>
          <a:bodyPr wrap="none" rtlCol="0">
            <a:spAutoFit/>
          </a:bodyPr>
          <a:lstStyle/>
          <a:p>
            <a:pPr algn="ctr"/>
            <a:r>
              <a:rPr lang="en-US" sz="4800" dirty="0" smtClean="0">
                <a:solidFill>
                  <a:schemeClr val="bg1"/>
                </a:solidFill>
              </a:rPr>
              <a:t>Up Now: Millard Alexander</a:t>
            </a:r>
          </a:p>
          <a:p>
            <a:pPr algn="ctr"/>
            <a:endParaRPr lang="en-US" sz="4800" dirty="0" smtClean="0">
              <a:solidFill>
                <a:schemeClr val="bg1"/>
              </a:solidFill>
            </a:endParaRPr>
          </a:p>
          <a:p>
            <a:pPr algn="ctr"/>
            <a:r>
              <a:rPr lang="en-US" sz="4800" dirty="0" smtClean="0">
                <a:solidFill>
                  <a:schemeClr val="bg1"/>
                </a:solidFill>
              </a:rPr>
              <a:t>Up next: Veronica </a:t>
            </a:r>
            <a:r>
              <a:rPr lang="en-US" sz="4800" dirty="0" err="1" smtClean="0">
                <a:solidFill>
                  <a:schemeClr val="bg1"/>
                </a:solidFill>
              </a:rPr>
              <a:t>Vaida</a:t>
            </a:r>
            <a:endParaRPr lang="en-US" sz="4800"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E:\lightning slides\ppt 2010\NASA_workshop_june2011.psd"/>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51313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90661" y="2381447"/>
            <a:ext cx="6811180" cy="2308324"/>
          </a:xfrm>
          <a:prstGeom prst="rect">
            <a:avLst/>
          </a:prstGeom>
          <a:noFill/>
        </p:spPr>
        <p:txBody>
          <a:bodyPr wrap="none" rtlCol="0">
            <a:spAutoFit/>
          </a:bodyPr>
          <a:lstStyle/>
          <a:p>
            <a:pPr algn="ctr"/>
            <a:r>
              <a:rPr lang="en-US" sz="4800" dirty="0" smtClean="0">
                <a:solidFill>
                  <a:schemeClr val="bg1"/>
                </a:solidFill>
              </a:rPr>
              <a:t>Up Now: Veronica </a:t>
            </a:r>
            <a:r>
              <a:rPr lang="en-US" sz="4800" dirty="0" err="1" smtClean="0">
                <a:solidFill>
                  <a:schemeClr val="bg1"/>
                </a:solidFill>
              </a:rPr>
              <a:t>Vaida</a:t>
            </a:r>
            <a:endParaRPr lang="en-US" sz="4800" dirty="0" smtClean="0">
              <a:solidFill>
                <a:schemeClr val="bg1"/>
              </a:solidFill>
            </a:endParaRPr>
          </a:p>
          <a:p>
            <a:pPr algn="ctr"/>
            <a:endParaRPr lang="en-US" sz="4800" dirty="0" smtClean="0">
              <a:solidFill>
                <a:schemeClr val="bg1"/>
              </a:solidFill>
            </a:endParaRPr>
          </a:p>
          <a:p>
            <a:pPr algn="ctr"/>
            <a:r>
              <a:rPr lang="en-US" sz="4800" dirty="0" smtClean="0">
                <a:solidFill>
                  <a:schemeClr val="bg1"/>
                </a:solidFill>
              </a:rPr>
              <a:t>Up next: </a:t>
            </a:r>
            <a:r>
              <a:rPr lang="en-US" sz="4800" dirty="0" err="1" smtClean="0">
                <a:solidFill>
                  <a:schemeClr val="bg1"/>
                </a:solidFill>
              </a:rPr>
              <a:t>Hua</a:t>
            </a:r>
            <a:r>
              <a:rPr lang="en-US" sz="4800" dirty="0" smtClean="0">
                <a:solidFill>
                  <a:schemeClr val="bg1"/>
                </a:solidFill>
              </a:rPr>
              <a:t> </a:t>
            </a:r>
            <a:r>
              <a:rPr lang="en-US" sz="4800" dirty="0" err="1" smtClean="0">
                <a:solidFill>
                  <a:schemeClr val="bg1"/>
                </a:solidFill>
              </a:rPr>
              <a:t>Guo</a:t>
            </a:r>
            <a:endParaRPr lang="en-US" sz="48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W Sun 2.jpg"/>
          <p:cNvPicPr>
            <a:picLocks noChangeAspect="1"/>
          </p:cNvPicPr>
          <p:nvPr/>
        </p:nvPicPr>
        <p:blipFill>
          <a:blip r:embed="rId2"/>
          <a:stretch>
            <a:fillRect/>
          </a:stretch>
        </p:blipFill>
        <p:spPr>
          <a:xfrm flipH="1">
            <a:off x="257270" y="-14570"/>
            <a:ext cx="8532581" cy="6867683"/>
          </a:xfrm>
          <a:prstGeom prst="rect">
            <a:avLst/>
          </a:prstGeom>
        </p:spPr>
      </p:pic>
      <p:sp>
        <p:nvSpPr>
          <p:cNvPr id="13" name="TextBox 12"/>
          <p:cNvSpPr txBox="1"/>
          <p:nvPr/>
        </p:nvSpPr>
        <p:spPr>
          <a:xfrm>
            <a:off x="257270" y="100228"/>
            <a:ext cx="8404992" cy="954107"/>
          </a:xfrm>
          <a:prstGeom prst="rect">
            <a:avLst/>
          </a:prstGeom>
          <a:noFill/>
        </p:spPr>
        <p:txBody>
          <a:bodyPr wrap="square" rtlCol="0">
            <a:spAutoFit/>
          </a:bodyPr>
          <a:lstStyle/>
          <a:p>
            <a:pPr algn="ctr"/>
            <a:r>
              <a:rPr lang="en-US" sz="2800" b="1" dirty="0" smtClean="0">
                <a:solidFill>
                  <a:schemeClr val="bg1"/>
                </a:solidFill>
                <a:latin typeface="American Typewriter"/>
                <a:cs typeface="American Typewriter"/>
              </a:rPr>
              <a:t>SUNLIGHT INITIATED CHEMISTRY OF SULFUR COMPONDS</a:t>
            </a:r>
            <a:endParaRPr lang="en-US" sz="2800" b="1" dirty="0">
              <a:solidFill>
                <a:schemeClr val="bg1"/>
              </a:solidFill>
              <a:latin typeface="American Typewriter"/>
              <a:cs typeface="American Typewriter"/>
            </a:endParaRPr>
          </a:p>
        </p:txBody>
      </p:sp>
      <p:sp>
        <p:nvSpPr>
          <p:cNvPr id="14" name="TextBox 13"/>
          <p:cNvSpPr txBox="1"/>
          <p:nvPr/>
        </p:nvSpPr>
        <p:spPr>
          <a:xfrm>
            <a:off x="384859" y="3512055"/>
            <a:ext cx="8404992" cy="3170099"/>
          </a:xfrm>
          <a:prstGeom prst="rect">
            <a:avLst/>
          </a:prstGeom>
          <a:noFill/>
        </p:spPr>
        <p:txBody>
          <a:bodyPr wrap="square" rtlCol="0">
            <a:spAutoFit/>
          </a:bodyPr>
          <a:lstStyle/>
          <a:p>
            <a:r>
              <a:rPr lang="en-US" sz="2000" b="1" dirty="0" smtClean="0">
                <a:solidFill>
                  <a:srgbClr val="FFFFFF"/>
                </a:solidFill>
                <a:latin typeface="American Typewriter"/>
                <a:cs typeface="American Typewriter"/>
              </a:rPr>
              <a:t>Isotope enrichment due to photolysis of oxidized (SO</a:t>
            </a:r>
            <a:r>
              <a:rPr lang="en-US" sz="2000" b="1" baseline="-25000" dirty="0" smtClean="0">
                <a:solidFill>
                  <a:srgbClr val="FFFFFF"/>
                </a:solidFill>
                <a:latin typeface="American Typewriter"/>
                <a:cs typeface="American Typewriter"/>
              </a:rPr>
              <a:t>2</a:t>
            </a:r>
            <a:r>
              <a:rPr lang="en-US" sz="2000" b="1" dirty="0" smtClean="0">
                <a:solidFill>
                  <a:srgbClr val="FFFFFF"/>
                </a:solidFill>
                <a:latin typeface="American Typewriter"/>
                <a:cs typeface="American Typewriter"/>
              </a:rPr>
              <a:t>, SO</a:t>
            </a:r>
            <a:r>
              <a:rPr lang="en-US" sz="2000" b="1" baseline="-25000" dirty="0" smtClean="0">
                <a:solidFill>
                  <a:srgbClr val="FFFFFF"/>
                </a:solidFill>
                <a:latin typeface="American Typewriter"/>
                <a:cs typeface="American Typewriter"/>
              </a:rPr>
              <a:t>3</a:t>
            </a:r>
            <a:r>
              <a:rPr lang="en-US" sz="2000" b="1" dirty="0" smtClean="0">
                <a:solidFill>
                  <a:srgbClr val="FFFFFF"/>
                </a:solidFill>
                <a:latin typeface="American Typewriter"/>
                <a:cs typeface="American Typewriter"/>
              </a:rPr>
              <a:t>, H</a:t>
            </a:r>
            <a:r>
              <a:rPr lang="en-US" sz="2000" b="1" baseline="-25000" dirty="0" smtClean="0">
                <a:solidFill>
                  <a:srgbClr val="FFFFFF"/>
                </a:solidFill>
                <a:latin typeface="American Typewriter"/>
                <a:cs typeface="American Typewriter"/>
              </a:rPr>
              <a:t>2</a:t>
            </a:r>
            <a:r>
              <a:rPr lang="en-US" sz="2000" b="1" dirty="0" smtClean="0">
                <a:solidFill>
                  <a:srgbClr val="FFFFFF"/>
                </a:solidFill>
                <a:latin typeface="American Typewriter"/>
                <a:cs typeface="American Typewriter"/>
              </a:rPr>
              <a:t>SO</a:t>
            </a:r>
            <a:r>
              <a:rPr lang="en-US" sz="2000" b="1" baseline="-25000" dirty="0" smtClean="0">
                <a:solidFill>
                  <a:srgbClr val="FFFFFF"/>
                </a:solidFill>
                <a:latin typeface="American Typewriter"/>
                <a:cs typeface="American Typewriter"/>
              </a:rPr>
              <a:t>4</a:t>
            </a:r>
            <a:r>
              <a:rPr lang="en-US" sz="2000" b="1" dirty="0" smtClean="0">
                <a:solidFill>
                  <a:srgbClr val="FFFFFF"/>
                </a:solidFill>
                <a:latin typeface="American Typewriter"/>
                <a:cs typeface="American Typewriter"/>
              </a:rPr>
              <a:t>) and reduced sulfur compounds: electronic (UV) and </a:t>
            </a:r>
            <a:r>
              <a:rPr lang="en-US" sz="2000" b="1" dirty="0" err="1" smtClean="0">
                <a:solidFill>
                  <a:srgbClr val="FFFFFF"/>
                </a:solidFill>
                <a:latin typeface="American Typewriter"/>
                <a:cs typeface="American Typewriter"/>
              </a:rPr>
              <a:t>vibrational</a:t>
            </a:r>
            <a:r>
              <a:rPr lang="en-US" sz="2000" b="1" dirty="0" smtClean="0">
                <a:solidFill>
                  <a:srgbClr val="FFFFFF"/>
                </a:solidFill>
                <a:latin typeface="American Typewriter"/>
                <a:cs typeface="American Typewriter"/>
              </a:rPr>
              <a:t> (red) states. Initial studies: SO</a:t>
            </a:r>
            <a:r>
              <a:rPr lang="en-US" sz="2000" b="1" baseline="-25000" dirty="0" smtClean="0">
                <a:solidFill>
                  <a:srgbClr val="FFFFFF"/>
                </a:solidFill>
                <a:latin typeface="American Typewriter"/>
                <a:cs typeface="American Typewriter"/>
              </a:rPr>
              <a:t>2</a:t>
            </a:r>
            <a:r>
              <a:rPr lang="en-US" sz="2000" b="1" dirty="0" smtClean="0">
                <a:solidFill>
                  <a:srgbClr val="FFFFFF"/>
                </a:solidFill>
                <a:latin typeface="American Typewriter"/>
                <a:cs typeface="American Typewriter"/>
              </a:rPr>
              <a:t>.H</a:t>
            </a:r>
            <a:r>
              <a:rPr lang="en-US" sz="2000" b="1" baseline="-25000" dirty="0" smtClean="0">
                <a:solidFill>
                  <a:srgbClr val="FFFFFF"/>
                </a:solidFill>
                <a:latin typeface="American Typewriter"/>
                <a:cs typeface="American Typewriter"/>
              </a:rPr>
              <a:t>2</a:t>
            </a:r>
            <a:r>
              <a:rPr lang="en-US" sz="2000" b="1" dirty="0" smtClean="0">
                <a:solidFill>
                  <a:srgbClr val="FFFFFF"/>
                </a:solidFill>
                <a:latin typeface="American Typewriter"/>
                <a:cs typeface="American Typewriter"/>
              </a:rPr>
              <a:t>O and H</a:t>
            </a:r>
            <a:r>
              <a:rPr lang="en-US" sz="2000" b="1" baseline="-25000" dirty="0" smtClean="0">
                <a:solidFill>
                  <a:srgbClr val="FFFFFF"/>
                </a:solidFill>
                <a:latin typeface="American Typewriter"/>
                <a:cs typeface="American Typewriter"/>
              </a:rPr>
              <a:t>2</a:t>
            </a:r>
            <a:r>
              <a:rPr lang="en-US" sz="2000" b="1" dirty="0" smtClean="0">
                <a:solidFill>
                  <a:srgbClr val="FFFFFF"/>
                </a:solidFill>
                <a:latin typeface="American Typewriter"/>
                <a:cs typeface="American Typewriter"/>
              </a:rPr>
              <a:t>SO</a:t>
            </a:r>
            <a:r>
              <a:rPr lang="en-US" sz="2000" b="1" baseline="-25000" dirty="0" smtClean="0">
                <a:solidFill>
                  <a:srgbClr val="FFFFFF"/>
                </a:solidFill>
                <a:latin typeface="American Typewriter"/>
                <a:cs typeface="American Typewriter"/>
              </a:rPr>
              <a:t>4</a:t>
            </a:r>
            <a:r>
              <a:rPr lang="en-US" sz="2000" b="1" dirty="0" smtClean="0">
                <a:solidFill>
                  <a:srgbClr val="FFFFFF"/>
                </a:solidFill>
                <a:latin typeface="American Typewriter"/>
                <a:cs typeface="American Typewriter"/>
              </a:rPr>
              <a:t>.H</a:t>
            </a:r>
            <a:r>
              <a:rPr lang="en-US" sz="2000" b="1" baseline="-25000" dirty="0" smtClean="0">
                <a:solidFill>
                  <a:srgbClr val="FFFFFF"/>
                </a:solidFill>
                <a:latin typeface="American Typewriter"/>
                <a:cs typeface="American Typewriter"/>
              </a:rPr>
              <a:t>2</a:t>
            </a:r>
            <a:r>
              <a:rPr lang="en-US" sz="2000" b="1" dirty="0" smtClean="0">
                <a:solidFill>
                  <a:srgbClr val="FFFFFF"/>
                </a:solidFill>
                <a:latin typeface="American Typewriter"/>
                <a:cs typeface="American Typewriter"/>
              </a:rPr>
              <a:t>O</a:t>
            </a:r>
            <a:endParaRPr lang="en-US" sz="2000" b="1" baseline="-25000" dirty="0" smtClean="0">
              <a:solidFill>
                <a:srgbClr val="FFFFFF"/>
              </a:solidFill>
              <a:latin typeface="American Typewriter"/>
              <a:cs typeface="American Typewriter"/>
            </a:endParaRPr>
          </a:p>
          <a:p>
            <a:endParaRPr lang="en-US" sz="2000" b="1" dirty="0" smtClean="0">
              <a:solidFill>
                <a:srgbClr val="FFFFFF"/>
              </a:solidFill>
              <a:latin typeface="American Typewriter"/>
              <a:cs typeface="American Typewriter"/>
            </a:endParaRPr>
          </a:p>
          <a:p>
            <a:r>
              <a:rPr lang="en-US" sz="2000" b="1" dirty="0" smtClean="0">
                <a:solidFill>
                  <a:srgbClr val="FFFFFF"/>
                </a:solidFill>
                <a:latin typeface="American Typewriter"/>
                <a:cs typeface="American Typewriter"/>
              </a:rPr>
              <a:t>Effect of the environment on photochemistry (surfaces, condensed phase). Enhanced cross sections for absorption.</a:t>
            </a:r>
          </a:p>
          <a:p>
            <a:endParaRPr lang="en-US" sz="2000" b="1" dirty="0" smtClean="0">
              <a:solidFill>
                <a:srgbClr val="FFFFFF"/>
              </a:solidFill>
              <a:latin typeface="American Typewriter"/>
              <a:cs typeface="American Typewriter"/>
            </a:endParaRPr>
          </a:p>
          <a:p>
            <a:r>
              <a:rPr lang="en-US" sz="2000" b="1" dirty="0" smtClean="0">
                <a:solidFill>
                  <a:srgbClr val="FFFFFF"/>
                </a:solidFill>
                <a:latin typeface="American Typewriter"/>
                <a:cs typeface="American Typewriter"/>
              </a:rPr>
              <a:t>Water mediated reactions</a:t>
            </a:r>
          </a:p>
          <a:p>
            <a:r>
              <a:rPr lang="en-US" sz="2000" b="1" dirty="0" smtClean="0">
                <a:solidFill>
                  <a:srgbClr val="FFFFFF"/>
                </a:solidFill>
                <a:latin typeface="American Typewriter"/>
                <a:cs typeface="American Typewriter"/>
              </a:rPr>
              <a:t>Catalysis and </a:t>
            </a:r>
            <a:r>
              <a:rPr lang="en-US" sz="2000" b="1" dirty="0" err="1" smtClean="0">
                <a:solidFill>
                  <a:srgbClr val="FFFFFF"/>
                </a:solidFill>
                <a:latin typeface="American Typewriter"/>
                <a:cs typeface="American Typewriter"/>
              </a:rPr>
              <a:t>anticatalysis</a:t>
            </a:r>
            <a:r>
              <a:rPr lang="en-US" sz="2000" b="1" dirty="0" smtClean="0">
                <a:solidFill>
                  <a:srgbClr val="FFFFFF"/>
                </a:solidFill>
                <a:latin typeface="American Typewriter"/>
                <a:cs typeface="American Typewriter"/>
              </a:rPr>
              <a:t> of thermal and light initiated (non-thermal) reactions by water (complexes, water-air interfaces)</a:t>
            </a:r>
            <a:endParaRPr lang="en-US" sz="2000" b="1" dirty="0">
              <a:solidFill>
                <a:srgbClr val="FFFFFF"/>
              </a:solidFill>
              <a:latin typeface="American Typewriter"/>
              <a:cs typeface="American Typewriter"/>
            </a:endParaRPr>
          </a:p>
        </p:txBody>
      </p:sp>
      <p:sp>
        <p:nvSpPr>
          <p:cNvPr id="15" name="TextBox 14"/>
          <p:cNvSpPr txBox="1"/>
          <p:nvPr/>
        </p:nvSpPr>
        <p:spPr>
          <a:xfrm>
            <a:off x="3722077" y="1313134"/>
            <a:ext cx="5067774" cy="1754327"/>
          </a:xfrm>
          <a:prstGeom prst="rect">
            <a:avLst/>
          </a:prstGeom>
          <a:noFill/>
        </p:spPr>
        <p:txBody>
          <a:bodyPr wrap="square" rtlCol="0">
            <a:spAutoFit/>
          </a:bodyPr>
          <a:lstStyle/>
          <a:p>
            <a:r>
              <a:rPr lang="en-US" dirty="0" smtClean="0">
                <a:solidFill>
                  <a:schemeClr val="accent6">
                    <a:lumMod val="60000"/>
                    <a:lumOff val="40000"/>
                  </a:schemeClr>
                </a:solidFill>
                <a:latin typeface="American Typewriter"/>
                <a:cs typeface="American Typewriter"/>
              </a:rPr>
              <a:t>Experiments – Vaida group (spectroscopy based on cavity enhanced methods) to investigate light initiated reactions.</a:t>
            </a:r>
          </a:p>
          <a:p>
            <a:r>
              <a:rPr lang="en-US" dirty="0" smtClean="0">
                <a:solidFill>
                  <a:schemeClr val="accent6">
                    <a:lumMod val="60000"/>
                    <a:lumOff val="40000"/>
                  </a:schemeClr>
                </a:solidFill>
                <a:latin typeface="American Typewriter"/>
                <a:cs typeface="American Typewriter"/>
              </a:rPr>
              <a:t>Theory – </a:t>
            </a:r>
            <a:r>
              <a:rPr lang="en-US" dirty="0" err="1" smtClean="0">
                <a:solidFill>
                  <a:schemeClr val="accent6">
                    <a:lumMod val="60000"/>
                    <a:lumOff val="40000"/>
                  </a:schemeClr>
                </a:solidFill>
                <a:latin typeface="American Typewriter"/>
                <a:cs typeface="American Typewriter"/>
              </a:rPr>
              <a:t>Skodje</a:t>
            </a:r>
            <a:r>
              <a:rPr lang="en-US" dirty="0" smtClean="0">
                <a:solidFill>
                  <a:schemeClr val="accent6">
                    <a:lumMod val="60000"/>
                    <a:lumOff val="40000"/>
                  </a:schemeClr>
                </a:solidFill>
                <a:latin typeface="American Typewriter"/>
                <a:cs typeface="American Typewriter"/>
              </a:rPr>
              <a:t> group- to explore the dynamics of thermal and light initiated reactions as affected by water</a:t>
            </a:r>
            <a:endParaRPr lang="en-US" dirty="0">
              <a:solidFill>
                <a:schemeClr val="accent6">
                  <a:lumMod val="60000"/>
                  <a:lumOff val="40000"/>
                </a:schemeClr>
              </a:solidFill>
              <a:latin typeface="American Typewriter"/>
              <a:cs typeface="American Typewrite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424503" y="2381447"/>
            <a:ext cx="6343503" cy="2308324"/>
          </a:xfrm>
          <a:prstGeom prst="rect">
            <a:avLst/>
          </a:prstGeom>
          <a:noFill/>
        </p:spPr>
        <p:txBody>
          <a:bodyPr wrap="none" rtlCol="0">
            <a:spAutoFit/>
          </a:bodyPr>
          <a:lstStyle/>
          <a:p>
            <a:pPr algn="ctr"/>
            <a:r>
              <a:rPr lang="en-US" sz="4800" dirty="0" smtClean="0">
                <a:solidFill>
                  <a:schemeClr val="bg1"/>
                </a:solidFill>
              </a:rPr>
              <a:t>Up Now: </a:t>
            </a:r>
            <a:r>
              <a:rPr lang="en-US" sz="4800" dirty="0" err="1" smtClean="0">
                <a:solidFill>
                  <a:schemeClr val="bg1"/>
                </a:solidFill>
              </a:rPr>
              <a:t>Hua</a:t>
            </a:r>
            <a:r>
              <a:rPr lang="en-US" sz="4800" dirty="0" smtClean="0">
                <a:solidFill>
                  <a:schemeClr val="bg1"/>
                </a:solidFill>
              </a:rPr>
              <a:t> </a:t>
            </a:r>
            <a:r>
              <a:rPr lang="en-US" sz="4800" dirty="0" err="1" smtClean="0">
                <a:solidFill>
                  <a:schemeClr val="bg1"/>
                </a:solidFill>
              </a:rPr>
              <a:t>Guo</a:t>
            </a:r>
            <a:endParaRPr lang="en-US" sz="4800" dirty="0" smtClean="0">
              <a:solidFill>
                <a:schemeClr val="bg1"/>
              </a:solidFill>
            </a:endParaRPr>
          </a:p>
          <a:p>
            <a:pPr algn="ctr"/>
            <a:endParaRPr lang="en-US" sz="4800" dirty="0" smtClean="0">
              <a:solidFill>
                <a:schemeClr val="bg1"/>
              </a:solidFill>
            </a:endParaRPr>
          </a:p>
          <a:p>
            <a:pPr algn="ctr"/>
            <a:r>
              <a:rPr lang="en-US" sz="4800" dirty="0" smtClean="0">
                <a:solidFill>
                  <a:schemeClr val="bg1"/>
                </a:solidFill>
              </a:rPr>
              <a:t>Up next: Matt Johnson</a:t>
            </a:r>
            <a:endParaRPr lang="en-US" sz="48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4648200"/>
            <a:ext cx="6400800" cy="1752600"/>
          </a:xfrm>
        </p:spPr>
        <p:txBody>
          <a:bodyPr>
            <a:normAutofit lnSpcReduction="10000"/>
          </a:bodyPr>
          <a:lstStyle/>
          <a:p>
            <a:r>
              <a:rPr lang="en-US" dirty="0" smtClean="0">
                <a:solidFill>
                  <a:srgbClr val="C00000"/>
                </a:solidFill>
              </a:rPr>
              <a:t>S-MIF</a:t>
            </a:r>
          </a:p>
          <a:p>
            <a:r>
              <a:rPr lang="en-US" sz="2000" dirty="0" smtClean="0">
                <a:solidFill>
                  <a:srgbClr val="C00000"/>
                </a:solidFill>
              </a:rPr>
              <a:t>*Exp: Farquhar et al, 2001, MIF in elemental S</a:t>
            </a:r>
          </a:p>
          <a:p>
            <a:r>
              <a:rPr lang="en-US" sz="2000" dirty="0" smtClean="0">
                <a:solidFill>
                  <a:srgbClr val="C00000"/>
                </a:solidFill>
              </a:rPr>
              <a:t>*Theo: </a:t>
            </a:r>
            <a:r>
              <a:rPr lang="en-US" sz="2000" dirty="0" err="1" smtClean="0">
                <a:solidFill>
                  <a:srgbClr val="C00000"/>
                </a:solidFill>
              </a:rPr>
              <a:t>photodiossociation</a:t>
            </a:r>
            <a:r>
              <a:rPr lang="en-US" sz="2000" dirty="0" smtClean="0">
                <a:solidFill>
                  <a:srgbClr val="C00000"/>
                </a:solidFill>
              </a:rPr>
              <a:t>/self-shielding (Lyons, 2007), but what about subsequent reactions (pressure dependence, Masterson et al. 2011)?</a:t>
            </a:r>
            <a:endParaRPr lang="en-US" sz="2000" dirty="0">
              <a:solidFill>
                <a:srgbClr val="C00000"/>
              </a:solidFill>
            </a:endParaRPr>
          </a:p>
        </p:txBody>
      </p:sp>
      <p:pic>
        <p:nvPicPr>
          <p:cNvPr id="1027" name="Picture 3"/>
          <p:cNvPicPr>
            <a:picLocks noChangeAspect="1" noChangeArrowheads="1"/>
          </p:cNvPicPr>
          <p:nvPr/>
        </p:nvPicPr>
        <p:blipFill>
          <a:blip r:embed="rId2" cstate="print"/>
          <a:srcRect/>
          <a:stretch>
            <a:fillRect/>
          </a:stretch>
        </p:blipFill>
        <p:spPr bwMode="auto">
          <a:xfrm>
            <a:off x="4419600" y="838200"/>
            <a:ext cx="4446419" cy="3571875"/>
          </a:xfrm>
          <a:prstGeom prst="rect">
            <a:avLst/>
          </a:prstGeom>
          <a:noFill/>
          <a:ln w="9525">
            <a:noFill/>
            <a:miter lim="800000"/>
            <a:headEnd/>
            <a:tailEnd/>
          </a:ln>
        </p:spPr>
      </p:pic>
      <p:sp>
        <p:nvSpPr>
          <p:cNvPr id="2" name="Title 1"/>
          <p:cNvSpPr>
            <a:spLocks noGrp="1"/>
          </p:cNvSpPr>
          <p:nvPr>
            <p:ph type="ctrTitle"/>
          </p:nvPr>
        </p:nvSpPr>
        <p:spPr>
          <a:xfrm>
            <a:off x="685800" y="-228600"/>
            <a:ext cx="7772400" cy="1470025"/>
          </a:xfrm>
        </p:spPr>
        <p:txBody>
          <a:bodyPr/>
          <a:lstStyle/>
          <a:p>
            <a:r>
              <a:rPr lang="en-US" dirty="0" smtClean="0"/>
              <a:t>SO</a:t>
            </a:r>
            <a:r>
              <a:rPr lang="en-US" baseline="-25000" dirty="0" smtClean="0"/>
              <a:t>2</a:t>
            </a:r>
            <a:r>
              <a:rPr lang="en-US" dirty="0" smtClean="0"/>
              <a:t> photodissociation</a:t>
            </a:r>
            <a:endParaRPr lang="en-US" dirty="0"/>
          </a:p>
        </p:txBody>
      </p:sp>
      <p:pic>
        <p:nvPicPr>
          <p:cNvPr id="1028" name="Picture 4"/>
          <p:cNvPicPr>
            <a:picLocks noChangeAspect="1" noChangeArrowheads="1"/>
          </p:cNvPicPr>
          <p:nvPr/>
        </p:nvPicPr>
        <p:blipFill>
          <a:blip r:embed="rId3" cstate="print"/>
          <a:srcRect/>
          <a:stretch>
            <a:fillRect/>
          </a:stretch>
        </p:blipFill>
        <p:spPr bwMode="auto">
          <a:xfrm>
            <a:off x="685800" y="1143000"/>
            <a:ext cx="3448672" cy="2362200"/>
          </a:xfrm>
          <a:prstGeom prst="rect">
            <a:avLst/>
          </a:prstGeom>
          <a:noFill/>
          <a:ln w="9525">
            <a:noFill/>
            <a:miter lim="800000"/>
            <a:headEnd/>
            <a:tailEnd/>
          </a:ln>
        </p:spPr>
      </p:pic>
      <p:cxnSp>
        <p:nvCxnSpPr>
          <p:cNvPr id="8" name="Straight Arrow Connector 7"/>
          <p:cNvCxnSpPr/>
          <p:nvPr/>
        </p:nvCxnSpPr>
        <p:spPr>
          <a:xfrm rot="5400000" flipH="1" flipV="1">
            <a:off x="-723900" y="3161506"/>
            <a:ext cx="35814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Curved Down Arrow 8"/>
          <p:cNvSpPr/>
          <p:nvPr/>
        </p:nvSpPr>
        <p:spPr>
          <a:xfrm>
            <a:off x="1295400" y="1066800"/>
            <a:ext cx="762000" cy="228600"/>
          </a:xfrm>
          <a:prstGeom prst="curved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659957" y="3810000"/>
            <a:ext cx="406843" cy="369332"/>
          </a:xfrm>
          <a:prstGeom prst="rect">
            <a:avLst/>
          </a:prstGeom>
          <a:noFill/>
        </p:spPr>
        <p:txBody>
          <a:bodyPr wrap="none" rtlCol="0">
            <a:spAutoFit/>
          </a:bodyPr>
          <a:lstStyle/>
          <a:p>
            <a:r>
              <a:rPr lang="en-US" i="1" dirty="0" err="1" smtClean="0"/>
              <a:t>hv</a:t>
            </a:r>
            <a:endParaRPr lang="en-US" i="1" dirty="0"/>
          </a:p>
        </p:txBody>
      </p:sp>
      <p:sp>
        <p:nvSpPr>
          <p:cNvPr id="11" name="TextBox 10"/>
          <p:cNvSpPr txBox="1"/>
          <p:nvPr/>
        </p:nvSpPr>
        <p:spPr>
          <a:xfrm>
            <a:off x="1676400" y="2971800"/>
            <a:ext cx="2419830" cy="1200329"/>
          </a:xfrm>
          <a:prstGeom prst="rect">
            <a:avLst/>
          </a:prstGeom>
          <a:noFill/>
        </p:spPr>
        <p:txBody>
          <a:bodyPr wrap="none" rtlCol="0">
            <a:spAutoFit/>
          </a:bodyPr>
          <a:lstStyle/>
          <a:p>
            <a:r>
              <a:rPr lang="en-US" dirty="0" smtClean="0">
                <a:solidFill>
                  <a:srgbClr val="FF0000"/>
                </a:solidFill>
              </a:rPr>
              <a:t>SO</a:t>
            </a:r>
            <a:r>
              <a:rPr lang="en-US" baseline="-25000" dirty="0" smtClean="0">
                <a:solidFill>
                  <a:srgbClr val="FF0000"/>
                </a:solidFill>
              </a:rPr>
              <a:t>2</a:t>
            </a:r>
            <a:r>
              <a:rPr lang="en-US" dirty="0" smtClean="0">
                <a:solidFill>
                  <a:srgbClr val="FF0000"/>
                </a:solidFill>
              </a:rPr>
              <a:t>(C</a:t>
            </a:r>
            <a:r>
              <a:rPr lang="en-US" baseline="30000" dirty="0" smtClean="0">
                <a:solidFill>
                  <a:srgbClr val="FF0000"/>
                </a:solidFill>
              </a:rPr>
              <a:t>1</a:t>
            </a:r>
            <a:r>
              <a:rPr lang="en-US" dirty="0" smtClean="0">
                <a:solidFill>
                  <a:srgbClr val="FF0000"/>
                </a:solidFill>
              </a:rPr>
              <a:t>B</a:t>
            </a:r>
            <a:r>
              <a:rPr lang="en-US" baseline="-25000" dirty="0" smtClean="0">
                <a:solidFill>
                  <a:srgbClr val="FF0000"/>
                </a:solidFill>
              </a:rPr>
              <a:t>2</a:t>
            </a:r>
            <a:r>
              <a:rPr lang="en-US" dirty="0" smtClean="0">
                <a:solidFill>
                  <a:srgbClr val="FF0000"/>
                </a:solidFill>
              </a:rPr>
              <a:t>)</a:t>
            </a:r>
          </a:p>
          <a:p>
            <a:endParaRPr lang="en-US" dirty="0" smtClean="0"/>
          </a:p>
          <a:p>
            <a:r>
              <a:rPr lang="en-US" dirty="0" smtClean="0">
                <a:solidFill>
                  <a:srgbClr val="0070C0"/>
                </a:solidFill>
              </a:rPr>
              <a:t>Ran, Xie, Guo, CPL 2007</a:t>
            </a:r>
          </a:p>
          <a:p>
            <a:r>
              <a:rPr lang="en-US" dirty="0" err="1" smtClean="0">
                <a:solidFill>
                  <a:srgbClr val="0070C0"/>
                </a:solidFill>
              </a:rPr>
              <a:t>Tokue</a:t>
            </a:r>
            <a:r>
              <a:rPr lang="en-US" dirty="0" smtClean="0">
                <a:solidFill>
                  <a:srgbClr val="0070C0"/>
                </a:solidFill>
              </a:rPr>
              <a:t>, </a:t>
            </a:r>
            <a:r>
              <a:rPr lang="en-US" dirty="0" err="1" smtClean="0">
                <a:solidFill>
                  <a:srgbClr val="0070C0"/>
                </a:solidFill>
              </a:rPr>
              <a:t>Nanbu</a:t>
            </a:r>
            <a:r>
              <a:rPr lang="en-US" dirty="0" smtClean="0">
                <a:solidFill>
                  <a:srgbClr val="0070C0"/>
                </a:solidFill>
              </a:rPr>
              <a:t>, JCP 2010</a:t>
            </a:r>
            <a:endParaRPr lang="en-US" dirty="0">
              <a:solidFill>
                <a:srgbClr val="0070C0"/>
              </a:solidFill>
            </a:endParaRPr>
          </a:p>
        </p:txBody>
      </p:sp>
      <p:sp>
        <p:nvSpPr>
          <p:cNvPr id="12" name="TextBox 11"/>
          <p:cNvSpPr txBox="1"/>
          <p:nvPr/>
        </p:nvSpPr>
        <p:spPr>
          <a:xfrm>
            <a:off x="3352800" y="2286000"/>
            <a:ext cx="1219200" cy="381000"/>
          </a:xfrm>
          <a:prstGeom prst="rect">
            <a:avLst/>
          </a:prstGeom>
          <a:noFill/>
        </p:spPr>
        <p:txBody>
          <a:bodyPr wrap="square" rtlCol="0">
            <a:spAutoFit/>
          </a:bodyPr>
          <a:lstStyle/>
          <a:p>
            <a:r>
              <a:rPr lang="en-US" dirty="0" smtClean="0">
                <a:solidFill>
                  <a:srgbClr val="FF0000"/>
                </a:solidFill>
              </a:rPr>
              <a:t>SO + O</a:t>
            </a:r>
            <a:endParaRPr lang="en-US" dirty="0">
              <a:solidFill>
                <a:srgbClr val="FF0000"/>
              </a:solidFill>
            </a:endParaRPr>
          </a:p>
        </p:txBody>
      </p:sp>
      <p:sp>
        <p:nvSpPr>
          <p:cNvPr id="13" name="TextBox 12"/>
          <p:cNvSpPr txBox="1"/>
          <p:nvPr/>
        </p:nvSpPr>
        <p:spPr>
          <a:xfrm>
            <a:off x="2362200" y="1066800"/>
            <a:ext cx="1607812" cy="369332"/>
          </a:xfrm>
          <a:prstGeom prst="rect">
            <a:avLst/>
          </a:prstGeom>
          <a:noFill/>
        </p:spPr>
        <p:txBody>
          <a:bodyPr wrap="none" rtlCol="0">
            <a:spAutoFit/>
          </a:bodyPr>
          <a:lstStyle/>
          <a:p>
            <a:r>
              <a:rPr lang="en-US" dirty="0" err="1" smtClean="0">
                <a:solidFill>
                  <a:srgbClr val="00B050"/>
                </a:solidFill>
              </a:rPr>
              <a:t>predissociation</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390537" y="2381447"/>
            <a:ext cx="6411431" cy="2308324"/>
          </a:xfrm>
          <a:prstGeom prst="rect">
            <a:avLst/>
          </a:prstGeom>
          <a:noFill/>
        </p:spPr>
        <p:txBody>
          <a:bodyPr wrap="none" rtlCol="0">
            <a:spAutoFit/>
          </a:bodyPr>
          <a:lstStyle/>
          <a:p>
            <a:pPr algn="ctr"/>
            <a:r>
              <a:rPr lang="en-US" sz="4800" dirty="0" smtClean="0">
                <a:solidFill>
                  <a:schemeClr val="bg1"/>
                </a:solidFill>
              </a:rPr>
              <a:t>Up Now: Matt Johnson</a:t>
            </a:r>
          </a:p>
          <a:p>
            <a:pPr algn="ctr"/>
            <a:endParaRPr lang="en-US" sz="4800" dirty="0" smtClean="0">
              <a:solidFill>
                <a:schemeClr val="bg1"/>
              </a:solidFill>
            </a:endParaRPr>
          </a:p>
          <a:p>
            <a:pPr algn="ctr"/>
            <a:r>
              <a:rPr lang="en-US" sz="4800" dirty="0" smtClean="0">
                <a:solidFill>
                  <a:schemeClr val="bg1"/>
                </a:solidFill>
              </a:rPr>
              <a:t>Up next: Jim Lyons</a:t>
            </a:r>
            <a:endParaRPr lang="en-US" sz="48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TotalTime>
  <Words>1598</Words>
  <Application>Microsoft Macintosh PowerPoint</Application>
  <PresentationFormat>On-screen Show (4:3)</PresentationFormat>
  <Paragraphs>194</Paragraphs>
  <Slides>28</Slides>
  <Notes>7</Notes>
  <HiddenSlides>0</HiddenSlides>
  <MMClips>0</MMClips>
  <ScaleCrop>false</ScaleCrop>
  <HeadingPairs>
    <vt:vector size="8" baseType="variant">
      <vt:variant>
        <vt:lpstr>Design Template</vt:lpstr>
      </vt:variant>
      <vt:variant>
        <vt:i4>2</vt:i4>
      </vt:variant>
      <vt:variant>
        <vt:lpstr>Links</vt:lpstr>
      </vt:variant>
      <vt:variant>
        <vt:i4>1</vt:i4>
      </vt:variant>
      <vt:variant>
        <vt:lpstr>Embedded OLE Servers</vt:lpstr>
      </vt:variant>
      <vt:variant>
        <vt:i4>2</vt:i4>
      </vt:variant>
      <vt:variant>
        <vt:lpstr>Slide Titles</vt:lpstr>
      </vt:variant>
      <vt:variant>
        <vt:i4>28</vt:i4>
      </vt:variant>
    </vt:vector>
  </HeadingPairs>
  <TitlesOfParts>
    <vt:vector size="33" baseType="lpstr">
      <vt:lpstr>Office Theme</vt:lpstr>
      <vt:lpstr>1_Office Theme</vt:lpstr>
      <vt:lpstr>dbohm:Users:billp:Documents:Grants-mine:NSF:parallel:reports:highlights:Description%20copy.doc!OLE_LINK1</vt:lpstr>
      <vt:lpstr>Graph</vt:lpstr>
      <vt:lpstr>Equation</vt:lpstr>
      <vt:lpstr>Slide 1</vt:lpstr>
      <vt:lpstr>Slide 2</vt:lpstr>
      <vt:lpstr>Slide 3</vt:lpstr>
      <vt:lpstr>Slide 4</vt:lpstr>
      <vt:lpstr>Slide 5</vt:lpstr>
      <vt:lpstr>Slide 6</vt:lpstr>
      <vt:lpstr>Slide 7</vt:lpstr>
      <vt:lpstr>SO2 photodissociation</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Marta</dc:creator>
  <cp:lastModifiedBy>Shawn Domagal-Goldman</cp:lastModifiedBy>
  <cp:revision>12</cp:revision>
  <dcterms:created xsi:type="dcterms:W3CDTF">2011-06-13T17:37:51Z</dcterms:created>
  <dcterms:modified xsi:type="dcterms:W3CDTF">2011-06-13T17:38:27Z</dcterms:modified>
</cp:coreProperties>
</file>