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7" r:id="rId4"/>
    <p:sldId id="256" r:id="rId5"/>
    <p:sldId id="260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900" y="57150"/>
            <a:ext cx="676275" cy="57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SSERVI_badge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53400" y="0"/>
            <a:ext cx="685799" cy="6691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82600" y="-8028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Calibri"/>
              <a:buNone/>
            </a:pPr>
            <a:r>
              <a:rPr lang="en" sz="3240" b="1">
                <a:solidFill>
                  <a:srgbClr val="6699FF"/>
                </a:solidFill>
              </a:rPr>
              <a:t>NAI</a:t>
            </a:r>
            <a:r>
              <a:rPr lang="en" sz="3240" b="1" i="0" u="none" strike="noStrike" cap="non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onthly </a:t>
            </a:r>
            <a:r>
              <a:rPr lang="en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br>
              <a:rPr lang="en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#Team Name# - #</a:t>
            </a:r>
            <a:r>
              <a:rPr lang="en" sz="1800" b="1"/>
              <a:t>Month reporting on#, #Year#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Shape 214"/>
          <p:cNvCxnSpPr/>
          <p:nvPr/>
        </p:nvCxnSpPr>
        <p:spPr>
          <a:xfrm>
            <a:off x="0" y="740569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/>
          <p:nvPr/>
        </p:nvCxnSpPr>
        <p:spPr>
          <a:xfrm>
            <a:off x="4559300" y="762000"/>
            <a:ext cx="38100" cy="438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Shape 216"/>
          <p:cNvSpPr txBox="1"/>
          <p:nvPr/>
        </p:nvSpPr>
        <p:spPr>
          <a:xfrm>
            <a:off x="838200" y="696525"/>
            <a:ext cx="2017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Report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6180138" y="688181"/>
            <a:ext cx="184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</a:t>
            </a: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4597400" y="2285999"/>
            <a:ext cx="4762500" cy="2143126"/>
            <a:chOff x="2944" y="2869"/>
            <a:chExt cx="3000" cy="1800"/>
          </a:xfrm>
        </p:grpSpPr>
        <p:sp>
          <p:nvSpPr>
            <p:cNvPr id="219" name="Shape 219"/>
            <p:cNvSpPr txBox="1"/>
            <p:nvPr/>
          </p:nvSpPr>
          <p:spPr>
            <a:xfrm>
              <a:off x="3120" y="2869"/>
              <a:ext cx="2400" cy="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Issues/Concerns/Needs From </a:t>
              </a:r>
              <a:r>
                <a:rPr lang="en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r>
                <a:rPr lang="en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" sz="1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Moment of Science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(Budget matters </a:t>
              </a:r>
              <a:r>
                <a:rPr lang="en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</a:t>
              </a:r>
              <a:r>
                <a:rPr lang="en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be discussed privately)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Moments of science are designed to be a snippet of research that you believe is of interest to other NAI team(s) or should be considered for Nuggets. A figure and 2-4 sentences are desired.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 2</a:t>
              </a:r>
              <a:r>
                <a:rPr lang="en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lang="en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page for Moment of Science is acceptable)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**Please let us know if this data is public or should be kept internal to NASA and other NAI Teams**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Shape 220"/>
            <p:cNvCxnSpPr/>
            <p:nvPr/>
          </p:nvCxnSpPr>
          <p:spPr>
            <a:xfrm>
              <a:off x="2944" y="2874"/>
              <a:ext cx="3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1" name="Shape 221"/>
          <p:cNvSpPr/>
          <p:nvPr/>
        </p:nvSpPr>
        <p:spPr>
          <a:xfrm>
            <a:off x="4572000" y="803672"/>
            <a:ext cx="45720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e.g.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•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Team Events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Invited Talks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Community Events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4449763" y="740569"/>
            <a:ext cx="46941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0" y="914400"/>
            <a:ext cx="4191000" cy="2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Selected Team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dk1"/>
                </a:solidFill>
              </a:rPr>
              <a:t>Highlights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(Conferences attended, new experiment</a:t>
            </a:r>
            <a:r>
              <a:rPr lang="en">
                <a:solidFill>
                  <a:schemeClr val="dk1"/>
                </a:solidFill>
              </a:rPr>
              <a:t>s/models, press releases, field campaigns, workshops, invited talks, etc)</a:t>
            </a:r>
            <a:endParaRPr/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Publications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solidFill>
                  <a:schemeClr val="dk1"/>
                </a:solidFill>
              </a:rPr>
              <a:t>accepted or published only </a:t>
            </a:r>
            <a:endParaRPr/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Efforts with Other Teams / Int</a:t>
            </a:r>
            <a:r>
              <a:rPr lang="en"/>
              <a:t>’l Partners</a:t>
            </a:r>
            <a:endParaRPr/>
          </a:p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/>
              <a:t> 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  Team Member Awards</a:t>
            </a:r>
            <a:endParaRPr/>
          </a:p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  Jobs or Early Career Opportunities Offered</a:t>
            </a:r>
            <a:endParaRPr/>
          </a:p>
          <a:p>
            <a:pPr marL="547687" marR="0" lvl="2" indent="-90487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201300" y="4014118"/>
            <a:ext cx="35052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 Please provide photos if available. (Helps with nuggets, communications to HQ, reporting, etc)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808675" y="483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142" y="59075"/>
            <a:ext cx="615132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99675" y="-10254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How will NAI use these monthly reports?</a:t>
            </a:r>
            <a:endParaRPr sz="2400" b="1"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62925" y="731825"/>
            <a:ext cx="8791500" cy="4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Monthly NAI EC reports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Purpose: Distributed to OCS/SMD program exec/scientists to update stakeholders on NAI activities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Contents:  Moments of science and/or exploration, team activities/events, publication database updating, CS/PE activities, programmatic/fiscal issues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SMD Nuggets (SNuggets)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Purpose:  Results of significant merit that may be passed up to the AAs/9</a:t>
            </a:r>
            <a:r>
              <a:rPr lang="en" sz="1400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floor/OMB/etc.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Contents:  Science heavy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NASA Ames Project Tag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Purpose:  ~10 min presentation every other month to Ames EC to look for synergies and opportunities within Ames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Contents:  Science and CS/PE focused results and major programmatic highlights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NASA Ames Highlights – NASA Administrator/Center Director ViTS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Purpose:  Each center provides weekly highlights to AAs and Administrator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Contents:  Science focused results and major programmatic highlights of note.  SNuggets are usually reported here as well.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Presentations at National/International meetings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Web Stories / Newsletter / Social Media Promotion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142" y="59075"/>
            <a:ext cx="615132" cy="62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/>
          <p:nvPr/>
        </p:nvCxnSpPr>
        <p:spPr>
          <a:xfrm>
            <a:off x="0" y="740569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48310" y="-8028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3240"/>
              <a:buFont typeface="Calibri"/>
              <a:buNone/>
            </a:pPr>
            <a:r>
              <a:rPr lang="en" sz="3240" b="1" i="0" u="none" strike="noStrike" cap="non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SSERVI </a:t>
            </a:r>
            <a:r>
              <a:rPr lang="en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2017 Progress Report</a:t>
            </a:r>
            <a:br>
              <a:rPr lang="en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for the Science of Exploration Targets – PI Bottke</a:t>
            </a:r>
            <a:endParaRPr sz="243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Shape 254"/>
          <p:cNvCxnSpPr/>
          <p:nvPr/>
        </p:nvCxnSpPr>
        <p:spPr>
          <a:xfrm>
            <a:off x="0" y="740569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>
            <a:off x="4559300" y="753428"/>
            <a:ext cx="0" cy="438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Shape 256"/>
          <p:cNvSpPr txBox="1"/>
          <p:nvPr/>
        </p:nvSpPr>
        <p:spPr>
          <a:xfrm>
            <a:off x="1252887" y="713912"/>
            <a:ext cx="17526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Report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993989" y="4911816"/>
            <a:ext cx="12111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3/31/2017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6518" y="964002"/>
            <a:ext cx="4505100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ISET team members attended LPSC and presented SSERVI-related work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Robbins: Presented poster at LPSC “A Global Lunar Crater Database, Complete for Craters ≥1 km, II”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Marchi: 1. Working with R. Canup on SPH simulations of low mass terrestrial impactors, relevant for the late accretion. Robin gave a talk at LPSC and we are now finalizing a manuscript (in coll with R. Walker, U Maryland) 2. Working on a comparison between Ceres and lunar cratering (in coll with R. Strom, LPI). Draft manuscript is in advanced stage. 3. Received a referee report for a manuscript in coll with Craig O'Neill (Macquarie University), and we resubmitted the revised paper.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Nakajima/Canup: M. Nakajima (Carnegie Institute of Science) gave talk “Origin of the Martian Moons and Their Water Abundances“ at LPSC.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Salmon: Gave public talk “Origin of the planets and Earth’s Moon” at a Science Palooza on Sunday before LPSC.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Canup/Salmon: Continuing preparation of paper on the origin of Phobos and Deimos.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Scheeres: 1) Scheeres was elected at the National Academy of Engineering. 2) Gave talk “Constraints on the past spin rate of comet 67P/C-G” at LPSC. 3) Will give 3 presentations at upcoming ACM meeting.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Kretke: 1) Had discussions with David Kring and Bill Bottke on the origin of C-complex asteroids and carbonaceous meteorites. 2) Working on improving numerical models of planet formation.</a:t>
            </a:r>
            <a:endParaRPr sz="100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Nesvorny: presenting work on early bombardment triggered by giant planet migration with Fernando Roig at the upcoming ACM meeting.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5889147" y="2000825"/>
            <a:ext cx="210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4604062" y="755958"/>
            <a:ext cx="4469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Bottke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1) Gave invited talk at </a:t>
            </a:r>
            <a:r>
              <a:rPr lang="en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Microsymposium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major questions involving asteroids. 2) Gave talk at LPSC on evidence for 2 bombardment populations in the early Solar System. 3) Sent in proofs for Nature Geoscience paper wit Jeff Andrews-Hanna and Annual Reviews paper with Marc Norman. 4) Had discussions about chapter for New Views of the Moon II regarding lunar bombardment with Barb Cohen and Marc Norman.</a:t>
            </a:r>
            <a:endParaRPr sz="1000" dirty="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 to Alex Parker and ESPRESSO for their SSERVI team win. We look forward to working with </a:t>
            </a:r>
            <a:r>
              <a:rPr lang="en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/>
          </a:p>
        </p:txBody>
      </p:sp>
      <p:sp>
        <p:nvSpPr>
          <p:cNvPr id="262" name="Shape 262"/>
          <p:cNvSpPr/>
          <p:nvPr/>
        </p:nvSpPr>
        <p:spPr>
          <a:xfrm>
            <a:off x="4642569" y="2307796"/>
            <a:ext cx="4430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Asteroids, Comets, Meteors, April 10-14, Montevideo (Uruguay)</a:t>
            </a:r>
            <a:endParaRPr sz="1000" dirty="0"/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Accretion, differentiation and early evolution of the terrestrial planets. May 29 –June 03, Nice, France.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 descr="Screen Shot 2017-01-18 at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870" y="2896894"/>
            <a:ext cx="2912746" cy="1272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4655628" y="4157267"/>
            <a:ext cx="4469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evolution of the entire inner Solar System during “classical” growth from planetesimals to planets using LIPAD simulations. The growth of planetary embryos (black circles) proceeds in a very inside-out process, where a suite of quasi-stable Mars-mass embryos are formed inside 1au in 1 Myr, and not at 2 au until nearly 20 Myr.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8473" y="882071"/>
            <a:ext cx="6274500" cy="4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7" marR="0" lvl="1" indent="-90487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Programmatic 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Announced CAN 2 Selections, 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Worked on SSERVI Budget and new Team CoOp Agreements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JSC Workshop with Space Suit &amp; EVA Teams 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to AES Mid-Year Review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Reporting; ARC BPR report; Wrote and edited content for 2017 Annual Report.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 potential SOC members</a:t>
            </a:r>
            <a:endParaRPr sz="900"/>
          </a:p>
          <a:p>
            <a:pPr marL="171450" marR="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Collected all ESF award nominations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Web/Tech</a:t>
            </a: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900"/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Produced the Pre-Proposal Conference “Space Radiobiology and Human Health Countermeasures Topics.”</a:t>
            </a:r>
            <a:endParaRPr sz="900"/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Produced five SSERVI CLASS Tech and Future of ISRU Seminars featuring Oscar Monje, Phil Metzger, Tony Muscatello. Jason Dunn and Rob Mueller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Adobe Connect training sessions for NESSF Panel Reviews</a:t>
            </a:r>
            <a:endParaRPr sz="900"/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 support for the HRP Pre Proposal briefing; Production support and pre-production training and testing of remote presenters for the AES Mid-Year review.</a:t>
            </a:r>
            <a:endParaRPr sz="900"/>
          </a:p>
          <a:p>
            <a:pPr marL="17145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development for awards and forum; server updates; system support and procurements; cloud infrastructure discussions</a:t>
            </a:r>
            <a:endParaRPr sz="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Outreach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Participated in Journey Through the Universe event; produced outreach book “Yes I work for NASA. No I’m not an astronaut;” </a:t>
            </a:r>
            <a:endParaRPr sz="900"/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design for Small Sat Virtual Inst.; </a:t>
            </a:r>
            <a:endParaRPr sz="900"/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sourcing and production for Lunar Eclipse glasses;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design layout and illustration for ELS, Toulouse. </a:t>
            </a:r>
            <a:endParaRPr sz="900"/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web graphics and posted articles to SSERVI website—team relevance includes: “ExMASS” (Kring; CLSE); Sudbury Field Camp (CLRN/CLSE); Vision 2050 (Kring/CLSE); “Earth’s First Stable Continents” (Bland/AUS);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 Podcast (Pendleton/all teams); </a:t>
            </a:r>
            <a:endParaRPr sz="900"/>
          </a:p>
          <a:p>
            <a:pPr marL="17145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Posted social media highlights.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2783" y="24490"/>
            <a:ext cx="8229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3600"/>
              <a:buFont typeface="Calibri"/>
              <a:buNone/>
            </a:pPr>
            <a:r>
              <a:rPr lang="en" sz="3600" b="1" i="0" u="none" strike="noStrike" cap="non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SSERVI Central </a:t>
            </a: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2017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Shape 233"/>
          <p:cNvCxnSpPr/>
          <p:nvPr/>
        </p:nvCxnSpPr>
        <p:spPr>
          <a:xfrm>
            <a:off x="0" y="716457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Shape 234"/>
          <p:cNvCxnSpPr/>
          <p:nvPr/>
        </p:nvCxnSpPr>
        <p:spPr>
          <a:xfrm>
            <a:off x="6254817" y="716457"/>
            <a:ext cx="38100" cy="443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Shape 235"/>
          <p:cNvSpPr txBox="1"/>
          <p:nvPr/>
        </p:nvSpPr>
        <p:spPr>
          <a:xfrm>
            <a:off x="29324" y="673991"/>
            <a:ext cx="1752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Report</a:t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57150"/>
            <a:ext cx="676275" cy="578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6496186" y="740569"/>
            <a:ext cx="26478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 descr="SSERVI_badge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8906"/>
            <a:ext cx="685800" cy="66913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6496186" y="715949"/>
            <a:ext cx="2002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Upcoming Events</a:t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271750" y="1026354"/>
            <a:ext cx="2872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Glotch Team Site Visit Apr. 27-28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ELS 2017, Muenster, May 2-3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Views of the Moon II, Muenster, May 4-5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CAN-2 Teams Start, June 1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ESF, NASA ARC, July 18-20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Autonomous Missions for SMD Workshop, NASA ARC, July 21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496186" y="2650283"/>
            <a:ext cx="2427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Status</a:t>
            </a:r>
            <a:endParaRPr sz="16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Shape 242"/>
          <p:cNvCxnSpPr/>
          <p:nvPr/>
        </p:nvCxnSpPr>
        <p:spPr>
          <a:xfrm>
            <a:off x="6271750" y="2596163"/>
            <a:ext cx="288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Shape 243"/>
          <p:cNvSpPr txBox="1"/>
          <p:nvPr/>
        </p:nvSpPr>
        <p:spPr>
          <a:xfrm>
            <a:off x="6310900" y="2991452"/>
            <a:ext cx="2793900" cy="21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Reminder: CR through 4/28 after which either a full year CR or budget will be passed at that time.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awaiting authorization for some of FY17 AES coverage funds.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your team is in immediate need of funds, </a:t>
            </a:r>
            <a:r>
              <a:rPr lang="en" sz="1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let us know so we can prioritize your team. 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CS teams and CO-Is, The next installment will be sent after 4/28.  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Macintosh PowerPoint</Application>
  <PresentationFormat>On-screen Show (16:9)</PresentationFormat>
  <Paragraphs>98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Times New Roman</vt:lpstr>
      <vt:lpstr>Arial</vt:lpstr>
      <vt:lpstr>Simple Light</vt:lpstr>
      <vt:lpstr>Custom Design</vt:lpstr>
      <vt:lpstr>Office Theme</vt:lpstr>
      <vt:lpstr>NAI Monthly Report #Team Name# - #Month reporting on#, #Year#</vt:lpstr>
      <vt:lpstr>How will NAI use these monthly reports?</vt:lpstr>
      <vt:lpstr>SSERVI March 2017 Progress Report Institute for the Science of Exploration Targets – PI Bottke</vt:lpstr>
      <vt:lpstr>SSERVI Central Mar. 2017 Report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NAI use these monthly reports?</dc:title>
  <cp:lastModifiedBy>Brad Bailey</cp:lastModifiedBy>
  <cp:revision>2</cp:revision>
  <dcterms:modified xsi:type="dcterms:W3CDTF">2018-07-05T21:38:41Z</dcterms:modified>
</cp:coreProperties>
</file>