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slideMasters/slideMaster7.xml" ContentType="application/vnd.openxmlformats-officedocument.presentationml.slideMaster+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theme/theme1.xml" ContentType="application/vnd.openxmlformats-officedocument.theme+xml"/>
  <Override PartName="/ppt/notesSlides/notesSlide2.xml" ContentType="application/vnd.openxmlformats-officedocument.presentationml.notesSlide+xml"/>
  <Override PartName="/ppt/slideLayouts/slideLayout24.xml" ContentType="application/vnd.openxmlformats-officedocument.presentationml.slideLayout+xml"/>
  <Default Extension="xls" ContentType="application/vnd.ms-excel"/>
  <Override PartName="/ppt/embeddings/oleObject1.bin" ContentType="application/vnd.openxmlformats-officedocument.oleObject"/>
  <Override PartName="/ppt/theme/theme7.xml" ContentType="application/vnd.openxmlformats-officedocument.theme+xml"/>
  <Default Extension="jpeg" ContentType="image/jpeg"/>
  <Override PartName="/ppt/notesSlides/notesSlide11.xml" ContentType="application/vnd.openxmlformats-officedocument.presentationml.notesSlide+xml"/>
  <Override PartName="/ppt/theme/theme12.xml" ContentType="application/vnd.openxmlformats-officedocument.them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Masters/slideMaster8.xml" ContentType="application/vnd.openxmlformats-officedocument.presentationml.slideMaster+xml"/>
  <Override PartName="/ppt/slides/slide48.xml" ContentType="application/vnd.openxmlformats-officedocument.presentationml.slide+xml"/>
  <Override PartName="/ppt/slides/slide57.xml" ContentType="application/vnd.openxmlformats-officedocument.presentationml.slide+xml"/>
  <Override PartName="/ppt/slideLayouts/slideLayout16.xml" ContentType="application/vnd.openxmlformats-officedocument.presentationml.slideLayout+xml"/>
  <Override PartName="/ppt/theme/theme2.xml" ContentType="application/vnd.openxmlformats-officedocument.theme+xml"/>
  <Override PartName="/ppt/notesSlides/notesSlide3.xml" ContentType="application/vnd.openxmlformats-officedocument.presentationml.notesSlide+xml"/>
  <Override PartName="/ppt/slideLayouts/slideLayout25.xml" ContentType="application/vnd.openxmlformats-officedocument.presentationml.slideLayout+xml"/>
  <Default Extension="emf" ContentType="image/x-emf"/>
  <Override PartName="/ppt/embeddings/oleObject2.bin" ContentType="application/vnd.openxmlformats-officedocument.oleObject"/>
  <Override PartName="/ppt/theme/theme8.xml" ContentType="application/vnd.openxmlformats-officedocument.them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theme/theme13.xml" ContentType="application/vnd.openxmlformats-officedocument.them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slideMasters/slideMaster9.xml" ContentType="application/vnd.openxmlformats-officedocument.presentationml.slideMaster+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embeddings/oleObject3.bin" ContentType="application/vnd.openxmlformats-officedocument.oleObject"/>
  <Default Extension="xlsx" ContentType="application/vnd.openxmlformats-officedocument.spreadsheetml.sheet"/>
  <Override PartName="/ppt/slideLayouts/slideLayout1.xml" ContentType="application/vnd.openxmlformats-officedocument.presentationml.slideLayout+xml"/>
  <Override PartName="/ppt/theme/theme9.xml" ContentType="application/vnd.openxmlformats-officedocument.them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slides/slide59.xml" ContentType="application/vnd.openxmlformats-officedocument.presentationml.slide+xml"/>
  <Override PartName="/ppt/slideLayouts/slideLayout18.xml" ContentType="application/vnd.openxmlformats-officedocument.presentationml.slideLayout+xml"/>
  <Override PartName="/ppt/theme/theme4.xml" ContentType="application/vnd.openxmlformats-officedocument.theme+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embeddings/oleObject4.bin" ContentType="application/vnd.openxmlformats-officedocument.oleObject"/>
  <Override PartName="/ppt/slides/slide20.xml" ContentType="application/vnd.openxmlformats-officedocument.presentationml.slide+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Override PartName="/ppt/embeddings/Microsoft_Equation1.bin" ContentType="application/vnd.openxmlformats-officedocument.oleObject"/>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Default Extension="tiff" ContentType="image/tiff"/>
  <Override PartName="/ppt/slideLayouts/slideLayout19.xml" ContentType="application/vnd.openxmlformats-officedocument.presentationml.slideLayout+xml"/>
  <Override PartName="/ppt/theme/theme5.xml" ContentType="application/vnd.openxmlformats-officedocument.them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11.xml" ContentType="application/vnd.openxmlformats-officedocument.presentationml.slide+xml"/>
  <Override PartName="/ppt/theme/theme10.xml" ContentType="application/vnd.openxmlformats-officedocument.theme+xml"/>
  <Override PartName="/ppt/embeddings/oleObject5.bin" ContentType="application/vnd.openxmlformats-officedocument.oleObject"/>
  <Override PartName="/ppt/slides/slide21.xml" ContentType="application/vnd.openxmlformats-officedocument.presentationml.slide+xml"/>
  <Override PartName="/ppt/slides/slide30.xml" ContentType="application/vnd.openxmlformats-officedocument.presentationml.slide+xml"/>
  <Override PartName="/ppt/slideMasters/slideMaster11.xml" ContentType="application/vnd.openxmlformats-officedocument.presentationml.slideMaster+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Masters/slideMaster6.xml" ContentType="application/vnd.openxmlformats-officedocument.presentationml.slideMaster+xml"/>
  <Override PartName="/ppt/slides/slide46.xml" ContentType="application/vnd.openxmlformats-officedocument.presentationml.slide+xml"/>
  <Default Extension="pdf" ContentType="application/pdf"/>
  <Override PartName="/ppt/slides/slide55.xml" ContentType="application/vnd.openxmlformats-officedocument.presentationml.slide+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theme/theme6.xml" ContentType="application/vnd.openxmlformats-officedocument.theme+xml"/>
  <Override PartName="/ppt/notesSlides/notesSlide7.xml" ContentType="application/vnd.openxmlformats-officedocument.presentationml.notesSlide+xml"/>
  <Override PartName="/ppt/slideLayouts/slideLayout29.xml" ContentType="application/vnd.openxmlformats-officedocument.presentationml.slideLayout+xml"/>
  <Override PartName="/ppt/slides/slide12.xml" ContentType="application/vnd.openxmlformats-officedocument.presentationml.slide+xml"/>
  <Override PartName="/ppt/theme/theme11.xml" ContentType="application/vnd.openxmlformats-officedocument.them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7" r:id="rId2"/>
    <p:sldMasterId id="2147483669" r:id="rId3"/>
    <p:sldMasterId id="2147483672" r:id="rId4"/>
    <p:sldMasterId id="2147483674" r:id="rId5"/>
    <p:sldMasterId id="2147483676" r:id="rId6"/>
    <p:sldMasterId id="2147483678" r:id="rId7"/>
    <p:sldMasterId id="2147483681" r:id="rId8"/>
    <p:sldMasterId id="2147483683" r:id="rId9"/>
    <p:sldMasterId id="2147483687" r:id="rId10"/>
    <p:sldMasterId id="2147483690" r:id="rId11"/>
    <p:sldMasterId id="2147483693" r:id="rId12"/>
  </p:sldMasterIdLst>
  <p:notesMasterIdLst>
    <p:notesMasterId r:id="rId74"/>
  </p:notesMasterIdLst>
  <p:sldIdLst>
    <p:sldId id="256" r:id="rId13"/>
    <p:sldId id="371" r:id="rId14"/>
    <p:sldId id="264" r:id="rId15"/>
    <p:sldId id="331" r:id="rId16"/>
    <p:sldId id="276" r:id="rId17"/>
    <p:sldId id="373" r:id="rId18"/>
    <p:sldId id="413" r:id="rId19"/>
    <p:sldId id="274" r:id="rId20"/>
    <p:sldId id="375" r:id="rId21"/>
    <p:sldId id="372" r:id="rId22"/>
    <p:sldId id="377" r:id="rId23"/>
    <p:sldId id="380" r:id="rId24"/>
    <p:sldId id="378" r:id="rId25"/>
    <p:sldId id="385" r:id="rId26"/>
    <p:sldId id="386" r:id="rId27"/>
    <p:sldId id="381" r:id="rId28"/>
    <p:sldId id="382" r:id="rId29"/>
    <p:sldId id="277" r:id="rId30"/>
    <p:sldId id="383" r:id="rId31"/>
    <p:sldId id="387" r:id="rId32"/>
    <p:sldId id="357" r:id="rId33"/>
    <p:sldId id="389" r:id="rId34"/>
    <p:sldId id="417" r:id="rId35"/>
    <p:sldId id="415" r:id="rId36"/>
    <p:sldId id="416" r:id="rId37"/>
    <p:sldId id="390" r:id="rId38"/>
    <p:sldId id="392" r:id="rId39"/>
    <p:sldId id="340" r:id="rId40"/>
    <p:sldId id="394" r:id="rId41"/>
    <p:sldId id="393" r:id="rId42"/>
    <p:sldId id="399" r:id="rId43"/>
    <p:sldId id="400" r:id="rId44"/>
    <p:sldId id="397" r:id="rId45"/>
    <p:sldId id="396" r:id="rId46"/>
    <p:sldId id="403" r:id="rId47"/>
    <p:sldId id="404" r:id="rId48"/>
    <p:sldId id="419" r:id="rId49"/>
    <p:sldId id="405" r:id="rId50"/>
    <p:sldId id="406" r:id="rId51"/>
    <p:sldId id="407" r:id="rId52"/>
    <p:sldId id="408" r:id="rId53"/>
    <p:sldId id="409" r:id="rId54"/>
    <p:sldId id="410" r:id="rId55"/>
    <p:sldId id="411" r:id="rId56"/>
    <p:sldId id="402" r:id="rId57"/>
    <p:sldId id="342" r:id="rId58"/>
    <p:sldId id="359" r:id="rId59"/>
    <p:sldId id="314" r:id="rId60"/>
    <p:sldId id="343" r:id="rId61"/>
    <p:sldId id="315" r:id="rId62"/>
    <p:sldId id="362" r:id="rId63"/>
    <p:sldId id="418" r:id="rId64"/>
    <p:sldId id="361" r:id="rId65"/>
    <p:sldId id="421" r:id="rId66"/>
    <p:sldId id="412" r:id="rId67"/>
    <p:sldId id="316" r:id="rId68"/>
    <p:sldId id="317" r:id="rId69"/>
    <p:sldId id="318" r:id="rId70"/>
    <p:sldId id="324" r:id="rId71"/>
    <p:sldId id="366" r:id="rId72"/>
    <p:sldId id="328"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3361" autoAdjust="0"/>
    <p:restoredTop sz="92050" autoAdjust="0"/>
  </p:normalViewPr>
  <p:slideViewPr>
    <p:cSldViewPr snapToGrid="0" snapToObjects="1">
      <p:cViewPr varScale="1">
        <p:scale>
          <a:sx n="113" d="100"/>
          <a:sy n="113" d="100"/>
        </p:scale>
        <p:origin x="-7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73" Type="http://schemas.openxmlformats.org/officeDocument/2006/relationships/slide" Target="slides/slide61.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 Id="rId2"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 Id="rId3"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E639B0-0C75-4447-9305-E54EB9ECA77D}" type="datetimeFigureOut">
              <a:rPr lang="en-US" smtClean="0"/>
              <a:pPr/>
              <a:t>6/23/11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F13EDC-36B6-3D41-B9FA-B178F7445EE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a:t>
            </a:r>
            <a:r>
              <a:rPr lang="en-US" baseline="0" dirty="0" smtClean="0"/>
              <a:t>  I would first like to thank the organizers of this committee for the opportunity to give this talk today.</a:t>
            </a:r>
          </a:p>
          <a:p>
            <a:endParaRPr lang="en-US" baseline="0" dirty="0" smtClean="0"/>
          </a:p>
          <a:p>
            <a:r>
              <a:rPr lang="en-US" baseline="0" dirty="0" smtClean="0"/>
              <a:t>As many if not all of you know, oxygen plays key roles as both a rock forming and at the same time volatile element in nature.  The fact that it has three stable isotopes </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even though the explanation</a:t>
            </a:r>
            <a:r>
              <a:rPr lang="en-US" baseline="0" dirty="0" smtClean="0"/>
              <a:t> for the isotope effect in Ozone production, the self-shielding of O2 turned out to be incorrect, letting go of the constraint that only nuclear processes can produce MIF allowed the authors to imagine other scenarios where this self-shielding effect might be relevant.  Thus, it seems that Thiemens and </a:t>
            </a:r>
            <a:r>
              <a:rPr lang="en-US" baseline="0" dirty="0" err="1" smtClean="0"/>
              <a:t>Heidenreich</a:t>
            </a:r>
            <a:r>
              <a:rPr lang="en-US" baseline="0" dirty="0" smtClean="0"/>
              <a:t> may be proponents of self-shielding.  We’ll come back to this issue of self-shielding later in this talk</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Subsequent</a:t>
            </a:r>
            <a:r>
              <a:rPr lang="en-US" baseline="0" dirty="0" smtClean="0"/>
              <a:t> work by Thiemens and </a:t>
            </a:r>
            <a:r>
              <a:rPr lang="en-US" baseline="0" dirty="0" err="1" smtClean="0"/>
              <a:t>Heidenreich</a:t>
            </a:r>
            <a:r>
              <a:rPr lang="en-US" baseline="0" dirty="0" smtClean="0"/>
              <a:t> concluded that the symmetry of the transition state associated with O3 formation is responsible for the mass-independent fractionation associated with ozone formation as shown here</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1FF5C9A0-CBD3-8D4E-BA4E-C4ED0C39BB78}" type="slidenum">
              <a:rPr lang="en-US"/>
              <a:pPr/>
              <a:t>14</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14400" y="4343400"/>
            <a:ext cx="5029200" cy="4114800"/>
          </a:xfrm>
          <a:noFill/>
        </p:spPr>
        <p:txBody>
          <a:bodyPr/>
          <a:lstStyle/>
          <a:p>
            <a:pPr eaLnBrk="1" hangingPunct="1"/>
            <a:r>
              <a:rPr lang="en-US" dirty="0" smtClean="0">
                <a:latin typeface="Arial" pitchFamily="-112" charset="0"/>
              </a:rPr>
              <a:t>This qualitative</a:t>
            </a:r>
            <a:r>
              <a:rPr lang="en-US" baseline="0" dirty="0" smtClean="0">
                <a:latin typeface="Arial" pitchFamily="-112" charset="0"/>
              </a:rPr>
              <a:t> explanation was put into quantitative terms by </a:t>
            </a:r>
            <a:r>
              <a:rPr lang="en-US" baseline="0" dirty="0" err="1" smtClean="0">
                <a:latin typeface="Arial" pitchFamily="-112" charset="0"/>
              </a:rPr>
              <a:t>Gao</a:t>
            </a:r>
            <a:r>
              <a:rPr lang="en-US" baseline="0" dirty="0" smtClean="0">
                <a:latin typeface="Arial" pitchFamily="-112" charset="0"/>
              </a:rPr>
              <a:t> and Marcus in 2001 who found differences in the lifetimes of symmetric and asymmetric ozone transition states.  </a:t>
            </a:r>
            <a:endParaRPr lang="en-US" dirty="0">
              <a:latin typeface="Arial" pitchFamily="-11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crucial ingredient that was</a:t>
            </a:r>
            <a:r>
              <a:rPr lang="en-US" baseline="0" dirty="0" smtClean="0"/>
              <a:t> invoked by </a:t>
            </a:r>
            <a:r>
              <a:rPr lang="en-US" baseline="0" dirty="0" err="1" smtClean="0"/>
              <a:t>Gao</a:t>
            </a:r>
            <a:r>
              <a:rPr lang="en-US" baseline="0" dirty="0" smtClean="0"/>
              <a:t> and Marcus is the concept of a non-RRKM factor, an eta factor, that quantified departures from a statistical occupation of energy levels in the O3* transition state</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miter lim="800000"/>
            <a:headEnd/>
            <a:tailEnd/>
          </a:ln>
        </p:spPr>
        <p:txBody>
          <a:bodyPr/>
          <a:lstStyle/>
          <a:p>
            <a:fld id="{71982CC5-8175-7D42-AC73-D2AF9D8ED8E8}" type="slidenum">
              <a:rPr lang="en-US">
                <a:solidFill>
                  <a:prstClr val="black"/>
                </a:solidFill>
              </a:rPr>
              <a:pPr/>
              <a:t>17</a:t>
            </a:fld>
            <a:endParaRPr lang="en-US">
              <a:solidFill>
                <a:prstClr val="black"/>
              </a:solidFill>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dirty="0" smtClean="0">
                <a:latin typeface="Arial" pitchFamily="-112" charset="0"/>
              </a:rPr>
              <a:t>Earth’s atmosphere</a:t>
            </a:r>
            <a:r>
              <a:rPr lang="en-US" baseline="0" dirty="0" smtClean="0">
                <a:latin typeface="Arial" pitchFamily="-112" charset="0"/>
              </a:rPr>
              <a:t> an of a geochemical system that does not reach thermodynamic equilibrium, due in large part because of the presence of photons which facilitates the formation of ozone and radical species like OH.  </a:t>
            </a:r>
            <a:endParaRPr lang="en-US" dirty="0">
              <a:latin typeface="Arial" pitchFamily="-112"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plot summarizes triple-oxygen isotopic measurements of various compounds in the atmosphere.  To first order, the location of these compounds is given by the relative importance of water or OH oxidation played vs. ozone oxidation.  </a:t>
            </a:r>
          </a:p>
        </p:txBody>
      </p:sp>
      <p:sp>
        <p:nvSpPr>
          <p:cNvPr id="4" name="Slide Number Placeholder 3"/>
          <p:cNvSpPr>
            <a:spLocks noGrp="1"/>
          </p:cNvSpPr>
          <p:nvPr>
            <p:ph type="sldNum" sz="quarter" idx="10"/>
          </p:nvPr>
        </p:nvSpPr>
        <p:spPr/>
        <p:txBody>
          <a:bodyPr/>
          <a:lstStyle/>
          <a:p>
            <a:fld id="{72F13EDC-36B6-3D41-B9FA-B178F7445EED}"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miter lim="800000"/>
            <a:headEnd/>
            <a:tailEnd/>
          </a:ln>
        </p:spPr>
        <p:txBody>
          <a:bodyPr/>
          <a:lstStyle/>
          <a:p>
            <a:fld id="{BB2DFD0C-3186-A844-95F5-EE4B7022938B}" type="slidenum">
              <a:rPr lang="en-US">
                <a:solidFill>
                  <a:prstClr val="black"/>
                </a:solidFill>
              </a:rPr>
              <a:pPr/>
              <a:t>19</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sz="1200" kern="1200" dirty="0" smtClean="0">
                <a:solidFill>
                  <a:schemeClr val="tx1"/>
                </a:solidFill>
                <a:latin typeface="+mn-lt"/>
                <a:ea typeface="+mn-ea"/>
                <a:cs typeface="+mn-cs"/>
              </a:rPr>
              <a:t>Measure</a:t>
            </a:r>
            <a:r>
              <a:rPr lang="en-US" sz="1200" kern="1200" baseline="0" dirty="0" smtClean="0">
                <a:solidFill>
                  <a:schemeClr val="tx1"/>
                </a:solidFill>
                <a:latin typeface="+mn-lt"/>
                <a:ea typeface="+mn-ea"/>
                <a:cs typeface="+mn-cs"/>
              </a:rPr>
              <a:t>ments of ice core sulfate therefore allow one to reconstruct the oxidative conditions of the atmosphere in the past.  This plot suggests that during colder climates, there is less water in the atmosphere and therefore less ozone oxidation since ozone oxidation requires aqueous aerosol surfaces.  </a:t>
            </a:r>
          </a:p>
          <a:p>
            <a:pPr eaLnBrk="1" hangingPunct="1"/>
            <a:endParaRPr lang="en-US" sz="1200" kern="1200" dirty="0" smtClean="0">
              <a:solidFill>
                <a:schemeClr val="tx1"/>
              </a:solidFill>
              <a:latin typeface="+mn-lt"/>
              <a:ea typeface="+mn-ea"/>
              <a:cs typeface="+mn-cs"/>
            </a:endParaRPr>
          </a:p>
          <a:p>
            <a:pPr eaLnBrk="1" hangingPunct="1"/>
            <a:r>
              <a:rPr lang="en-US" sz="1200" kern="1200" dirty="0" smtClean="0">
                <a:solidFill>
                  <a:schemeClr val="tx1"/>
                </a:solidFill>
                <a:latin typeface="+mn-lt"/>
                <a:ea typeface="+mn-ea"/>
                <a:cs typeface="+mn-cs"/>
              </a:rPr>
              <a:t>temp </a:t>
            </a:r>
            <a:r>
              <a:rPr lang="en-US" sz="1200" kern="1200" dirty="0" err="1" smtClean="0">
                <a:solidFill>
                  <a:schemeClr val="tx1"/>
                </a:solidFill>
                <a:latin typeface="+mn-lt"/>
                <a:ea typeface="+mn-ea"/>
                <a:cs typeface="+mn-cs"/>
              </a:rPr>
              <a:t>trrend</a:t>
            </a:r>
            <a:r>
              <a:rPr lang="en-US" sz="1200" kern="1200" dirty="0" smtClean="0">
                <a:solidFill>
                  <a:schemeClr val="tx1"/>
                </a:solidFill>
                <a:latin typeface="+mn-lt"/>
                <a:ea typeface="+mn-ea"/>
                <a:cs typeface="+mn-cs"/>
              </a:rPr>
              <a:t> it is NOT temp per </a:t>
            </a:r>
            <a:r>
              <a:rPr lang="en-US" sz="1200" kern="1200" dirty="0" err="1" smtClean="0">
                <a:solidFill>
                  <a:schemeClr val="tx1"/>
                </a:solidFill>
                <a:latin typeface="+mn-lt"/>
                <a:ea typeface="+mn-ea"/>
                <a:cs typeface="+mn-cs"/>
              </a:rPr>
              <a:t>se;it</a:t>
            </a:r>
            <a:r>
              <a:rPr lang="en-US" sz="1200" kern="1200" dirty="0" smtClean="0">
                <a:solidFill>
                  <a:schemeClr val="tx1"/>
                </a:solidFill>
                <a:latin typeface="+mn-lt"/>
                <a:ea typeface="+mn-ea"/>
                <a:cs typeface="+mn-cs"/>
              </a:rPr>
              <a:t> is the amount of water. high temps--&gt; more water--&gt; greater ozone an </a:t>
            </a:r>
            <a:r>
              <a:rPr lang="en-US" sz="1200" kern="1200" dirty="0" err="1" smtClean="0">
                <a:solidFill>
                  <a:schemeClr val="tx1"/>
                </a:solidFill>
                <a:latin typeface="+mn-lt"/>
                <a:ea typeface="+mn-ea"/>
                <a:cs typeface="+mn-cs"/>
              </a:rPr>
              <a:t>anomlay</a:t>
            </a:r>
            <a:endParaRPr lang="en-US" sz="1200" kern="1200" dirty="0" smtClean="0">
              <a:solidFill>
                <a:schemeClr val="tx1"/>
              </a:solidFill>
              <a:latin typeface="+mn-lt"/>
              <a:ea typeface="+mn-ea"/>
              <a:cs typeface="+mn-cs"/>
            </a:endParaRPr>
          </a:p>
          <a:p>
            <a:pPr eaLnBrk="1" hangingPunct="1"/>
            <a:r>
              <a:rPr lang="en-US" sz="1200" kern="1200" dirty="0" smtClean="0">
                <a:solidFill>
                  <a:schemeClr val="tx1"/>
                </a:solidFill>
                <a:latin typeface="+mn-lt"/>
                <a:ea typeface="+mn-ea"/>
                <a:cs typeface="+mn-cs"/>
              </a:rPr>
              <a:t>low temps---&gt;less water, </a:t>
            </a:r>
            <a:r>
              <a:rPr lang="en-US" sz="1200" kern="1200" dirty="0" err="1" smtClean="0">
                <a:solidFill>
                  <a:schemeClr val="tx1"/>
                </a:solidFill>
                <a:latin typeface="+mn-lt"/>
                <a:ea typeface="+mn-ea"/>
                <a:cs typeface="+mn-cs"/>
              </a:rPr>
              <a:t>OHit</a:t>
            </a:r>
            <a:r>
              <a:rPr lang="en-US" sz="1200" kern="1200" dirty="0" smtClean="0">
                <a:solidFill>
                  <a:schemeClr val="tx1"/>
                </a:solidFill>
                <a:latin typeface="+mn-lt"/>
                <a:ea typeface="+mn-ea"/>
                <a:cs typeface="+mn-cs"/>
              </a:rPr>
              <a:t> is a real advantage of the mass independent</a:t>
            </a:r>
          </a:p>
          <a:p>
            <a:pPr eaLnBrk="1" hangingPunct="1"/>
            <a:endParaRPr lang="en-US" dirty="0">
              <a:latin typeface="Arial" pitchFamily="-112"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miter lim="800000"/>
            <a:headEnd/>
            <a:tailEnd/>
          </a:ln>
        </p:spPr>
        <p:txBody>
          <a:bodyPr/>
          <a:lstStyle/>
          <a:p>
            <a:fld id="{4F311000-81A0-274B-B77D-77EAD01905C2}" type="slidenum">
              <a:rPr lang="en-US"/>
              <a:pPr/>
              <a:t>20</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dirty="0" smtClean="0">
                <a:latin typeface="Arial" pitchFamily="-112" charset="0"/>
              </a:rPr>
              <a:t>Is</a:t>
            </a:r>
            <a:r>
              <a:rPr lang="en-US" baseline="0" dirty="0" smtClean="0">
                <a:latin typeface="Arial" pitchFamily="-112" charset="0"/>
              </a:rPr>
              <a:t> there water on Mars?  How much of it is there?  In my opinion this photo settles the issue</a:t>
            </a:r>
            <a:endParaRPr lang="en-US" dirty="0">
              <a:latin typeface="Arial" pitchFamily="-112"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28100274-FF4E-B144-BAE1-DFF0462856B2}" type="slidenum">
              <a:rPr lang="en-US"/>
              <a:pPr/>
              <a:t>21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latin typeface="Arial" pitchFamily="27" charset="0"/>
              <a:ea typeface="ＭＳ Ｐゴシック" pitchFamily="27" charset="-128"/>
              <a:cs typeface="ＭＳ Ｐゴシック" pitchFamily="2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Disequilibrium</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a:t>
            </a:r>
            <a:r>
              <a:rPr lang="en-US" baseline="0" dirty="0" smtClean="0"/>
              <a:t> sulfur, oxygen occupies a very special place in the periodic table.  It has three stable elements, and is found in both rock forming and volatile species.</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C3B6E22F-959D-9349-83CB-2B545EF48345}" type="slidenum">
              <a:rPr lang="de-DE"/>
              <a:pPr/>
              <a:t>23</a:t>
            </a:fld>
            <a:endParaRPr lang="de-DE"/>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913864" y="4343401"/>
            <a:ext cx="5030274" cy="4114800"/>
          </a:xfrm>
          <a:noFill/>
          <a:ln/>
        </p:spPr>
        <p:txBody>
          <a:bodyPr/>
          <a:lstStyle/>
          <a:p>
            <a:pPr eaLnBrk="1" hangingPunct="1"/>
            <a:endParaRPr lang="en-US" dirty="0">
              <a:latin typeface="Arial" pitchFamily="-107"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97102A83-8C5C-604C-9519-112F516935E8}" type="slidenum">
              <a:rPr lang="de-DE"/>
              <a:pPr/>
              <a:t>25</a:t>
            </a:fld>
            <a:endParaRPr lang="de-DE"/>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r>
              <a:rPr lang="en-US" dirty="0" smtClean="0">
                <a:latin typeface="Arial" pitchFamily="-107" charset="0"/>
              </a:rPr>
              <a:t>Detailed</a:t>
            </a:r>
            <a:r>
              <a:rPr lang="en-US" baseline="0" dirty="0" smtClean="0">
                <a:latin typeface="Arial" pitchFamily="-107" charset="0"/>
              </a:rPr>
              <a:t> laboratory experiments confirmed that liquid water is a necessary condition for the formation of </a:t>
            </a:r>
            <a:r>
              <a:rPr lang="en-US" baseline="0" dirty="0" err="1" smtClean="0">
                <a:latin typeface="Arial" pitchFamily="-107" charset="0"/>
              </a:rPr>
              <a:t>isotopically</a:t>
            </a:r>
            <a:r>
              <a:rPr lang="en-US" baseline="0" dirty="0" smtClean="0">
                <a:latin typeface="Arial" pitchFamily="-107" charset="0"/>
              </a:rPr>
              <a:t> anomalous carbonate.  Furthermore, these experiments showed a direct link between ozone decomposition on the surface of water and anomalous hydrogen peroxide.  This is very exciting work as it shows the power of using multi-oxygen isotopes to understand both the terrestrial and </a:t>
            </a:r>
            <a:r>
              <a:rPr lang="en-US" baseline="0" dirty="0" err="1" smtClean="0">
                <a:latin typeface="Arial" pitchFamily="-107" charset="0"/>
              </a:rPr>
              <a:t>martian</a:t>
            </a:r>
            <a:r>
              <a:rPr lang="en-US" baseline="0" dirty="0" smtClean="0">
                <a:latin typeface="Arial" pitchFamily="-107" charset="0"/>
              </a:rPr>
              <a:t> atmospheres.</a:t>
            </a:r>
            <a:endParaRPr lang="en-US" dirty="0">
              <a:latin typeface="Arial" pitchFamily="-107"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Here again is the distribution of oxygen isotopes in the solar system.  This distribution is clearly mass independent with the terrestrial planets being enriched in both 17O and 18O compared to the CAI</a:t>
            </a:r>
          </a:p>
          <a:p>
            <a:pPr eaLnBrk="1" hangingPunct="1">
              <a:spcBef>
                <a:spcPct val="0"/>
              </a:spcBef>
            </a:pPr>
            <a:endParaRPr lang="en-US" baseline="0" dirty="0" smtClean="0"/>
          </a:p>
          <a:p>
            <a:pPr eaLnBrk="1" hangingPunct="1">
              <a:spcBef>
                <a:spcPct val="0"/>
              </a:spcBef>
            </a:pPr>
            <a:endParaRPr lang="en-US" baseline="0"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3C410-DBD3-7649-BDB0-DAAEE9D528AB}" type="slidenum">
              <a:rPr lang="en-US" smtClean="0">
                <a:ea typeface="ＭＳ Ｐゴシック" pitchFamily="-65" charset="-128"/>
                <a:cs typeface="ＭＳ Ｐゴシック" pitchFamily="-65" charset="-128"/>
              </a:rPr>
              <a:pPr fontAlgn="base">
                <a:spcBef>
                  <a:spcPct val="0"/>
                </a:spcBef>
                <a:spcAft>
                  <a:spcPct val="0"/>
                </a:spcAft>
                <a:defRPr/>
              </a:pPr>
              <a:t>28</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miter lim="800000"/>
            <a:headEnd/>
            <a:tailEnd/>
          </a:ln>
        </p:spPr>
        <p:txBody>
          <a:bodyPr/>
          <a:lstStyle/>
          <a:p>
            <a:fld id="{93AF9017-30F2-B44C-8960-D4E5EBBD3807}" type="slidenum">
              <a:rPr lang="en-US">
                <a:solidFill>
                  <a:prstClr val="black"/>
                </a:solidFill>
              </a:rPr>
              <a:pPr/>
              <a:t>29</a:t>
            </a:fld>
            <a:endParaRPr lang="en-US">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dirty="0">
                <a:latin typeface="Arial" pitchFamily="-112" charset="0"/>
              </a:rPr>
              <a:t>If we try to visualize the same with CO molecule, instead of O</a:t>
            </a:r>
            <a:r>
              <a:rPr lang="en-US" baseline="-25000" dirty="0">
                <a:latin typeface="Arial" pitchFamily="-112" charset="0"/>
              </a:rPr>
              <a:t>2</a:t>
            </a:r>
            <a:r>
              <a:rPr lang="en-US" dirty="0">
                <a:latin typeface="Arial" pitchFamily="-112" charset="0"/>
              </a:rPr>
              <a:t>, we will see that preferentially </a:t>
            </a:r>
            <a:r>
              <a:rPr lang="en-US" baseline="30000" dirty="0">
                <a:latin typeface="Arial" pitchFamily="-112" charset="0"/>
              </a:rPr>
              <a:t>18</a:t>
            </a:r>
            <a:r>
              <a:rPr lang="en-US" dirty="0">
                <a:latin typeface="Arial" pitchFamily="-112" charset="0"/>
              </a:rPr>
              <a:t>O and </a:t>
            </a:r>
            <a:r>
              <a:rPr lang="en-US" baseline="30000" dirty="0">
                <a:latin typeface="Arial" pitchFamily="-112" charset="0"/>
              </a:rPr>
              <a:t>17</a:t>
            </a:r>
            <a:r>
              <a:rPr lang="en-US" dirty="0">
                <a:latin typeface="Arial" pitchFamily="-112" charset="0"/>
              </a:rPr>
              <a:t>O containing CO are breaking down after certain length. </a:t>
            </a:r>
          </a:p>
          <a:p>
            <a:pPr eaLnBrk="1" hangingPunct="1"/>
            <a:r>
              <a:rPr lang="en-US" dirty="0">
                <a:latin typeface="Arial" pitchFamily="-112" charset="0"/>
              </a:rPr>
              <a:t>The immediate consequence of this is…. generation of slope one line in the atomic oxygen reservoir. Self-shielding of CO has the potential to generate MIF in oxygen reservoir. </a:t>
            </a:r>
          </a:p>
          <a:p>
            <a:pPr eaLnBrk="1" hangingPunct="1"/>
            <a:r>
              <a:rPr lang="en-US" dirty="0">
                <a:latin typeface="Arial" pitchFamily="-112" charset="0"/>
              </a:rPr>
              <a:t>It have been observed in molecular cloud that </a:t>
            </a:r>
            <a:r>
              <a:rPr lang="en-US" baseline="30000" dirty="0">
                <a:latin typeface="Arial" pitchFamily="-112" charset="0"/>
              </a:rPr>
              <a:t>13</a:t>
            </a:r>
            <a:r>
              <a:rPr lang="en-US" dirty="0">
                <a:latin typeface="Arial" pitchFamily="-112" charset="0"/>
              </a:rPr>
              <a:t>CO/</a:t>
            </a:r>
            <a:r>
              <a:rPr lang="en-US" baseline="30000" dirty="0">
                <a:latin typeface="Arial" pitchFamily="-112" charset="0"/>
              </a:rPr>
              <a:t>12</a:t>
            </a:r>
            <a:r>
              <a:rPr lang="en-US" dirty="0">
                <a:latin typeface="Arial" pitchFamily="-112" charset="0"/>
              </a:rPr>
              <a:t>CO depletes at the edge of the cloud. And similar for oxygen.</a:t>
            </a:r>
          </a:p>
          <a:p>
            <a:pPr eaLnBrk="1" hangingPunct="1"/>
            <a:endParaRPr lang="en-US" dirty="0">
              <a:latin typeface="Arial" pitchFamily="-112" charset="0"/>
            </a:endParaRPr>
          </a:p>
          <a:p>
            <a:pPr eaLnBrk="1" hangingPunct="1"/>
            <a:endParaRPr lang="en-US" dirty="0">
              <a:latin typeface="Arial" pitchFamily="-11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miter lim="800000"/>
            <a:headEnd/>
            <a:tailEnd/>
          </a:ln>
        </p:spPr>
        <p:txBody>
          <a:bodyPr/>
          <a:lstStyle/>
          <a:p>
            <a:fld id="{AF12F347-DE31-F84D-A002-E8D226A0BD4E}" type="slidenum">
              <a:rPr lang="en-US"/>
              <a:pPr/>
              <a:t>30</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atin typeface="Arial" pitchFamily="-11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0C12C0-075E-4C69-8869-C97D404A609D}" type="slidenum">
              <a:rPr lang="en-US">
                <a:solidFill>
                  <a:prstClr val="black"/>
                </a:solidFill>
              </a:rPr>
              <a:pPr/>
              <a:t>31</a:t>
            </a:fld>
            <a:endParaRPr lang="en-US">
              <a:solidFill>
                <a:prstClr val="black"/>
              </a:solidFill>
            </a:endParaRPr>
          </a:p>
        </p:txBody>
      </p:sp>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miter lim="800000"/>
            <a:headEnd/>
            <a:tailEnd/>
          </a:ln>
        </p:spPr>
        <p:txBody>
          <a:bodyPr/>
          <a:lstStyle/>
          <a:p>
            <a:fld id="{C62431BA-E21E-D048-B9D7-65C8A10C1AEC}" type="slidenum">
              <a:rPr lang="en-US">
                <a:solidFill>
                  <a:prstClr val="black"/>
                </a:solidFill>
              </a:rPr>
              <a:pPr/>
              <a:t>33</a:t>
            </a:fld>
            <a:endParaRPr lang="en-US">
              <a:solidFill>
                <a:prstClr val="black"/>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atin typeface="Arial" pitchFamily="-112"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miter lim="800000"/>
            <a:headEnd/>
            <a:tailEnd/>
          </a:ln>
        </p:spPr>
        <p:txBody>
          <a:bodyPr/>
          <a:lstStyle/>
          <a:p>
            <a:fld id="{35C28946-11CC-5E46-B259-B6F7DAD1E633}" type="slidenum">
              <a:rPr lang="en-US">
                <a:solidFill>
                  <a:prstClr val="black"/>
                </a:solidFill>
              </a:rPr>
              <a:pPr/>
              <a:t>34</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atin typeface="Arial" pitchFamily="-11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distribution</a:t>
            </a:r>
            <a:r>
              <a:rPr lang="en-US" baseline="0" dirty="0" smtClean="0"/>
              <a:t> of oxygen is anomalous, sometime referred to as mass-independent distribution.</a:t>
            </a:r>
          </a:p>
          <a:p>
            <a:pPr eaLnBrk="1" hangingPunct="1">
              <a:spcBef>
                <a:spcPct val="0"/>
              </a:spcBef>
            </a:pPr>
            <a:r>
              <a:rPr lang="en-US" baseline="0" dirty="0" smtClean="0"/>
              <a:t>99% of oxygen in the solar system is in the Sun, the rest is in the form of rocky planets</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3C410-DBD3-7649-BDB0-DAAEE9D528AB}" type="slidenum">
              <a:rPr lang="en-US" smtClean="0">
                <a:solidFill>
                  <a:prstClr val="black"/>
                </a:solidFill>
                <a:ea typeface="ＭＳ Ｐゴシック" pitchFamily="-65" charset="-128"/>
                <a:cs typeface="ＭＳ Ｐゴシック" pitchFamily="-65" charset="-128"/>
              </a:rPr>
              <a:pPr fontAlgn="base">
                <a:spcBef>
                  <a:spcPct val="0"/>
                </a:spcBef>
                <a:spcAft>
                  <a:spcPct val="0"/>
                </a:spcAft>
                <a:defRPr/>
              </a:pPr>
              <a:t>45</a:t>
            </a:fld>
            <a:endParaRPr lang="en-US" smtClean="0">
              <a:solidFill>
                <a:prstClr val="black"/>
              </a:solidFill>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a:t>
            </a:r>
            <a:r>
              <a:rPr lang="en-US" baseline="0" dirty="0" smtClean="0"/>
              <a:t> many if not all here are familiar with these papers, it is important to remember that the foundations by which we interpret variations in the isotopic composition of natural compounds assumes thermodynamic equilibrium.  The mass dependence of equilibrium fractionation is found in the mass dependence of the partition functions of compounds.  </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B7917-3091-D544-B020-62CF978C2BCC}" type="slidenum">
              <a:rPr lang="en-US"/>
              <a:pPr/>
              <a:t>46</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 species such</a:t>
            </a:r>
            <a:r>
              <a:rPr lang="en-US" baseline="0" dirty="0" smtClean="0"/>
              <a:t> as H, evaporate </a:t>
            </a:r>
          </a:p>
          <a:p>
            <a:r>
              <a:rPr lang="en-US" baseline="0" dirty="0" smtClean="0"/>
              <a:t>Heavier molecules have a much longer evaporation timescale</a:t>
            </a:r>
          </a:p>
          <a:p>
            <a:r>
              <a:rPr lang="en-US" baseline="0" dirty="0" smtClean="0"/>
              <a:t>H2 formation in the gas phase is too slow.  Similarly, gas phase reactions are too slow to account for the abundances of other molecular species, including water</a:t>
            </a:r>
          </a:p>
          <a:p>
            <a:endParaRPr lang="en-US" baseline="0" dirty="0" smtClean="0"/>
          </a:p>
        </p:txBody>
      </p:sp>
      <p:sp>
        <p:nvSpPr>
          <p:cNvPr id="4" name="Slide Number Placeholder 3"/>
          <p:cNvSpPr>
            <a:spLocks noGrp="1"/>
          </p:cNvSpPr>
          <p:nvPr>
            <p:ph type="sldNum" sz="quarter" idx="10"/>
          </p:nvPr>
        </p:nvSpPr>
        <p:spPr/>
        <p:txBody>
          <a:bodyPr/>
          <a:lstStyle/>
          <a:p>
            <a:pPr>
              <a:defRPr/>
            </a:pPr>
            <a:fld id="{296BC314-1E5E-9A42-AE15-49A056AEDFD8}" type="slidenum">
              <a:rPr lang="en-US" smtClean="0"/>
              <a:pPr>
                <a:defRPr/>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96BC314-1E5E-9A42-AE15-49A056AEDFD8}" type="slidenum">
              <a:rPr lang="en-US" smtClean="0"/>
              <a:pPr>
                <a:defRPr/>
              </a:pPr>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96BC314-1E5E-9A42-AE15-49A056AEDFD8}" type="slidenum">
              <a:rPr lang="en-US" smtClean="0"/>
              <a:pPr>
                <a:defRPr/>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6BC314-1E5E-9A42-AE15-49A056AEDFD8}" type="slidenum">
              <a:rPr lang="en-US" smtClean="0"/>
              <a:pPr>
                <a:defRPr/>
              </a:pPr>
              <a:t>51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distribution</a:t>
            </a:r>
            <a:r>
              <a:rPr lang="en-US" baseline="0" dirty="0" smtClean="0"/>
              <a:t> of oxygen is anomalous, sometime referred to as mass-independent distribution.</a:t>
            </a:r>
          </a:p>
          <a:p>
            <a:pPr eaLnBrk="1" hangingPunct="1">
              <a:spcBef>
                <a:spcPct val="0"/>
              </a:spcBef>
            </a:pPr>
            <a:r>
              <a:rPr lang="en-US" baseline="0" dirty="0" smtClean="0"/>
              <a:t>99% of oxygen in the solar system is in the Sun, the rest is in the form of rocky planets</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3C410-DBD3-7649-BDB0-DAAEE9D528AB}" type="slidenum">
              <a:rPr lang="en-US" smtClean="0">
                <a:solidFill>
                  <a:prstClr val="black"/>
                </a:solidFill>
                <a:ea typeface="ＭＳ Ｐゴシック" pitchFamily="-65" charset="-128"/>
                <a:cs typeface="ＭＳ Ｐゴシック" pitchFamily="-65" charset="-128"/>
              </a:rPr>
              <a:pPr fontAlgn="base">
                <a:spcBef>
                  <a:spcPct val="0"/>
                </a:spcBef>
                <a:spcAft>
                  <a:spcPct val="0"/>
                </a:spcAft>
                <a:defRPr/>
              </a:pPr>
              <a:t>52</a:t>
            </a:fld>
            <a:endParaRPr lang="en-US" smtClean="0">
              <a:solidFill>
                <a:prstClr val="black"/>
              </a:solidFill>
              <a:ea typeface="ＭＳ Ｐゴシック" pitchFamily="-65" charset="-128"/>
              <a:cs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Remains</a:t>
            </a:r>
            <a:r>
              <a:rPr lang="en-US" baseline="0" dirty="0" smtClean="0"/>
              <a:t> relatively poorly understood, but at a phenomenological level is quantified as</a:t>
            </a:r>
            <a:endParaRPr lang="en-US" dirty="0"/>
          </a:p>
        </p:txBody>
      </p:sp>
      <p:sp>
        <p:nvSpPr>
          <p:cNvPr id="4" name="Slide Number Placeholder 3"/>
          <p:cNvSpPr>
            <a:spLocks noGrp="1"/>
          </p:cNvSpPr>
          <p:nvPr>
            <p:ph type="sldNum" sz="quarter" idx="10"/>
          </p:nvPr>
        </p:nvSpPr>
        <p:spPr/>
        <p:txBody>
          <a:bodyPr/>
          <a:lstStyle/>
          <a:p>
            <a:fld id="{79315D14-9219-E14C-BF05-04918FA61CBB}" type="slidenum">
              <a:rPr lang="en-US" smtClean="0"/>
              <a:pPr/>
              <a:t>58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Translational motion</a:t>
            </a:r>
            <a:r>
              <a:rPr lang="en-US" baseline="0" dirty="0" smtClean="0"/>
              <a:t> from one site in the melt to another site must overcome an electrostatic energy barrier</a:t>
            </a:r>
          </a:p>
          <a:p>
            <a:endParaRPr lang="en-US" baseline="0" dirty="0" smtClean="0"/>
          </a:p>
          <a:p>
            <a:r>
              <a:rPr lang="en-US" baseline="0" dirty="0" smtClean="0"/>
              <a:t>The step size here is a_0 and the rate of stepping is given by transition state theory</a:t>
            </a:r>
            <a:endParaRPr lang="en-US" dirty="0" smtClean="0"/>
          </a:p>
          <a:p>
            <a:r>
              <a:rPr lang="en-US" dirty="0" smtClean="0"/>
              <a:t>This expression for the diffusion constant</a:t>
            </a:r>
            <a:r>
              <a:rPr lang="en-US" baseline="0" dirty="0" smtClean="0"/>
              <a:t> is the basis of our analysis of chemical and isotopic fractionation in </a:t>
            </a:r>
            <a:r>
              <a:rPr lang="en-US" baseline="0" dirty="0" err="1" smtClean="0"/>
              <a:t>Soret</a:t>
            </a:r>
            <a:r>
              <a:rPr lang="en-US" baseline="0" dirty="0" smtClean="0"/>
              <a:t> experiments</a:t>
            </a:r>
            <a:endParaRPr lang="en-US" dirty="0"/>
          </a:p>
        </p:txBody>
      </p:sp>
      <p:sp>
        <p:nvSpPr>
          <p:cNvPr id="4" name="Slide Number Placeholder 3"/>
          <p:cNvSpPr>
            <a:spLocks noGrp="1"/>
          </p:cNvSpPr>
          <p:nvPr>
            <p:ph type="sldNum" sz="quarter" idx="10"/>
          </p:nvPr>
        </p:nvSpPr>
        <p:spPr/>
        <p:txBody>
          <a:bodyPr/>
          <a:lstStyle/>
          <a:p>
            <a:fld id="{79315D14-9219-E14C-BF05-04918FA61CBB}" type="slidenum">
              <a:rPr lang="en-US" smtClean="0"/>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use the same </a:t>
            </a:r>
            <a:r>
              <a:rPr lang="en-US" dirty="0" err="1" smtClean="0"/>
              <a:t>k</a:t>
            </a:r>
            <a:r>
              <a:rPr lang="en-US" dirty="0" smtClean="0"/>
              <a:t>*, we predict the following</a:t>
            </a:r>
            <a:r>
              <a:rPr lang="en-US" baseline="0" dirty="0" smtClean="0"/>
              <a:t> isotopic fractionations.  These are compared to observations</a:t>
            </a:r>
            <a:endParaRPr lang="en-US" dirty="0"/>
          </a:p>
        </p:txBody>
      </p:sp>
      <p:sp>
        <p:nvSpPr>
          <p:cNvPr id="4" name="Slide Number Placeholder 3"/>
          <p:cNvSpPr>
            <a:spLocks noGrp="1"/>
          </p:cNvSpPr>
          <p:nvPr>
            <p:ph type="sldNum" sz="quarter" idx="10"/>
          </p:nvPr>
        </p:nvSpPr>
        <p:spPr/>
        <p:txBody>
          <a:bodyPr/>
          <a:lstStyle/>
          <a:p>
            <a:fld id="{79315D14-9219-E14C-BF05-04918FA61CBB}"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And,</a:t>
            </a:r>
            <a:r>
              <a:rPr lang="en-US" baseline="0" dirty="0" smtClean="0"/>
              <a:t> as a result of equilibrium thermodynamics being a predominant process for most terrestrial oxygen systems, we have the well known slope ½ line known as the terrestrial fractionation line.  </a:t>
            </a: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E3C410-DBD3-7649-BDB0-DAAEE9D528AB}" type="slidenum">
              <a:rPr lang="en-US" smtClean="0">
                <a:ea typeface="ＭＳ Ｐゴシック" pitchFamily="-65" charset="-128"/>
                <a:cs typeface="ＭＳ Ｐゴシック" pitchFamily="-65" charset="-128"/>
              </a:rPr>
              <a:pPr fontAlgn="base">
                <a:spcBef>
                  <a:spcPct val="0"/>
                </a:spcBef>
                <a:spcAft>
                  <a:spcPct val="0"/>
                </a:spcAft>
                <a:defRPr/>
              </a:pPr>
              <a:t>4</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1972, Clayton and coworkers discovered that high-temperature inclusions found in the newly fallen </a:t>
            </a:r>
            <a:r>
              <a:rPr lang="en-US" baseline="0" dirty="0" err="1" smtClean="0"/>
              <a:t>Allende</a:t>
            </a:r>
            <a:r>
              <a:rPr lang="en-US" baseline="0" dirty="0" smtClean="0"/>
              <a:t> meteorite were fractionated along a line that deviated from the TFL.</a:t>
            </a:r>
          </a:p>
          <a:p>
            <a:endParaRPr lang="en-US" baseline="0" dirty="0" smtClean="0"/>
          </a:p>
          <a:p>
            <a:r>
              <a:rPr lang="en-US" baseline="0" dirty="0" smtClean="0"/>
              <a:t>Because, at the time, it was believed that only nuclear processes could lead to deviations from the canonical mass-dependent fractionation line, it was proposed by the authors that a pure 16O injection from a nearby SN was responsible for this remarkable pattern.</a:t>
            </a:r>
          </a:p>
          <a:p>
            <a:endParaRPr lang="en-US" baseline="0" dirty="0" smtClean="0"/>
          </a:p>
          <a:p>
            <a:r>
              <a:rPr lang="en-US" baseline="0" dirty="0" smtClean="0"/>
              <a:t>In hindsight, we know better, since we know that ozone production, as we saw in the last couple of talks, is mass independently fractionated.  But, we wouldn’t be here if today if that assumption was not challenged.  </a:t>
            </a:r>
          </a:p>
        </p:txBody>
      </p:sp>
      <p:sp>
        <p:nvSpPr>
          <p:cNvPr id="4" name="Slide Number Placeholder 3"/>
          <p:cNvSpPr>
            <a:spLocks noGrp="1"/>
          </p:cNvSpPr>
          <p:nvPr>
            <p:ph type="sldNum" sz="quarter" idx="10"/>
          </p:nvPr>
        </p:nvSpPr>
        <p:spPr/>
        <p:txBody>
          <a:bodyPr/>
          <a:lstStyle/>
          <a:p>
            <a:fld id="{72F13EDC-36B6-3D41-B9FA-B178F7445EE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stated, it was a big assumption that only nuclear processes could produce MIF.  </a:t>
            </a:r>
          </a:p>
          <a:p>
            <a:endParaRPr lang="en-US" baseline="0" dirty="0" smtClean="0"/>
          </a:p>
          <a:p>
            <a:r>
              <a:rPr lang="en-US" baseline="0" dirty="0" smtClean="0"/>
              <a:t>However, from a physical chemical point of view, there were qualitative reasons based on the physical insight that, to expect there to be differences in the quantum levels of between </a:t>
            </a:r>
            <a:r>
              <a:rPr lang="en-US" baseline="0" dirty="0" err="1" smtClean="0"/>
              <a:t>symetric</a:t>
            </a:r>
            <a:r>
              <a:rPr lang="en-US" baseline="0" dirty="0" smtClean="0"/>
              <a:t> and asymmetric molecules.  Ozone, being made up of oxygen and  a linear molecule, might be a good test of the nuclear assumption.  </a:t>
            </a:r>
          </a:p>
        </p:txBody>
      </p:sp>
      <p:sp>
        <p:nvSpPr>
          <p:cNvPr id="4" name="Slide Number Placeholder 3"/>
          <p:cNvSpPr>
            <a:spLocks noGrp="1"/>
          </p:cNvSpPr>
          <p:nvPr>
            <p:ph type="sldNum" sz="quarter" idx="10"/>
          </p:nvPr>
        </p:nvSpPr>
        <p:spPr/>
        <p:txBody>
          <a:bodyPr/>
          <a:lstStyle/>
          <a:p>
            <a:fld id="{72F13EDC-36B6-3D41-B9FA-B178F7445EE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a side note, there appears</a:t>
            </a:r>
            <a:r>
              <a:rPr lang="en-US" sz="1200" kern="1200" baseline="0" dirty="0" smtClean="0">
                <a:solidFill>
                  <a:schemeClr val="tx1"/>
                </a:solidFill>
                <a:latin typeface="+mn-lt"/>
                <a:ea typeface="+mn-ea"/>
                <a:cs typeface="+mn-cs"/>
              </a:rPr>
              <a:t> to be a widespread misperception that measurements of </a:t>
            </a:r>
            <a:r>
              <a:rPr lang="en-US" sz="1200" kern="1200" baseline="0" dirty="0" err="1" smtClean="0">
                <a:solidFill>
                  <a:schemeClr val="tx1"/>
                </a:solidFill>
                <a:latin typeface="+mn-lt"/>
                <a:ea typeface="+mn-ea"/>
                <a:cs typeface="+mn-cs"/>
              </a:rPr>
              <a:t>Mauersberger</a:t>
            </a:r>
            <a:r>
              <a:rPr lang="en-US" sz="1200" kern="1200" baseline="0" dirty="0" smtClean="0">
                <a:solidFill>
                  <a:schemeClr val="tx1"/>
                </a:solidFill>
                <a:latin typeface="+mn-lt"/>
                <a:ea typeface="+mn-ea"/>
                <a:cs typeface="+mn-cs"/>
              </a:rPr>
              <a:t> in 1981 motivated later work on MIF of oxygen isotopes.  Two points:  1) no 17O was measured in this study and 2) the author reported a 400 per mil effect for d18O, which is now known to be incorrect.  </a:t>
            </a:r>
            <a:r>
              <a:rPr lang="en-US" sz="1200" kern="1200" dirty="0" smtClean="0">
                <a:solidFill>
                  <a:schemeClr val="tx1"/>
                </a:solidFill>
                <a:latin typeface="+mn-lt"/>
                <a:ea typeface="+mn-ea"/>
                <a:cs typeface="+mn-cs"/>
              </a:rPr>
              <a:t>So the paper is basically wrong and has no</a:t>
            </a:r>
            <a:r>
              <a:rPr lang="en-US" sz="1200" kern="1200" baseline="0" dirty="0" smtClean="0">
                <a:solidFill>
                  <a:schemeClr val="tx1"/>
                </a:solidFill>
                <a:latin typeface="+mn-lt"/>
                <a:ea typeface="+mn-ea"/>
                <a:cs typeface="+mn-cs"/>
              </a:rPr>
              <a:t> relevance to discussions of MIF </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This paper, is however very relevant</a:t>
            </a:r>
            <a:r>
              <a:rPr lang="en-US" baseline="0" dirty="0" smtClean="0"/>
              <a:t> as all three isotopes of oxygen are measured in the chemical production of ozone in the laboratory.  This process involving atomic oxygen and molecular oxygen is by its nature a kinetic process.</a:t>
            </a:r>
          </a:p>
          <a:p>
            <a:pPr eaLnBrk="1" hangingPunct="1">
              <a:spcBef>
                <a:spcPct val="0"/>
              </a:spcBef>
            </a:pPr>
            <a:endParaRPr lang="en-US" baseline="0" dirty="0" smtClean="0"/>
          </a:p>
          <a:p>
            <a:pPr eaLnBrk="1" hangingPunct="1">
              <a:spcBef>
                <a:spcPct val="0"/>
              </a:spcBef>
            </a:pPr>
            <a:r>
              <a:rPr lang="en-US" baseline="0" dirty="0" smtClean="0"/>
              <a:t>What ever the process, it deviates from assumptions of thermodynamic equilibrium</a:t>
            </a:r>
          </a:p>
          <a:p>
            <a:pPr eaLnBrk="1" hangingPunct="1">
              <a:spcBef>
                <a:spcPct val="0"/>
              </a:spcBef>
            </a:pPr>
            <a:endParaRPr lang="en-US" baseline="0" dirty="0" smtClean="0"/>
          </a:p>
          <a:p>
            <a:pPr eaLnBrk="1" hangingPunct="1">
              <a:spcBef>
                <a:spcPct val="0"/>
              </a:spcBef>
            </a:pPr>
            <a:r>
              <a:rPr lang="en-US" baseline="0" dirty="0" smtClean="0"/>
              <a:t>Having shown that nuclear processes are not necessary, Thiemens and </a:t>
            </a:r>
            <a:r>
              <a:rPr lang="en-US" baseline="0" dirty="0" err="1" smtClean="0"/>
              <a:t>Heidenreich</a:t>
            </a:r>
            <a:r>
              <a:rPr lang="en-US" baseline="0" dirty="0" smtClean="0"/>
              <a:t> had the privilege of speculating about the reason for this discovery as well as its implications for the solar system.</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F2801C-72C7-9340-AA18-A24E752B5EE6}" type="slidenum">
              <a:rPr lang="en-US" smtClean="0">
                <a:ea typeface="ＭＳ Ｐゴシック" pitchFamily="-65" charset="-128"/>
                <a:cs typeface="ＭＳ Ｐゴシック" pitchFamily="-65" charset="-128"/>
              </a:rPr>
              <a:pPr fontAlgn="base">
                <a:spcBef>
                  <a:spcPct val="0"/>
                </a:spcBef>
                <a:spcAft>
                  <a:spcPct val="0"/>
                </a:spcAft>
                <a:defRPr/>
              </a:pPr>
              <a:t>8</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slide 9.  can you also highlight self shielding. it is first </a:t>
            </a:r>
            <a:r>
              <a:rPr lang="en-US" sz="1200" kern="1200" dirty="0" err="1" smtClean="0">
                <a:solidFill>
                  <a:schemeClr val="tx1"/>
                </a:solidFill>
                <a:latin typeface="+mn-lt"/>
                <a:ea typeface="+mn-ea"/>
                <a:cs typeface="+mn-cs"/>
              </a:rPr>
              <a:t>predicition</a:t>
            </a:r>
            <a:r>
              <a:rPr lang="en-US" sz="1200" kern="1200" dirty="0" smtClean="0">
                <a:solidFill>
                  <a:schemeClr val="tx1"/>
                </a:solidFill>
                <a:latin typeface="+mn-lt"/>
                <a:ea typeface="+mn-ea"/>
                <a:cs typeface="+mn-cs"/>
              </a:rPr>
              <a:t> that CO self shielding in nebula accounts for meteorites  </a:t>
            </a:r>
            <a:endParaRPr lang="en-US" dirty="0"/>
          </a:p>
        </p:txBody>
      </p:sp>
      <p:sp>
        <p:nvSpPr>
          <p:cNvPr id="4" name="Slide Number Placeholder 3"/>
          <p:cNvSpPr>
            <a:spLocks noGrp="1"/>
          </p:cNvSpPr>
          <p:nvPr>
            <p:ph type="sldNum" sz="quarter" idx="10"/>
          </p:nvPr>
        </p:nvSpPr>
        <p:spPr/>
        <p:txBody>
          <a:bodyPr/>
          <a:lstStyle/>
          <a:p>
            <a:fld id="{72F13EDC-36B6-3D41-B9FA-B178F7445EE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FF9E555-0AA1-5E4D-9D68-B7E64288E63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E69E5A4-3841-6745-B6E7-061FBFC3EB4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7EE8DD0-5476-4548-ABB7-5E03EE974D1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B7EE8DD0-5476-4548-ABB7-5E03EE974D1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89C5E36-07DF-104D-9BB5-8A8F03E0CE91}"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2389637-E82A-A043-9D7A-1BB06DB85816}" type="slidenum">
              <a:rPr lang="en-US">
                <a:solidFill>
                  <a:srgbClr val="FFFFFF"/>
                </a:solidFill>
              </a:rPr>
              <a:pPr/>
              <a:t>‹#›</a:t>
            </a:fld>
            <a:endParaRPr lang="en-US">
              <a:solidFill>
                <a:srgbClr val="FFFFFF"/>
              </a:solidFill>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BE030B8-917B-FF40-9577-AB8FAFBB13D4}" type="slidenum">
              <a:rPr lang="en-US">
                <a:solidFill>
                  <a:srgbClr val="000000"/>
                </a:solidFill>
              </a:rPr>
              <a:pPr/>
              <a:t>‹#›</a:t>
            </a:fld>
            <a:endParaRPr lang="en-US">
              <a:solidFill>
                <a:srgbClr val="000000"/>
              </a:solidFill>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BE030B8-917B-FF40-9577-AB8FAFBB13D4}" type="slidenum">
              <a:rPr lang="en-US">
                <a:solidFill>
                  <a:srgbClr val="000000"/>
                </a:solidFill>
              </a:rPr>
              <a:pPr/>
              <a:t>‹#›</a:t>
            </a:fld>
            <a:endParaRPr lang="en-US">
              <a:solidFill>
                <a:srgbClr val="000000"/>
              </a:solidFill>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DBF5F9">
                  <a:shade val="90000"/>
                </a:srgb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DBF5F9">
                  <a:shade val="90000"/>
                </a:srgb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92B1977-A1F3-466D-B266-0D6620D739EC}" type="slidenum">
              <a:rPr lang="en-US">
                <a:solidFill>
                  <a:srgbClr val="DBF5F9">
                    <a:shade val="90000"/>
                  </a:srgbClr>
                </a:solidFill>
              </a:rPr>
              <a:pPr/>
              <a:t>‹#›</a:t>
            </a:fld>
            <a:endParaRPr lang="en-US">
              <a:solidFill>
                <a:srgbClr val="DBF5F9">
                  <a:shade val="90000"/>
                </a:srgbClr>
              </a:solidFill>
            </a:endParaRPr>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3D8F4D-0329-45DA-A093-A7909DD66726}"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0F87F-40F9-4032-BA2E-0958E0FEEF0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solidFill>
                  <a:prstClr val="black">
                    <a:tint val="75000"/>
                  </a:prstClr>
                </a:solidFill>
              </a:rPr>
              <a:pPr/>
              <a:t>6/23/11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0BC48F-EE8B-BC41-9F30-1D945C51E2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3D8F4D-0329-45DA-A093-A7909DD66726}" type="datetimeFigureOut">
              <a:rPr lang="en-US" smtClean="0">
                <a:solidFill>
                  <a:srgbClr val="DBF5F9">
                    <a:shade val="90000"/>
                  </a:srgbClr>
                </a:solidFill>
              </a:rPr>
              <a:pPr/>
              <a:t>6/23/11</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550F87F-40F9-4032-BA2E-0958E0FEEF09}" type="slidenum">
              <a:rPr lang="en-US" smtClean="0">
                <a:solidFill>
                  <a:srgbClr val="DBF5F9">
                    <a:shade val="90000"/>
                  </a:srgbClr>
                </a:solidFill>
              </a:rPr>
              <a:pPr/>
              <a:t>‹#›</a:t>
            </a:fld>
            <a:endParaRPr lang="en-US">
              <a:solidFill>
                <a:srgbClr val="DBF5F9">
                  <a:shade val="9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15C8BE-8549-47BF-9B13-457F739199B3}" type="datetimeFigureOut">
              <a:rPr lang="en-US" smtClean="0">
                <a:solidFill>
                  <a:srgbClr val="DBF5F9">
                    <a:shade val="90000"/>
                  </a:srgbClr>
                </a:solidFill>
              </a:rPr>
              <a:pPr/>
              <a:t>6/23/11</a:t>
            </a:fld>
            <a:endParaRPr lang="en-US">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a:solidFill>
                <a:srgbClr val="DBF5F9">
                  <a:shade val="90000"/>
                </a:srgbClr>
              </a:solidFill>
            </a:endParaRPr>
          </a:p>
        </p:txBody>
      </p:sp>
      <p:sp>
        <p:nvSpPr>
          <p:cNvPr id="4" name="Slide Number Placeholder 3"/>
          <p:cNvSpPr>
            <a:spLocks noGrp="1"/>
          </p:cNvSpPr>
          <p:nvPr>
            <p:ph type="sldNum" sz="quarter" idx="12"/>
          </p:nvPr>
        </p:nvSpPr>
        <p:spPr/>
        <p:txBody>
          <a:bodyPr/>
          <a:lstStyle/>
          <a:p>
            <a:fld id="{1367AA77-23CE-4FBE-9E23-E9EA3763B84C}" type="slidenum">
              <a:rPr lang="en-US" smtClean="0">
                <a:solidFill>
                  <a:srgbClr val="DBF5F9">
                    <a:shade val="90000"/>
                  </a:srgbClr>
                </a:solidFill>
              </a:rPr>
              <a:pPr/>
              <a:t>‹#›</a:t>
            </a:fld>
            <a:endParaRPr lang="en-US">
              <a:solidFill>
                <a:srgbClr val="DBF5F9">
                  <a:shade val="9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F15C8BE-8549-47BF-9B13-457F739199B3}" type="datetimeFigureOut">
              <a:rPr lang="en-US" smtClean="0">
                <a:solidFill>
                  <a:srgbClr val="DBF5F9">
                    <a:shade val="90000"/>
                  </a:srgbClr>
                </a:solidFill>
              </a:rPr>
              <a:pPr/>
              <a:t>6/23/11</a:t>
            </a:fld>
            <a:endParaRPr lang="en-US">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a:solidFill>
                <a:srgbClr val="DBF5F9">
                  <a:shade val="90000"/>
                </a:srgbClr>
              </a:solidFill>
            </a:endParaRPr>
          </a:p>
        </p:txBody>
      </p:sp>
      <p:sp>
        <p:nvSpPr>
          <p:cNvPr id="5" name="Slide Number Placeholder 4"/>
          <p:cNvSpPr>
            <a:spLocks noGrp="1"/>
          </p:cNvSpPr>
          <p:nvPr>
            <p:ph type="sldNum" sz="quarter" idx="12"/>
          </p:nvPr>
        </p:nvSpPr>
        <p:spPr/>
        <p:txBody>
          <a:bodyPr/>
          <a:lstStyle/>
          <a:p>
            <a:fld id="{1367AA77-23CE-4FBE-9E23-E9EA3763B84C}" type="slidenum">
              <a:rPr lang="en-US" smtClean="0">
                <a:solidFill>
                  <a:srgbClr val="DBF5F9">
                    <a:shade val="90000"/>
                  </a:srgbClr>
                </a:solidFill>
              </a:rPr>
              <a:pPr/>
              <a:t>‹#›</a:t>
            </a:fld>
            <a:endParaRPr lang="en-US">
              <a:solidFill>
                <a:srgbClr val="DBF5F9">
                  <a:shade val="90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66245D-38E8-A84F-BD5C-039EE4B729AC}" type="datetimeFigureOut">
              <a:rPr lang="en-US" smtClean="0">
                <a:solidFill>
                  <a:prstClr val="black">
                    <a:tint val="75000"/>
                  </a:prstClr>
                </a:solidFill>
              </a:rPr>
              <a:pPr/>
              <a:t>6/23/11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0BC48F-EE8B-BC41-9F30-1D945C51E2B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08453AAE-391D-1547-B055-717483753D79}" type="slidenum">
              <a:rPr lang="de-DE">
                <a:solidFill>
                  <a:srgbClr val="FFFFFF"/>
                </a:solidFill>
              </a:rPr>
              <a:pPr/>
              <a:t>‹#›</a:t>
            </a:fld>
            <a:endParaRPr lang="de-DE">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de-DE">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de-DE"/>
          </a:p>
        </p:txBody>
      </p:sp>
      <p:sp>
        <p:nvSpPr>
          <p:cNvPr id="3" name="Rectangle 3"/>
          <p:cNvSpPr>
            <a:spLocks noGrp="1" noChangeArrowheads="1"/>
          </p:cNvSpPr>
          <p:nvPr>
            <p:ph type="sldNum" sz="quarter" idx="11"/>
          </p:nvPr>
        </p:nvSpPr>
        <p:spPr>
          <a:ln/>
        </p:spPr>
        <p:txBody>
          <a:bodyPr/>
          <a:lstStyle>
            <a:lvl1pPr>
              <a:defRPr/>
            </a:lvl1pPr>
          </a:lstStyle>
          <a:p>
            <a:fld id="{5D531951-3592-3D4F-846C-12435A50CF31}" type="slidenum">
              <a:rPr lang="de-DE"/>
              <a:pPr/>
              <a:t>‹#›</a:t>
            </a:fld>
            <a:endParaRPr lang="de-DE"/>
          </a:p>
        </p:txBody>
      </p:sp>
      <p:sp>
        <p:nvSpPr>
          <p:cNvPr id="4" name="Rectangle 14"/>
          <p:cNvSpPr>
            <a:spLocks noGrp="1" noChangeArrowheads="1"/>
          </p:cNvSpPr>
          <p:nvPr>
            <p:ph type="ftr" sz="quarter" idx="12"/>
          </p:nvPr>
        </p:nvSpPr>
        <p:spPr>
          <a:ln/>
        </p:spPr>
        <p:txBody>
          <a:bodyPr/>
          <a:lstStyle>
            <a:lvl1pPr>
              <a:defRPr/>
            </a:lvl1pPr>
          </a:lstStyle>
          <a:p>
            <a:pPr>
              <a:defRPr/>
            </a:pPr>
            <a:endParaRPr lang="de-D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de-DE">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08453AAE-391D-1547-B055-717483753D79}" type="slidenum">
              <a:rPr lang="de-DE">
                <a:solidFill>
                  <a:srgbClr val="FFFFFF"/>
                </a:solidFill>
              </a:rPr>
              <a:pPr/>
              <a:t>‹#›</a:t>
            </a:fld>
            <a:endParaRPr lang="de-DE">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de-DE">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66245D-38E8-A84F-BD5C-039EE4B729AC}" type="datetimeFigureOut">
              <a:rPr lang="en-US" smtClean="0"/>
              <a:pPr/>
              <a:t>6/23/11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66245D-38E8-A84F-BD5C-039EE4B729AC}" type="datetimeFigureOut">
              <a:rPr lang="en-US" smtClean="0"/>
              <a:pPr/>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66245D-38E8-A84F-BD5C-039EE4B729AC}" type="datetimeFigureOut">
              <a:rPr lang="en-US" smtClean="0"/>
              <a:pPr/>
              <a:t>6/23/11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66245D-38E8-A84F-BD5C-039EE4B729AC}" type="datetimeFigureOut">
              <a:rPr lang="en-US" smtClean="0"/>
              <a:pPr/>
              <a:t>6/23/11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6245D-38E8-A84F-BD5C-039EE4B729AC}" type="datetimeFigureOut">
              <a:rPr lang="en-US" smtClean="0"/>
              <a:pPr/>
              <a:t>6/23/11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66245D-38E8-A84F-BD5C-039EE4B729AC}" type="datetimeFigureOut">
              <a:rPr lang="en-US" smtClean="0"/>
              <a:pPr/>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66245D-38E8-A84F-BD5C-039EE4B729AC}" type="datetimeFigureOut">
              <a:rPr lang="en-US" smtClean="0"/>
              <a:pPr/>
              <a:t>6/23/11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0BC48F-EE8B-BC41-9F30-1D945C51E2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 Id="rId3"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4"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4.xml"/><Relationship Id="rId3"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theme" Target="../theme/theme9.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245D-38E8-A84F-BD5C-039EE4B729AC}" type="datetimeFigureOut">
              <a:rPr lang="en-US" smtClean="0"/>
              <a:pPr/>
              <a:t>6/23/11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BC48F-EE8B-BC41-9F30-1D945C51E2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245D-38E8-A84F-BD5C-039EE4B729AC}" type="datetimeFigureOut">
              <a:rPr lang="en-US" smtClean="0">
                <a:solidFill>
                  <a:prstClr val="black">
                    <a:tint val="75000"/>
                  </a:prstClr>
                </a:solidFill>
              </a:rPr>
              <a:pPr/>
              <a:t>6/23/11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BC48F-EE8B-BC41-9F30-1D945C51E2B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defTabSz="914400" fontAlgn="base">
              <a:spcBef>
                <a:spcPct val="0"/>
              </a:spcBef>
              <a:spcAft>
                <a:spcPct val="0"/>
              </a:spcAft>
              <a:defRPr/>
            </a:pPr>
            <a:endParaRPr lang="de-DE">
              <a:solidFill>
                <a:srgbClr val="FFFFFF"/>
              </a:solidFill>
            </a:endParaRPr>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pitchFamily="-107" charset="0"/>
              </a:defRPr>
            </a:lvl1pPr>
          </a:lstStyle>
          <a:p>
            <a:pPr defTabSz="914400" fontAlgn="base">
              <a:spcBef>
                <a:spcPct val="0"/>
              </a:spcBef>
              <a:spcAft>
                <a:spcPct val="0"/>
              </a:spcAft>
            </a:pPr>
            <a:fld id="{8B5546AB-D335-0A48-A050-19DBB4A6B2EA}" type="slidenum">
              <a:rPr lang="de-DE">
                <a:solidFill>
                  <a:srgbClr val="FFFFFF"/>
                </a:solidFill>
              </a:rPr>
              <a:pPr defTabSz="914400" fontAlgn="base">
                <a:spcBef>
                  <a:spcPct val="0"/>
                </a:spcBef>
                <a:spcAft>
                  <a:spcPct val="0"/>
                </a:spcAft>
              </a:pPr>
              <a:t>‹#›</a:t>
            </a:fld>
            <a:endParaRPr lang="de-DE">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latin typeface="Arial" charset="0"/>
              </a:defRPr>
            </a:lvl1pPr>
          </a:lstStyle>
          <a:p>
            <a:pPr defTabSz="914400" fontAlgn="base">
              <a:spcBef>
                <a:spcPct val="0"/>
              </a:spcBef>
              <a:spcAft>
                <a:spcPct val="0"/>
              </a:spcAft>
              <a:defRPr/>
            </a:pPr>
            <a:endParaRPr lang="de-DE">
              <a:solidFill>
                <a:srgbClr val="FFFFFF"/>
              </a:solidFill>
            </a:endParaRPr>
          </a:p>
        </p:txBody>
      </p:sp>
      <p:sp>
        <p:nvSpPr>
          <p:cNvPr id="368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 bg1="dk2" tx1="lt1" bg2="dk1" tx2="lt2" accent1="accent1" accent2="accent2" accent3="accent3" accent4="accent4" accent5="accent5" accent6="accent6" hlink="hlink" folHlink="folHlink"/>
  <p:sldLayoutIdLst>
    <p:sldLayoutId id="2147483691" r:id="rId1"/>
    <p:sldLayoutId id="2147483692" r:id="rId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107"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107" charset="2"/>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pitchFamily="-107" charset="2"/>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defTabSz="914400" fontAlgn="base">
              <a:spcBef>
                <a:spcPct val="0"/>
              </a:spcBef>
              <a:spcAft>
                <a:spcPct val="0"/>
              </a:spcAft>
              <a:defRPr/>
            </a:pPr>
            <a:endParaRPr lang="de-DE">
              <a:solidFill>
                <a:srgbClr val="FFFFFF"/>
              </a:solidFill>
            </a:endParaRPr>
          </a:p>
        </p:txBody>
      </p:sp>
      <p:sp>
        <p:nvSpPr>
          <p:cNvPr id="368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pitchFamily="-107" charset="0"/>
              </a:defRPr>
            </a:lvl1pPr>
          </a:lstStyle>
          <a:p>
            <a:pPr defTabSz="914400" fontAlgn="base">
              <a:spcBef>
                <a:spcPct val="0"/>
              </a:spcBef>
              <a:spcAft>
                <a:spcPct val="0"/>
              </a:spcAft>
            </a:pPr>
            <a:fld id="{8B5546AB-D335-0A48-A050-19DBB4A6B2EA}" type="slidenum">
              <a:rPr lang="de-DE">
                <a:solidFill>
                  <a:srgbClr val="FFFFFF"/>
                </a:solidFill>
              </a:rPr>
              <a:pPr defTabSz="914400" fontAlgn="base">
                <a:spcBef>
                  <a:spcPct val="0"/>
                </a:spcBef>
                <a:spcAft>
                  <a:spcPct val="0"/>
                </a:spcAft>
              </a:pPr>
              <a:t>‹#›</a:t>
            </a:fld>
            <a:endParaRPr lang="de-DE">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368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368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368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grpSp>
      <p:sp>
        <p:nvSpPr>
          <p:cNvPr id="368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68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latin typeface="Arial" charset="0"/>
              </a:defRPr>
            </a:lvl1pPr>
          </a:lstStyle>
          <a:p>
            <a:pPr defTabSz="914400" fontAlgn="base">
              <a:spcBef>
                <a:spcPct val="0"/>
              </a:spcBef>
              <a:spcAft>
                <a:spcPct val="0"/>
              </a:spcAft>
              <a:defRPr/>
            </a:pPr>
            <a:endParaRPr lang="de-DE">
              <a:solidFill>
                <a:srgbClr val="FFFFFF"/>
              </a:solidFill>
            </a:endParaRPr>
          </a:p>
        </p:txBody>
      </p:sp>
      <p:sp>
        <p:nvSpPr>
          <p:cNvPr id="368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 bg1="dk2" tx1="lt1" bg2="dk1" tx2="lt2" accent1="accent1" accent2="accent2" accent3="accent3" accent4="accent4" accent5="accent5" accent6="accent6" hlink="hlink" folHlink="folHlink"/>
  <p:sldLayoutIdLst>
    <p:sldLayoutId id="2147483694" r:id="rId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107"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107" charset="2"/>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70000"/>
        <a:buFont typeface="Wingdings" pitchFamily="-107" charset="2"/>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accent2"/>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hlink"/>
        </a:buClr>
        <a:buSzPct val="70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i="0">
                <a:effectLst>
                  <a:outerShdw blurRad="38100" dist="38100" dir="2700000" algn="tl">
                    <a:srgbClr val="000000"/>
                  </a:outerShdw>
                </a:effectLst>
                <a:latin typeface="Arial" pitchFamily="-112" charset="0"/>
              </a:defRPr>
            </a:lvl1pPr>
          </a:lstStyle>
          <a:p>
            <a:pPr defTabSz="914400" fontAlgn="base">
              <a:spcBef>
                <a:spcPct val="0"/>
              </a:spcBef>
              <a:spcAft>
                <a:spcPct val="0"/>
              </a:spcAft>
            </a:pPr>
            <a:fld id="{834409D3-BC57-0C47-BFC0-FF575A00160C}" type="slidenum">
              <a:rPr lang="en-US">
                <a:solidFill>
                  <a:srgbClr val="FFFFFF"/>
                </a:solidFill>
              </a:rPr>
              <a:pPr defTabSz="914400" fontAlgn="base">
                <a:spcBef>
                  <a:spcPct val="0"/>
                </a:spcBef>
                <a:spcAft>
                  <a:spcPct val="0"/>
                </a:spcAft>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68"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112"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Font typeface="Tahoma"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i="0">
                <a:effectLst>
                  <a:outerShdw blurRad="38100" dist="38100" dir="2700000" algn="tl">
                    <a:srgbClr val="000000"/>
                  </a:outerShdw>
                </a:effectLst>
                <a:latin typeface="Arial" pitchFamily="-112" charset="0"/>
              </a:defRPr>
            </a:lvl1pPr>
          </a:lstStyle>
          <a:p>
            <a:pPr defTabSz="914400" fontAlgn="base">
              <a:spcBef>
                <a:spcPct val="0"/>
              </a:spcBef>
              <a:spcAft>
                <a:spcPct val="0"/>
              </a:spcAft>
            </a:pPr>
            <a:fld id="{834409D3-BC57-0C47-BFC0-FF575A00160C}" type="slidenum">
              <a:rPr lang="en-US">
                <a:solidFill>
                  <a:srgbClr val="FFFFFF"/>
                </a:solidFill>
              </a:rPr>
              <a:pPr defTabSz="914400" fontAlgn="base">
                <a:spcBef>
                  <a:spcPct val="0"/>
                </a:spcBef>
                <a:spcAft>
                  <a:spcPct val="0"/>
                </a:spcAft>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70" r:id="rId1"/>
    <p:sldLayoutId id="2147483671" r:id="rId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112"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Font typeface="Tahoma"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1123"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1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261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i="0" smtClean="0">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solidFill>
                <a:srgbClr val="FFFFFF"/>
              </a:solidFill>
            </a:endParaRPr>
          </a:p>
        </p:txBody>
      </p:sp>
      <p:sp>
        <p:nvSpPr>
          <p:cNvPr id="261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i="0">
                <a:effectLst>
                  <a:outerShdw blurRad="38100" dist="38100" dir="2700000" algn="tl">
                    <a:srgbClr val="000000"/>
                  </a:outerShdw>
                </a:effectLst>
                <a:latin typeface="Arial" pitchFamily="-112" charset="0"/>
              </a:defRPr>
            </a:lvl1pPr>
          </a:lstStyle>
          <a:p>
            <a:pPr defTabSz="914400" fontAlgn="base">
              <a:spcBef>
                <a:spcPct val="0"/>
              </a:spcBef>
              <a:spcAft>
                <a:spcPct val="0"/>
              </a:spcAft>
            </a:pPr>
            <a:fld id="{97DAF937-0997-DA4A-9AED-E1DA0A798E32}" type="slidenum">
              <a:rPr lang="en-US">
                <a:solidFill>
                  <a:srgbClr val="FFFFFF"/>
                </a:solidFill>
              </a:rPr>
              <a:pPr defTabSz="914400" fontAlgn="base">
                <a:spcBef>
                  <a:spcPct val="0"/>
                </a:spcBef>
                <a:spcAft>
                  <a:spcPct val="0"/>
                </a:spcAft>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73" r:id="rId1"/>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112"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Font typeface="Tahoma"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80000"/>
        <a:buFont typeface="Wingdings" pitchFamily="-112" charset="2"/>
        <a:buChar char="v"/>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smtClean="0">
                <a:latin typeface="+mn-lt"/>
              </a:defRPr>
            </a:lvl1pPr>
          </a:lstStyle>
          <a:p>
            <a:pPr defTabSz="914400" fontAlgn="base">
              <a:spcBef>
                <a:spcPct val="0"/>
              </a:spcBef>
              <a:spcAft>
                <a:spcPct val="0"/>
              </a:spcAft>
              <a:defRPr/>
            </a:pPr>
            <a:endParaRPr lang="en-US">
              <a:solidFill>
                <a:srgbClr val="000000"/>
              </a:solidFill>
            </a:endParaRPr>
          </a:p>
        </p:txBody>
      </p:sp>
      <p:sp>
        <p:nvSpPr>
          <p:cNvPr id="266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smtClean="0">
                <a:latin typeface="+mn-lt"/>
              </a:defRPr>
            </a:lvl1pPr>
          </a:lstStyle>
          <a:p>
            <a:pPr defTabSz="914400" fontAlgn="base">
              <a:spcBef>
                <a:spcPct val="0"/>
              </a:spcBef>
              <a:spcAft>
                <a:spcPct val="0"/>
              </a:spcAft>
              <a:defRPr/>
            </a:pPr>
            <a:endParaRPr lang="en-US">
              <a:solidFill>
                <a:srgbClr val="000000"/>
              </a:solidFill>
            </a:endParaRPr>
          </a:p>
        </p:txBody>
      </p:sp>
      <p:sp>
        <p:nvSpPr>
          <p:cNvPr id="266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latin typeface="Arial" pitchFamily="-112" charset="0"/>
              </a:defRPr>
            </a:lvl1pPr>
          </a:lstStyle>
          <a:p>
            <a:pPr defTabSz="914400" fontAlgn="base">
              <a:spcBef>
                <a:spcPct val="0"/>
              </a:spcBef>
              <a:spcAft>
                <a:spcPct val="0"/>
              </a:spcAft>
            </a:pPr>
            <a:fld id="{58C7EFAC-B5DE-A842-8A9D-CD8B2E22FBD0}" type="slidenum">
              <a:rPr lang="en-US">
                <a:solidFill>
                  <a:srgbClr val="000000"/>
                </a:solidFill>
              </a:rPr>
              <a:pPr defTabSz="914400"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smtClean="0">
                <a:latin typeface="+mn-lt"/>
              </a:defRPr>
            </a:lvl1pPr>
          </a:lstStyle>
          <a:p>
            <a:pPr defTabSz="914400" fontAlgn="base">
              <a:spcBef>
                <a:spcPct val="0"/>
              </a:spcBef>
              <a:spcAft>
                <a:spcPct val="0"/>
              </a:spcAft>
              <a:defRPr/>
            </a:pPr>
            <a:endParaRPr lang="en-US">
              <a:solidFill>
                <a:srgbClr val="000000"/>
              </a:solidFill>
            </a:endParaRPr>
          </a:p>
        </p:txBody>
      </p:sp>
      <p:sp>
        <p:nvSpPr>
          <p:cNvPr id="2662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smtClean="0">
                <a:latin typeface="+mn-lt"/>
              </a:defRPr>
            </a:lvl1pPr>
          </a:lstStyle>
          <a:p>
            <a:pPr defTabSz="914400" fontAlgn="base">
              <a:spcBef>
                <a:spcPct val="0"/>
              </a:spcBef>
              <a:spcAft>
                <a:spcPct val="0"/>
              </a:spcAft>
              <a:defRPr/>
            </a:pPr>
            <a:endParaRPr lang="en-US">
              <a:solidFill>
                <a:srgbClr val="000000"/>
              </a:solidFill>
            </a:endParaRPr>
          </a:p>
        </p:txBody>
      </p:sp>
      <p:sp>
        <p:nvSpPr>
          <p:cNvPr id="2662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latin typeface="Arial" pitchFamily="-112" charset="0"/>
              </a:defRPr>
            </a:lvl1pPr>
          </a:lstStyle>
          <a:p>
            <a:pPr defTabSz="914400" fontAlgn="base">
              <a:spcBef>
                <a:spcPct val="0"/>
              </a:spcBef>
              <a:spcAft>
                <a:spcPct val="0"/>
              </a:spcAft>
            </a:pPr>
            <a:fld id="{58C7EFAC-B5DE-A842-8A9D-CD8B2E22FBD0}" type="slidenum">
              <a:rPr lang="en-US">
                <a:solidFill>
                  <a:srgbClr val="000000"/>
                </a:solidFill>
              </a:rPr>
              <a:pPr defTabSz="914400"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fld id="{4F15C8BE-8549-47BF-9B13-457F739199B3}" type="datetimeFigureOut">
              <a:rPr lang="en-US" smtClean="0">
                <a:solidFill>
                  <a:srgbClr val="DBF5F9">
                    <a:shade val="90000"/>
                  </a:srgbClr>
                </a:solidFill>
              </a:rPr>
              <a:pPr defTabSz="914400"/>
              <a:t>6/23/11</a:t>
            </a:fld>
            <a:endParaRPr lang="en-US">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endParaRPr lang="en-US">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a:fld id="{1367AA77-23CE-4FBE-9E23-E9EA3763B84C}" type="slidenum">
              <a:rPr lang="en-US" smtClean="0">
                <a:solidFill>
                  <a:srgbClr val="DBF5F9">
                    <a:shade val="90000"/>
                  </a:srgbClr>
                </a:solidFill>
              </a:rPr>
              <a:pPr defTabSz="914400"/>
              <a:t>‹#›</a:t>
            </a:fld>
            <a:endParaRPr lang="en-US">
              <a:solidFill>
                <a:srgbClr val="DBF5F9">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grpSp>
    </p:spTree>
  </p:cSld>
  <p:clrMap bg1="dk1" tx1="lt1" bg2="dk2" tx2="lt2" accent1="accent1" accent2="accent2" accent3="accent3" accent4="accent4" accent5="accent5" accent6="accent6" hlink="hlink" folHlink="folHlink"/>
  <p:sldLayoutIdLst>
    <p:sldLayoutId id="2147483679" r:id="rId1"/>
    <p:sldLayoutId id="2147483680" r:id="rId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6245D-38E8-A84F-BD5C-039EE4B729AC}" type="datetimeFigureOut">
              <a:rPr lang="en-US" smtClean="0">
                <a:solidFill>
                  <a:prstClr val="black">
                    <a:tint val="75000"/>
                  </a:prstClr>
                </a:solidFill>
              </a:rPr>
              <a:pPr/>
              <a:t>6/23/11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BC48F-EE8B-BC41-9F30-1D945C51E2B5}"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fld id="{4F15C8BE-8549-47BF-9B13-457F739199B3}" type="datetimeFigureOut">
              <a:rPr lang="en-US" smtClean="0">
                <a:solidFill>
                  <a:srgbClr val="DBF5F9">
                    <a:shade val="90000"/>
                  </a:srgbClr>
                </a:solidFill>
              </a:rPr>
              <a:pPr defTabSz="914400"/>
              <a:t>6/23/11</a:t>
            </a:fld>
            <a:endParaRPr lang="en-US">
              <a:solidFill>
                <a:srgbClr val="DBF5F9">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914400"/>
            <a:endParaRPr lang="en-US">
              <a:solidFill>
                <a:srgbClr val="DBF5F9">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914400"/>
            <a:fld id="{1367AA77-23CE-4FBE-9E23-E9EA3763B84C}" type="slidenum">
              <a:rPr lang="en-US" smtClean="0">
                <a:solidFill>
                  <a:srgbClr val="DBF5F9">
                    <a:shade val="90000"/>
                  </a:srgbClr>
                </a:solidFill>
              </a:rPr>
              <a:pPr defTabSz="914400"/>
              <a:t>‹#›</a:t>
            </a:fld>
            <a:endParaRPr lang="en-US">
              <a:solidFill>
                <a:srgbClr val="DBF5F9">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grpSp>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df"/><Relationship Id="rId5"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Excel_97_-_2004_Worksheet2.xls"/><Relationship Id="rId4" Type="http://schemas.openxmlformats.org/officeDocument/2006/relationships/oleObject" Target="../embeddings/Microsoft_Excel_97_-_2004_Worksheet3.xls"/><Relationship Id="rId5" Type="http://schemas.openxmlformats.org/officeDocument/2006/relationships/oleObject" Target="../embeddings/Microsoft_Excel_97_-_2004_Worksheet4.xls"/><Relationship Id="rId1" Type="http://schemas.openxmlformats.org/officeDocument/2006/relationships/vmlDrawing" Target="../drawings/vmlDrawing2.vml"/><Relationship Id="rId2"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2.bin"/><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3.bin"/><Relationship Id="rId1" Type="http://schemas.openxmlformats.org/officeDocument/2006/relationships/vmlDrawing" Target="../drawings/vmlDrawing4.vml"/><Relationship Id="rId2"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3.png"/><Relationship Id="rId5" Type="http://schemas.openxmlformats.org/officeDocument/2006/relationships/oleObject" Target="../embeddings/Microsoft_Excel_97_-_2004_Worksheet5.xls"/><Relationship Id="rId1" Type="http://schemas.openxmlformats.org/officeDocument/2006/relationships/vmlDrawing" Target="../drawings/vmlDrawing5.vml"/><Relationship Id="rId2"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package" Target="../embeddings/Microsoft_Excel_Sheet1.xlsx"/><Relationship Id="rId5" Type="http://schemas.openxmlformats.org/officeDocument/2006/relationships/image" Target="../media/image35.wmf"/><Relationship Id="rId1" Type="http://schemas.openxmlformats.org/officeDocument/2006/relationships/vmlDrawing" Target="../drawings/vmlDrawing6.vml"/><Relationship Id="rId2"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png"/><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0.wmf"/><Relationship Id="rId1" Type="http://schemas.openxmlformats.org/officeDocument/2006/relationships/vmlDrawing" Target="../drawings/vmlDrawing7.vml"/><Relationship Id="rId2"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4.xml"/><Relationship Id="rId3"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df"/><Relationship Id="rId4" Type="http://schemas.openxmlformats.org/officeDocument/2006/relationships/image" Target="../media/image46.png"/><Relationship Id="rId5" Type="http://schemas.openxmlformats.org/officeDocument/2006/relationships/image" Target="../media/image45.pdf"/><Relationship Id="rId6" Type="http://schemas.openxmlformats.org/officeDocument/2006/relationships/image" Target="../media/image48.png"/><Relationship Id="rId7" Type="http://schemas.openxmlformats.org/officeDocument/2006/relationships/image" Target="../media/image46.pdf"/><Relationship Id="rId8" Type="http://schemas.openxmlformats.org/officeDocument/2006/relationships/image" Target="../media/image50.png"/><Relationship Id="rId9" Type="http://schemas.openxmlformats.org/officeDocument/2006/relationships/image" Target="../media/image47.pdf"/><Relationship Id="rId10"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df"/><Relationship Id="rId4" Type="http://schemas.openxmlformats.org/officeDocument/2006/relationships/image" Target="../media/image57.png"/><Relationship Id="rId5" Type="http://schemas.openxmlformats.org/officeDocument/2006/relationships/image" Target="../media/image52.pdf"/><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8.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57.pdf"/><Relationship Id="rId13" Type="http://schemas.openxmlformats.org/officeDocument/2006/relationships/image" Target="../media/image69.png"/><Relationship Id="rId14" Type="http://schemas.openxmlformats.org/officeDocument/2006/relationships/image" Target="../media/image58.pdf"/><Relationship Id="rId1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jpeg"/><Relationship Id="rId4" Type="http://schemas.openxmlformats.org/officeDocument/2006/relationships/image" Target="../media/image53.pdf"/><Relationship Id="rId5" Type="http://schemas.openxmlformats.org/officeDocument/2006/relationships/image" Target="../media/image61.png"/><Relationship Id="rId6" Type="http://schemas.openxmlformats.org/officeDocument/2006/relationships/image" Target="../media/image54.pdf"/><Relationship Id="rId7" Type="http://schemas.openxmlformats.org/officeDocument/2006/relationships/image" Target="../media/image63.png"/><Relationship Id="rId8" Type="http://schemas.openxmlformats.org/officeDocument/2006/relationships/image" Target="../media/image55.pdf"/><Relationship Id="rId9" Type="http://schemas.openxmlformats.org/officeDocument/2006/relationships/image" Target="../media/image65.png"/><Relationship Id="rId10" Type="http://schemas.openxmlformats.org/officeDocument/2006/relationships/image" Target="../media/image56.pdf"/></Relationships>
</file>

<file path=ppt/slides/_rels/slide59.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pdf"/><Relationship Id="rId5" Type="http://schemas.openxmlformats.org/officeDocument/2006/relationships/image" Target="../media/image74.png"/><Relationship Id="rId6" Type="http://schemas.openxmlformats.org/officeDocument/2006/relationships/image" Target="../media/image61.pdf"/><Relationship Id="rId7" Type="http://schemas.openxmlformats.org/officeDocument/2006/relationships/image" Target="../media/image76.png"/><Relationship Id="rId8" Type="http://schemas.openxmlformats.org/officeDocument/2006/relationships/image" Target="../media/image62.pdf"/><Relationship Id="rId9"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iff"/></Relationships>
</file>

<file path=ppt/slides/_rels/slide61.xml.rels><?xml version="1.0" encoding="UTF-8" standalone="yes"?>
<Relationships xmlns="http://schemas.openxmlformats.org/package/2006/relationships"><Relationship Id="rId3" Type="http://schemas.openxmlformats.org/officeDocument/2006/relationships/image" Target="../media/image64.pdf"/><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91.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700" y="774701"/>
            <a:ext cx="7772400" cy="2245570"/>
          </a:xfrm>
        </p:spPr>
        <p:txBody>
          <a:bodyPr>
            <a:normAutofit/>
          </a:bodyPr>
          <a:lstStyle/>
          <a:p>
            <a:r>
              <a:rPr lang="en-US" dirty="0" smtClean="0">
                <a:solidFill>
                  <a:schemeClr val="bg1"/>
                </a:solidFill>
              </a:rPr>
              <a:t>Interdisciplinary collaboration on O-MIF</a:t>
            </a:r>
            <a:endParaRPr lang="en-US" dirty="0">
              <a:solidFill>
                <a:schemeClr val="bg1"/>
              </a:solidFill>
            </a:endParaRPr>
          </a:p>
        </p:txBody>
      </p:sp>
      <p:sp>
        <p:nvSpPr>
          <p:cNvPr id="3" name="Subtitle 2"/>
          <p:cNvSpPr>
            <a:spLocks noGrp="1"/>
          </p:cNvSpPr>
          <p:nvPr>
            <p:ph type="subTitle" idx="1"/>
          </p:nvPr>
        </p:nvSpPr>
        <p:spPr>
          <a:xfrm>
            <a:off x="1155700" y="5022850"/>
            <a:ext cx="6400800" cy="1054100"/>
          </a:xfrm>
        </p:spPr>
        <p:txBody>
          <a:bodyPr>
            <a:noAutofit/>
          </a:bodyPr>
          <a:lstStyle/>
          <a:p>
            <a:r>
              <a:rPr lang="en-US" sz="2200" i="1" dirty="0" smtClean="0"/>
              <a:t>University of California, San Diego</a:t>
            </a:r>
          </a:p>
          <a:p>
            <a:r>
              <a:rPr lang="en-US" sz="2200" i="1" dirty="0" smtClean="0"/>
              <a:t>Department of Chemistry and Biochemistry</a:t>
            </a:r>
          </a:p>
        </p:txBody>
      </p:sp>
      <p:sp>
        <p:nvSpPr>
          <p:cNvPr id="4" name="TextBox 3"/>
          <p:cNvSpPr txBox="1"/>
          <p:nvPr/>
        </p:nvSpPr>
        <p:spPr>
          <a:xfrm>
            <a:off x="2934256" y="3303977"/>
            <a:ext cx="3101956" cy="1231106"/>
          </a:xfrm>
          <a:prstGeom prst="rect">
            <a:avLst/>
          </a:prstGeom>
          <a:noFill/>
        </p:spPr>
        <p:txBody>
          <a:bodyPr wrap="square" rtlCol="0">
            <a:spAutoFit/>
          </a:bodyPr>
          <a:lstStyle/>
          <a:p>
            <a:pPr algn="ctr"/>
            <a:r>
              <a:rPr lang="en-US" sz="2800" dirty="0" smtClean="0">
                <a:solidFill>
                  <a:srgbClr val="FFFF00"/>
                </a:solidFill>
              </a:rPr>
              <a:t>Gerardo Dominguez</a:t>
            </a:r>
          </a:p>
          <a:p>
            <a:pPr algn="ctr"/>
            <a:r>
              <a:rPr lang="en-US" sz="2800" dirty="0" smtClean="0">
                <a:solidFill>
                  <a:srgbClr val="FFFF00"/>
                </a:solidFill>
              </a:rPr>
              <a:t>Mark Thiemens</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Proposed Models for MIF Effect of O</a:t>
            </a:r>
            <a:r>
              <a:rPr lang="en-US" baseline="-25000" dirty="0" smtClean="0">
                <a:solidFill>
                  <a:schemeClr val="bg1"/>
                </a:solidFill>
              </a:rPr>
              <a:t>3 </a:t>
            </a:r>
            <a:r>
              <a:rPr lang="en-US" dirty="0" smtClean="0">
                <a:solidFill>
                  <a:schemeClr val="bg1"/>
                </a:solidFill>
              </a:rPr>
              <a:t>and Early Solar System (1983)</a:t>
            </a:r>
            <a:endParaRPr lang="en-US" dirty="0">
              <a:solidFill>
                <a:schemeClr val="bg1"/>
              </a:solidFill>
            </a:endParaRPr>
          </a:p>
        </p:txBody>
      </p:sp>
      <p:sp>
        <p:nvSpPr>
          <p:cNvPr id="4" name="TextBox 3"/>
          <p:cNvSpPr txBox="1"/>
          <p:nvPr/>
        </p:nvSpPr>
        <p:spPr>
          <a:xfrm>
            <a:off x="457200" y="2019300"/>
            <a:ext cx="2765150" cy="461665"/>
          </a:xfrm>
          <a:prstGeom prst="rect">
            <a:avLst/>
          </a:prstGeom>
          <a:noFill/>
        </p:spPr>
        <p:txBody>
          <a:bodyPr wrap="none" rtlCol="0">
            <a:spAutoFit/>
          </a:bodyPr>
          <a:lstStyle/>
          <a:p>
            <a:r>
              <a:rPr lang="en-US" sz="2400" dirty="0" smtClean="0">
                <a:solidFill>
                  <a:srgbClr val="FFFF00"/>
                </a:solidFill>
              </a:rPr>
              <a:t>Self Shielding of O</a:t>
            </a:r>
            <a:r>
              <a:rPr lang="en-US" sz="2400" baseline="-25000" dirty="0" smtClean="0">
                <a:solidFill>
                  <a:srgbClr val="FFFF00"/>
                </a:solidFill>
              </a:rPr>
              <a:t>2</a:t>
            </a:r>
            <a:r>
              <a:rPr lang="en-US" sz="2400" dirty="0" smtClean="0">
                <a:solidFill>
                  <a:srgbClr val="FFFF00"/>
                </a:solidFill>
              </a:rPr>
              <a:t> ?</a:t>
            </a:r>
            <a:endParaRPr lang="en-US" sz="2400" baseline="-25000" dirty="0">
              <a:solidFill>
                <a:srgbClr val="FFFF00"/>
              </a:solidFill>
            </a:endParaRPr>
          </a:p>
        </p:txBody>
      </p:sp>
      <p:pic>
        <p:nvPicPr>
          <p:cNvPr id="6" name="Picture 5"/>
          <p:cNvPicPr>
            <a:picLocks noChangeAspect="1"/>
          </p:cNvPicPr>
          <p:nvPr/>
        </p:nvPicPr>
        <p:blipFill>
          <a:blip r:embed="rId2"/>
          <a:stretch>
            <a:fillRect/>
          </a:stretch>
        </p:blipFill>
        <p:spPr>
          <a:xfrm>
            <a:off x="1344532" y="2965608"/>
            <a:ext cx="6516499" cy="238368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30400" y="2159511"/>
            <a:ext cx="5080000" cy="1397000"/>
          </a:xfrm>
          <a:prstGeom prst="rect">
            <a:avLst/>
          </a:prstGeom>
        </p:spPr>
      </p:pic>
      <p:pic>
        <p:nvPicPr>
          <p:cNvPr id="6" name="Picture 5"/>
          <p:cNvPicPr>
            <a:picLocks noChangeAspect="1"/>
          </p:cNvPicPr>
          <p:nvPr/>
        </p:nvPicPr>
        <p:blipFill>
          <a:blip r:embed="rId4"/>
          <a:stretch>
            <a:fillRect/>
          </a:stretch>
        </p:blipFill>
        <p:spPr>
          <a:xfrm>
            <a:off x="1930400" y="3556511"/>
            <a:ext cx="5080000" cy="1529839"/>
          </a:xfrm>
          <a:prstGeom prst="rect">
            <a:avLst/>
          </a:prstGeom>
        </p:spPr>
      </p:pic>
      <p:sp>
        <p:nvSpPr>
          <p:cNvPr id="7" name="Title 1"/>
          <p:cNvSpPr txBox="1">
            <a:spLocks/>
          </p:cNvSpPr>
          <p:nvPr/>
        </p:nvSpPr>
        <p:spPr>
          <a:xfrm>
            <a:off x="279400" y="427038"/>
            <a:ext cx="82296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Proposed Models for MIF Effect of O</a:t>
            </a:r>
            <a:r>
              <a:rPr kumimoji="0" lang="en-US" sz="4400" b="0" i="0" u="none" strike="noStrike" kern="1200" cap="none" spc="0" normalizeH="0" baseline="-25000" noProof="0" dirty="0" smtClean="0">
                <a:ln>
                  <a:noFill/>
                </a:ln>
                <a:solidFill>
                  <a:schemeClr val="bg1"/>
                </a:solidFill>
                <a:effectLst/>
                <a:uLnTx/>
                <a:uFillTx/>
                <a:latin typeface="+mj-lt"/>
                <a:ea typeface="+mj-ea"/>
                <a:cs typeface="+mj-cs"/>
              </a:rPr>
              <a:t>3 </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and Early Solar System (1983)</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10" name="TextBox 9"/>
          <p:cNvSpPr txBox="1"/>
          <p:nvPr/>
        </p:nvSpPr>
        <p:spPr>
          <a:xfrm>
            <a:off x="3057250" y="5852467"/>
            <a:ext cx="2610360" cy="461665"/>
          </a:xfrm>
          <a:prstGeom prst="rect">
            <a:avLst/>
          </a:prstGeom>
          <a:noFill/>
        </p:spPr>
        <p:txBody>
          <a:bodyPr wrap="none" rtlCol="0">
            <a:spAutoFit/>
          </a:bodyPr>
          <a:lstStyle/>
          <a:p>
            <a:r>
              <a:rPr lang="en-US" sz="2400" dirty="0" smtClean="0">
                <a:solidFill>
                  <a:srgbClr val="FFFF00"/>
                </a:solidFill>
              </a:rPr>
              <a:t>Self Shielding of CO</a:t>
            </a:r>
            <a:endParaRPr lang="en-US" sz="2400" baseline="-250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First explanation summary</a:t>
            </a:r>
            <a:endParaRPr lang="en-US" dirty="0">
              <a:solidFill>
                <a:schemeClr val="bg1"/>
              </a:solidFill>
            </a:endParaRPr>
          </a:p>
        </p:txBody>
      </p:sp>
      <p:sp>
        <p:nvSpPr>
          <p:cNvPr id="4" name="Rectangle 3"/>
          <p:cNvSpPr>
            <a:spLocks noGrp="1" noChangeArrowheads="1"/>
          </p:cNvSpPr>
          <p:nvPr>
            <p:ph idx="1"/>
          </p:nvPr>
        </p:nvSpPr>
        <p:spPr/>
        <p:txBody>
          <a:bodyPr>
            <a:normAutofit fontScale="92500" lnSpcReduction="10000"/>
          </a:bodyPr>
          <a:lstStyle/>
          <a:p>
            <a:pPr eaLnBrk="1" hangingPunct="1">
              <a:lnSpc>
                <a:spcPct val="90000"/>
              </a:lnSpc>
              <a:buNone/>
            </a:pPr>
            <a:endParaRPr lang="en-US" sz="3500" dirty="0" smtClean="0">
              <a:solidFill>
                <a:schemeClr val="bg1"/>
              </a:solidFill>
            </a:endParaRPr>
          </a:p>
          <a:p>
            <a:pPr eaLnBrk="1" hangingPunct="1">
              <a:lnSpc>
                <a:spcPct val="90000"/>
              </a:lnSpc>
              <a:buNone/>
            </a:pPr>
            <a:r>
              <a:rPr lang="en-US" sz="3500" dirty="0" smtClean="0">
                <a:solidFill>
                  <a:schemeClr val="bg1"/>
                </a:solidFill>
              </a:rPr>
              <a:t>Isotopic </a:t>
            </a:r>
            <a:r>
              <a:rPr lang="en-US" sz="3500" dirty="0">
                <a:solidFill>
                  <a:schemeClr val="bg1"/>
                </a:solidFill>
              </a:rPr>
              <a:t>self </a:t>
            </a:r>
            <a:r>
              <a:rPr lang="en-US" sz="3500" dirty="0" smtClean="0">
                <a:solidFill>
                  <a:schemeClr val="bg1"/>
                </a:solidFill>
              </a:rPr>
              <a:t>shielding of O</a:t>
            </a:r>
            <a:r>
              <a:rPr lang="en-US" sz="3500" baseline="-25000" dirty="0" smtClean="0">
                <a:solidFill>
                  <a:schemeClr val="bg1"/>
                </a:solidFill>
              </a:rPr>
              <a:t>2</a:t>
            </a:r>
            <a:r>
              <a:rPr lang="en-US" sz="3500" dirty="0" smtClean="0">
                <a:solidFill>
                  <a:schemeClr val="bg1"/>
                </a:solidFill>
              </a:rPr>
              <a:t> to </a:t>
            </a:r>
            <a:r>
              <a:rPr lang="en-US" sz="3500" dirty="0">
                <a:solidFill>
                  <a:schemeClr val="bg1"/>
                </a:solidFill>
              </a:rPr>
              <a:t>explain</a:t>
            </a:r>
            <a:r>
              <a:rPr lang="en-US" sz="3500" dirty="0" smtClean="0">
                <a:solidFill>
                  <a:schemeClr val="bg1"/>
                </a:solidFill>
              </a:rPr>
              <a:t> lab </a:t>
            </a:r>
            <a:r>
              <a:rPr lang="en-US" sz="3500" dirty="0">
                <a:solidFill>
                  <a:schemeClr val="bg1"/>
                </a:solidFill>
              </a:rPr>
              <a:t>experiments</a:t>
            </a:r>
            <a:r>
              <a:rPr lang="en-US" sz="3500" dirty="0" smtClean="0">
                <a:solidFill>
                  <a:schemeClr val="bg1"/>
                </a:solidFill>
              </a:rPr>
              <a:t> </a:t>
            </a:r>
          </a:p>
          <a:p>
            <a:pPr eaLnBrk="1" hangingPunct="1">
              <a:lnSpc>
                <a:spcPct val="90000"/>
              </a:lnSpc>
              <a:buNone/>
            </a:pPr>
            <a:endParaRPr lang="en-US" sz="3500" dirty="0" smtClean="0">
              <a:solidFill>
                <a:schemeClr val="bg1"/>
              </a:solidFill>
            </a:endParaRPr>
          </a:p>
          <a:p>
            <a:pPr eaLnBrk="1" hangingPunct="1">
              <a:lnSpc>
                <a:spcPct val="90000"/>
              </a:lnSpc>
              <a:buNone/>
            </a:pPr>
            <a:r>
              <a:rPr lang="en-US" sz="3500" dirty="0" smtClean="0">
                <a:solidFill>
                  <a:schemeClr val="bg1"/>
                </a:solidFill>
              </a:rPr>
              <a:t>Suggestion that effect may be relevant for solar system (CO self-shielding)</a:t>
            </a:r>
          </a:p>
          <a:p>
            <a:pPr eaLnBrk="1" hangingPunct="1">
              <a:lnSpc>
                <a:spcPct val="90000"/>
              </a:lnSpc>
            </a:pPr>
            <a:endParaRPr lang="en-US" sz="3500" dirty="0" smtClean="0">
              <a:solidFill>
                <a:schemeClr val="bg1"/>
              </a:solidFill>
            </a:endParaRPr>
          </a:p>
          <a:p>
            <a:pPr eaLnBrk="1" hangingPunct="1">
              <a:lnSpc>
                <a:spcPct val="90000"/>
              </a:lnSpc>
              <a:buFontTx/>
              <a:buNone/>
            </a:pPr>
            <a:r>
              <a:rPr lang="en-US" sz="3500" dirty="0" smtClean="0">
                <a:solidFill>
                  <a:srgbClr val="FFFF00"/>
                </a:solidFill>
              </a:rPr>
              <a:t>O</a:t>
            </a:r>
            <a:r>
              <a:rPr lang="en-US" sz="3500" baseline="-25000" dirty="0" smtClean="0">
                <a:solidFill>
                  <a:srgbClr val="FFFF00"/>
                </a:solidFill>
              </a:rPr>
              <a:t>2</a:t>
            </a:r>
            <a:r>
              <a:rPr lang="en-US" sz="3500" dirty="0" smtClean="0">
                <a:solidFill>
                  <a:srgbClr val="FFFF00"/>
                </a:solidFill>
              </a:rPr>
              <a:t> as a producer of MIF in solar nebula kinetically </a:t>
            </a:r>
            <a:r>
              <a:rPr lang="en-US" sz="3500" dirty="0">
                <a:solidFill>
                  <a:srgbClr val="FFFF00"/>
                </a:solidFill>
              </a:rPr>
              <a:t>ruled out by </a:t>
            </a:r>
            <a:r>
              <a:rPr lang="en-US" sz="3500" dirty="0" err="1">
                <a:solidFill>
                  <a:srgbClr val="FFFF00"/>
                </a:solidFill>
              </a:rPr>
              <a:t>Navon</a:t>
            </a:r>
            <a:r>
              <a:rPr lang="en-US" sz="3500" dirty="0">
                <a:solidFill>
                  <a:srgbClr val="FFFF00"/>
                </a:solidFill>
              </a:rPr>
              <a:t> and </a:t>
            </a:r>
            <a:r>
              <a:rPr lang="en-US" sz="3500" dirty="0" err="1">
                <a:solidFill>
                  <a:srgbClr val="FFFF00"/>
                </a:solidFill>
              </a:rPr>
              <a:t>Wasserburg</a:t>
            </a:r>
            <a:r>
              <a:rPr lang="en-US" sz="3500" dirty="0">
                <a:solidFill>
                  <a:srgbClr val="FFFF00"/>
                </a:solidFill>
              </a:rPr>
              <a:t> (1985</a:t>
            </a:r>
            <a:r>
              <a:rPr lang="en-US" sz="3500" dirty="0" smtClean="0">
                <a:solidFill>
                  <a:srgbClr val="FFFF00"/>
                </a:solidFill>
              </a:rPr>
              <a:t>)</a:t>
            </a:r>
          </a:p>
          <a:p>
            <a:pPr eaLnBrk="1" hangingPunct="1">
              <a:lnSpc>
                <a:spcPct val="90000"/>
              </a:lnSpc>
              <a:buFontTx/>
              <a:buNone/>
            </a:pPr>
            <a:endParaRPr lang="en-US" sz="2400" dirty="0" smtClean="0">
              <a:solidFill>
                <a:schemeClr val="bg1"/>
              </a:solidFill>
            </a:endParaRPr>
          </a:p>
          <a:p>
            <a:pPr algn="ctr" eaLnBrk="1" hangingPunct="1">
              <a:lnSpc>
                <a:spcPct val="90000"/>
              </a:lnSpc>
              <a:buFontTx/>
              <a:buNone/>
            </a:pPr>
            <a:endParaRPr lang="en-US" sz="2400" b="1" i="1" dirty="0" smtClean="0">
              <a:solidFill>
                <a:schemeClr val="bg1"/>
              </a:solidFill>
            </a:endParaRPr>
          </a:p>
          <a:p>
            <a:pPr algn="ctr" eaLnBrk="1" hangingPunct="1">
              <a:lnSpc>
                <a:spcPct val="90000"/>
              </a:lnSpc>
              <a:buFontTx/>
              <a:buNone/>
            </a:pPr>
            <a:endParaRPr lang="en-US" sz="2400" b="1" i="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solidFill>
                  <a:schemeClr val="bg1"/>
                </a:solidFill>
              </a:rPr>
              <a:t>Thiemens and </a:t>
            </a:r>
            <a:r>
              <a:rPr lang="en-US" sz="3400" dirty="0" err="1" smtClean="0">
                <a:solidFill>
                  <a:schemeClr val="bg1"/>
                </a:solidFill>
              </a:rPr>
              <a:t>Heidenreich</a:t>
            </a:r>
            <a:r>
              <a:rPr lang="en-US" sz="3400" dirty="0" smtClean="0">
                <a:solidFill>
                  <a:schemeClr val="bg1"/>
                </a:solidFill>
              </a:rPr>
              <a:t> (1986)</a:t>
            </a:r>
            <a:endParaRPr lang="en-US" sz="3400" dirty="0">
              <a:solidFill>
                <a:schemeClr val="bg1"/>
              </a:solidFill>
            </a:endParaRPr>
          </a:p>
        </p:txBody>
      </p:sp>
      <p:pic>
        <p:nvPicPr>
          <p:cNvPr id="5" name="Picture 2" descr="oxone rotational states"/>
          <p:cNvPicPr>
            <a:picLocks noChangeAspect="1" noChangeArrowheads="1"/>
          </p:cNvPicPr>
          <p:nvPr/>
        </p:nvPicPr>
        <p:blipFill>
          <a:blip r:embed="rId3"/>
          <a:srcRect/>
          <a:stretch>
            <a:fillRect/>
          </a:stretch>
        </p:blipFill>
        <p:spPr bwMode="auto">
          <a:xfrm>
            <a:off x="1968061" y="1277938"/>
            <a:ext cx="5258240" cy="4924731"/>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698500" y="2819400"/>
            <a:ext cx="7747000" cy="276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114800" y="6035675"/>
            <a:ext cx="4800600" cy="830997"/>
          </a:xfrm>
          <a:prstGeom prst="rect">
            <a:avLst/>
          </a:prstGeom>
          <a:noFill/>
          <a:ln w="9525">
            <a:noFill/>
            <a:miter lim="800000"/>
            <a:headEnd/>
            <a:tailEnd/>
          </a:ln>
          <a:effectLst/>
        </p:spPr>
        <p:txBody>
          <a:bodyPr>
            <a:prstTxWarp prst="textNoShape">
              <a:avLst/>
            </a:prstTxWarp>
            <a:spAutoFit/>
          </a:bodyPr>
          <a:lstStyle/>
          <a:p>
            <a:pPr eaLnBrk="1" hangingPunct="1"/>
            <a:r>
              <a:rPr lang="en-US" sz="1600" b="0" i="0" dirty="0">
                <a:solidFill>
                  <a:schemeClr val="bg1"/>
                </a:solidFill>
                <a:latin typeface="Arial" pitchFamily="-112" charset="0"/>
                <a:ea typeface="Arial" pitchFamily="-112" charset="0"/>
                <a:cs typeface="Arial" pitchFamily="-112" charset="0"/>
              </a:rPr>
              <a:t>The shaded</a:t>
            </a:r>
            <a:r>
              <a:rPr lang="en-US" sz="2400" b="0" i="0" dirty="0">
                <a:solidFill>
                  <a:schemeClr val="bg1"/>
                </a:solidFill>
                <a:latin typeface="Arial" pitchFamily="-112" charset="0"/>
                <a:ea typeface="Arial" pitchFamily="-112" charset="0"/>
                <a:cs typeface="Arial" pitchFamily="-112" charset="0"/>
              </a:rPr>
              <a:t> </a:t>
            </a:r>
            <a:r>
              <a:rPr lang="en-US" sz="1600" b="0" i="0" dirty="0">
                <a:solidFill>
                  <a:schemeClr val="bg1"/>
                </a:solidFill>
                <a:latin typeface="Arial" pitchFamily="-112" charset="0"/>
                <a:ea typeface="Arial" pitchFamily="-112" charset="0"/>
                <a:cs typeface="Arial" pitchFamily="-112" charset="0"/>
              </a:rPr>
              <a:t>region for the asymmetric molecule  constitutes a greater fraction of the total region</a:t>
            </a:r>
            <a:r>
              <a:rPr lang="en-US" sz="2400" b="0" i="0" dirty="0">
                <a:solidFill>
                  <a:schemeClr val="bg1"/>
                </a:solidFill>
                <a:latin typeface="Arial" pitchFamily="-112" charset="0"/>
                <a:ea typeface="Arial" pitchFamily="-112" charset="0"/>
                <a:cs typeface="Arial" pitchFamily="-112" charset="0"/>
              </a:rPr>
              <a:t> </a:t>
            </a:r>
          </a:p>
        </p:txBody>
      </p:sp>
      <p:grpSp>
        <p:nvGrpSpPr>
          <p:cNvPr id="2" name="Group 3"/>
          <p:cNvGrpSpPr>
            <a:grpSpLocks/>
          </p:cNvGrpSpPr>
          <p:nvPr/>
        </p:nvGrpSpPr>
        <p:grpSpPr bwMode="auto">
          <a:xfrm>
            <a:off x="323850" y="188913"/>
            <a:ext cx="8313738" cy="5813425"/>
            <a:chOff x="523" y="120"/>
            <a:chExt cx="5237" cy="3662"/>
          </a:xfrm>
        </p:grpSpPr>
        <p:graphicFrame>
          <p:nvGraphicFramePr>
            <p:cNvPr id="23556" name="Object 4"/>
            <p:cNvGraphicFramePr>
              <a:graphicFrameLocks noChangeAspect="1"/>
            </p:cNvGraphicFramePr>
            <p:nvPr/>
          </p:nvGraphicFramePr>
          <p:xfrm>
            <a:off x="2544" y="816"/>
            <a:ext cx="3216" cy="2966"/>
          </p:xfrm>
          <a:graphic>
            <a:graphicData uri="http://schemas.openxmlformats.org/presentationml/2006/ole">
              <p:oleObj spid="_x0000_s236546" name="CorelDRAW" r:id="rId4" imgW="7286625" imgH="6724650" progId="">
                <p:embed/>
              </p:oleObj>
            </a:graphicData>
          </a:graphic>
        </p:graphicFrame>
        <p:graphicFrame>
          <p:nvGraphicFramePr>
            <p:cNvPr id="23557" name="Object 5"/>
            <p:cNvGraphicFramePr>
              <a:graphicFrameLocks noChangeAspect="1"/>
            </p:cNvGraphicFramePr>
            <p:nvPr/>
          </p:nvGraphicFramePr>
          <p:xfrm>
            <a:off x="720" y="1104"/>
            <a:ext cx="1296" cy="693"/>
          </p:xfrm>
          <a:graphic>
            <a:graphicData uri="http://schemas.openxmlformats.org/presentationml/2006/ole">
              <p:oleObj spid="_x0000_s236547" name="Equation" r:id="rId5" imgW="901309" imgH="482391" progId="Equation.3">
                <p:embed/>
              </p:oleObj>
            </a:graphicData>
          </a:graphic>
        </p:graphicFrame>
        <p:sp>
          <p:nvSpPr>
            <p:cNvPr id="23558" name="Rectangle 6"/>
            <p:cNvSpPr>
              <a:spLocks noChangeArrowheads="1"/>
            </p:cNvSpPr>
            <p:nvPr/>
          </p:nvSpPr>
          <p:spPr bwMode="auto">
            <a:xfrm>
              <a:off x="576" y="1968"/>
              <a:ext cx="1776" cy="1716"/>
            </a:xfrm>
            <a:prstGeom prst="rect">
              <a:avLst/>
            </a:prstGeom>
            <a:solidFill>
              <a:srgbClr val="FFFFFF"/>
            </a:solidFill>
            <a:ln w="9525">
              <a:noFill/>
              <a:miter lim="800000"/>
              <a:headEnd/>
              <a:tailEnd/>
            </a:ln>
            <a:effectLst/>
          </p:spPr>
          <p:txBody>
            <a:bodyPr>
              <a:prstTxWarp prst="textNoShape">
                <a:avLst/>
              </a:prstTxWarp>
              <a:spAutoFit/>
            </a:bodyPr>
            <a:lstStyle/>
            <a:p>
              <a:pPr algn="just" eaLnBrk="1" hangingPunct="1">
                <a:spcBef>
                  <a:spcPct val="50000"/>
                </a:spcBef>
              </a:pPr>
              <a:r>
                <a:rPr lang="en-US" i="0" dirty="0">
                  <a:latin typeface="Times New Roman" pitchFamily="-112" charset="0"/>
                  <a:ea typeface="Arial" pitchFamily="-112" charset="0"/>
                  <a:cs typeface="Arial" pitchFamily="-112" charset="0"/>
                </a:rPr>
                <a:t>N</a:t>
              </a:r>
              <a:r>
                <a:rPr lang="en-US" i="0" baseline="30000" dirty="0">
                  <a:latin typeface="Times New Roman" pitchFamily="-112" charset="0"/>
                  <a:ea typeface="Arial" pitchFamily="-112" charset="0"/>
                  <a:cs typeface="Arial" pitchFamily="-112" charset="0"/>
                </a:rPr>
                <a:t>+</a:t>
              </a:r>
              <a:r>
                <a:rPr lang="en-US" i="0" baseline="-25000" dirty="0">
                  <a:latin typeface="Times New Roman" pitchFamily="-112" charset="0"/>
                  <a:ea typeface="Arial" pitchFamily="-112" charset="0"/>
                  <a:cs typeface="Arial" pitchFamily="-112" charset="0"/>
                </a:rPr>
                <a:t>EJ</a:t>
              </a:r>
              <a:r>
                <a:rPr lang="en-US" b="0" i="0" baseline="30000" dirty="0">
                  <a:latin typeface="Times New Roman" pitchFamily="-112" charset="0"/>
                  <a:ea typeface="Arial" pitchFamily="-112" charset="0"/>
                  <a:cs typeface="Arial" pitchFamily="-112" charset="0"/>
                </a:rPr>
                <a:t> </a:t>
              </a:r>
              <a:r>
                <a:rPr lang="en-US" b="0" i="0" dirty="0">
                  <a:latin typeface="Times New Roman" pitchFamily="-112" charset="0"/>
                  <a:ea typeface="Arial" pitchFamily="-112" charset="0"/>
                  <a:cs typeface="Arial" pitchFamily="-112" charset="0"/>
                </a:rPr>
                <a:t>is the number of quantum states accessible to the transition state for dissociation from a given E and J state</a:t>
              </a:r>
              <a:endParaRPr lang="en-US" b="0" i="0" dirty="0" smtClean="0">
                <a:latin typeface="Times New Roman" pitchFamily="-112" charset="0"/>
                <a:ea typeface="Arial" pitchFamily="-112" charset="0"/>
                <a:cs typeface="Arial" pitchFamily="-112" charset="0"/>
              </a:endParaRPr>
            </a:p>
            <a:p>
              <a:pPr algn="just" eaLnBrk="1" hangingPunct="1">
                <a:spcBef>
                  <a:spcPct val="50000"/>
                </a:spcBef>
              </a:pPr>
              <a:r>
                <a:rPr lang="en-US" i="0" dirty="0" smtClean="0">
                  <a:latin typeface="Times New Roman" pitchFamily="-112" charset="0"/>
                  <a:ea typeface="Arial" pitchFamily="-112" charset="0"/>
                  <a:cs typeface="Arial" pitchFamily="-112" charset="0"/>
                  <a:sym typeface="Math1" pitchFamily="2" charset="2"/>
                </a:rPr>
                <a:t>ρ</a:t>
              </a:r>
              <a:r>
                <a:rPr lang="en-US" i="0" baseline="-25000" dirty="0" smtClean="0">
                  <a:latin typeface="Times New Roman" pitchFamily="-112" charset="0"/>
                  <a:ea typeface="Arial" pitchFamily="-112" charset="0"/>
                  <a:cs typeface="Arial" pitchFamily="-112" charset="0"/>
                  <a:sym typeface="Math1" pitchFamily="2" charset="2"/>
                </a:rPr>
                <a:t>EJ</a:t>
              </a:r>
              <a:r>
                <a:rPr lang="en-US" b="0" i="0" dirty="0" smtClean="0">
                  <a:latin typeface="Times New Roman" pitchFamily="-112" charset="0"/>
                  <a:ea typeface="Arial" pitchFamily="-112" charset="0"/>
                  <a:cs typeface="Arial" pitchFamily="-112" charset="0"/>
                  <a:sym typeface="Math1" pitchFamily="2" charset="2"/>
                </a:rPr>
                <a:t> </a:t>
              </a:r>
              <a:r>
                <a:rPr lang="en-US" b="0" i="0" dirty="0">
                  <a:latin typeface="Times New Roman" pitchFamily="-112" charset="0"/>
                  <a:ea typeface="Arial" pitchFamily="-112" charset="0"/>
                  <a:cs typeface="Arial" pitchFamily="-112" charset="0"/>
                  <a:sym typeface="Math1" pitchFamily="2" charset="2"/>
                </a:rPr>
                <a:t>is the density (number per unit energy) of quantum states of the </a:t>
              </a:r>
              <a:r>
                <a:rPr lang="en-US" b="0" i="0" dirty="0" err="1">
                  <a:latin typeface="Times New Roman" pitchFamily="-112" charset="0"/>
                  <a:ea typeface="Arial" pitchFamily="-112" charset="0"/>
                  <a:cs typeface="Arial" pitchFamily="-112" charset="0"/>
                  <a:sym typeface="Math1" pitchFamily="2" charset="2"/>
                </a:rPr>
                <a:t>vibrationally</a:t>
              </a:r>
              <a:r>
                <a:rPr lang="en-US" b="0" i="0" dirty="0">
                  <a:latin typeface="Times New Roman" pitchFamily="-112" charset="0"/>
                  <a:ea typeface="Arial" pitchFamily="-112" charset="0"/>
                  <a:cs typeface="Arial" pitchFamily="-112" charset="0"/>
                  <a:sym typeface="Math1" pitchFamily="2" charset="2"/>
                </a:rPr>
                <a:t> excited  molecule</a:t>
              </a:r>
            </a:p>
          </p:txBody>
        </p:sp>
        <p:sp>
          <p:nvSpPr>
            <p:cNvPr id="23559" name="Text Box 7"/>
            <p:cNvSpPr txBox="1">
              <a:spLocks noChangeArrowheads="1"/>
            </p:cNvSpPr>
            <p:nvPr/>
          </p:nvSpPr>
          <p:spPr bwMode="auto">
            <a:xfrm>
              <a:off x="528" y="120"/>
              <a:ext cx="1674" cy="269"/>
            </a:xfrm>
            <a:prstGeom prst="rect">
              <a:avLst/>
            </a:prstGeom>
            <a:noFill/>
            <a:ln w="9525">
              <a:noFill/>
              <a:miter lim="800000"/>
              <a:headEnd/>
              <a:tailEnd/>
            </a:ln>
            <a:effectLst/>
          </p:spPr>
          <p:txBody>
            <a:bodyPr wrap="none">
              <a:prstTxWarp prst="textNoShape">
                <a:avLst/>
              </a:prstTxWarp>
              <a:spAutoFit/>
            </a:bodyPr>
            <a:lstStyle/>
            <a:p>
              <a:pPr eaLnBrk="1" hangingPunct="1"/>
              <a:r>
                <a:rPr lang="en-US" sz="2200" i="0">
                  <a:solidFill>
                    <a:schemeClr val="accent2"/>
                  </a:solidFill>
                  <a:latin typeface="Comic Sans MS" pitchFamily="-112" charset="0"/>
                  <a:ea typeface="Arial" pitchFamily="-112" charset="0"/>
                  <a:cs typeface="Arial" pitchFamily="-112" charset="0"/>
                </a:rPr>
                <a:t>Non-RRKM theory</a:t>
              </a:r>
            </a:p>
          </p:txBody>
        </p:sp>
        <p:sp>
          <p:nvSpPr>
            <p:cNvPr id="23560" name="Text Box 8"/>
            <p:cNvSpPr txBox="1">
              <a:spLocks noChangeArrowheads="1"/>
            </p:cNvSpPr>
            <p:nvPr/>
          </p:nvSpPr>
          <p:spPr bwMode="auto">
            <a:xfrm>
              <a:off x="523" y="432"/>
              <a:ext cx="5146" cy="442"/>
            </a:xfrm>
            <a:prstGeom prst="rect">
              <a:avLst/>
            </a:prstGeom>
            <a:noFill/>
            <a:ln w="9525">
              <a:noFill/>
              <a:miter lim="800000"/>
              <a:headEnd/>
              <a:tailEnd/>
            </a:ln>
            <a:effectLst/>
          </p:spPr>
          <p:txBody>
            <a:bodyPr>
              <a:prstTxWarp prst="textNoShape">
                <a:avLst/>
              </a:prstTxWarp>
              <a:spAutoFit/>
            </a:bodyPr>
            <a:lstStyle/>
            <a:p>
              <a:pPr algn="just" eaLnBrk="1" hangingPunct="1"/>
              <a:r>
                <a:rPr lang="en-US" sz="2000" b="0" i="0" dirty="0">
                  <a:solidFill>
                    <a:schemeClr val="bg1"/>
                  </a:solidFill>
                  <a:latin typeface="Times New Roman" pitchFamily="-112" charset="0"/>
                  <a:ea typeface="Arial" pitchFamily="-112" charset="0"/>
                  <a:cs typeface="Arial" pitchFamily="-112" charset="0"/>
                </a:rPr>
                <a:t>Enrichment depends on the </a:t>
              </a:r>
              <a:r>
                <a:rPr lang="en-US" sz="2000" b="0" i="0" dirty="0">
                  <a:solidFill>
                    <a:srgbClr val="FFFF00"/>
                  </a:solidFill>
                  <a:latin typeface="Times New Roman" pitchFamily="-112" charset="0"/>
                  <a:ea typeface="Arial" pitchFamily="-112" charset="0"/>
                  <a:cs typeface="Arial" pitchFamily="-112" charset="0"/>
                </a:rPr>
                <a:t>symmetry</a:t>
              </a:r>
              <a:r>
                <a:rPr lang="en-US" sz="2000" b="0" i="0" dirty="0">
                  <a:solidFill>
                    <a:schemeClr val="bg1"/>
                  </a:solidFill>
                  <a:latin typeface="Times New Roman" pitchFamily="-112" charset="0"/>
                  <a:ea typeface="Arial" pitchFamily="-112" charset="0"/>
                  <a:cs typeface="Arial" pitchFamily="-112" charset="0"/>
                </a:rPr>
                <a:t> of the intermediate complex formed during collision.</a:t>
              </a:r>
            </a:p>
          </p:txBody>
        </p:sp>
      </p:grpSp>
      <p:sp>
        <p:nvSpPr>
          <p:cNvPr id="9" name="TextBox 8"/>
          <p:cNvSpPr txBox="1"/>
          <p:nvPr/>
        </p:nvSpPr>
        <p:spPr>
          <a:xfrm>
            <a:off x="293688" y="6337300"/>
            <a:ext cx="3189432" cy="369332"/>
          </a:xfrm>
          <a:prstGeom prst="rect">
            <a:avLst/>
          </a:prstGeom>
          <a:noFill/>
        </p:spPr>
        <p:txBody>
          <a:bodyPr wrap="none" rtlCol="0">
            <a:spAutoFit/>
          </a:bodyPr>
          <a:lstStyle/>
          <a:p>
            <a:r>
              <a:rPr lang="en-US" dirty="0" err="1" smtClean="0">
                <a:solidFill>
                  <a:schemeClr val="bg1">
                    <a:lumMod val="85000"/>
                  </a:schemeClr>
                </a:solidFill>
              </a:rPr>
              <a:t>Gao</a:t>
            </a:r>
            <a:r>
              <a:rPr lang="en-US" dirty="0" smtClean="0">
                <a:solidFill>
                  <a:schemeClr val="bg1">
                    <a:lumMod val="85000"/>
                  </a:schemeClr>
                </a:solidFill>
              </a:rPr>
              <a:t> and Marcus, </a:t>
            </a:r>
            <a:r>
              <a:rPr lang="en-US" i="1" dirty="0" smtClean="0">
                <a:solidFill>
                  <a:schemeClr val="bg1">
                    <a:lumMod val="85000"/>
                  </a:schemeClr>
                </a:solidFill>
              </a:rPr>
              <a:t>Science</a:t>
            </a:r>
            <a:r>
              <a:rPr lang="en-US" dirty="0" smtClean="0">
                <a:solidFill>
                  <a:schemeClr val="bg1">
                    <a:lumMod val="85000"/>
                  </a:schemeClr>
                </a:solidFill>
              </a:rPr>
              <a:t> (2001)</a:t>
            </a:r>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 descr="mass independent"/>
          <p:cNvPicPr>
            <a:picLocks noChangeAspect="1" noChangeArrowheads="1"/>
          </p:cNvPicPr>
          <p:nvPr/>
        </p:nvPicPr>
        <p:blipFill>
          <a:blip r:embed="rId3"/>
          <a:srcRect/>
          <a:stretch>
            <a:fillRect/>
          </a:stretch>
        </p:blipFill>
        <p:spPr bwMode="auto">
          <a:xfrm>
            <a:off x="1667376" y="571500"/>
            <a:ext cx="6147887" cy="5251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7638"/>
            <a:ext cx="8229600" cy="1143000"/>
          </a:xfrm>
        </p:spPr>
        <p:txBody>
          <a:bodyPr/>
          <a:lstStyle/>
          <a:p>
            <a:r>
              <a:rPr lang="en-US" dirty="0" smtClean="0">
                <a:solidFill>
                  <a:schemeClr val="bg1"/>
                </a:solidFill>
              </a:rPr>
              <a:t>Geochemical Applications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800"/>
            <a:ext cx="8229600" cy="1143000"/>
          </a:xfrm>
        </p:spPr>
        <p:txBody>
          <a:bodyPr>
            <a:normAutofit fontScale="90000"/>
          </a:bodyPr>
          <a:lstStyle/>
          <a:p>
            <a:r>
              <a:rPr lang="en-US" dirty="0" smtClean="0">
                <a:solidFill>
                  <a:schemeClr val="bg1"/>
                </a:solidFill>
              </a:rPr>
              <a:t>MIF in Ozone Important for Other Atmospheric Species</a:t>
            </a:r>
            <a:endParaRPr lang="en-US" dirty="0">
              <a:solidFill>
                <a:schemeClr val="bg1"/>
              </a:solidFill>
            </a:endParaRPr>
          </a:p>
        </p:txBody>
      </p:sp>
      <p:grpSp>
        <p:nvGrpSpPr>
          <p:cNvPr id="3" name="Group 3"/>
          <p:cNvGrpSpPr/>
          <p:nvPr/>
        </p:nvGrpSpPr>
        <p:grpSpPr>
          <a:xfrm>
            <a:off x="1055967" y="2184903"/>
            <a:ext cx="4191000" cy="4079491"/>
            <a:chOff x="4343400" y="1752600"/>
            <a:chExt cx="4191000" cy="4409705"/>
          </a:xfrm>
        </p:grpSpPr>
        <p:sp>
          <p:nvSpPr>
            <p:cNvPr id="5" name="Rectangle 9"/>
            <p:cNvSpPr>
              <a:spLocks noChangeArrowheads="1"/>
            </p:cNvSpPr>
            <p:nvPr/>
          </p:nvSpPr>
          <p:spPr bwMode="auto">
            <a:xfrm>
              <a:off x="5257800" y="5763077"/>
              <a:ext cx="2960967" cy="399228"/>
            </a:xfrm>
            <a:prstGeom prst="rect">
              <a:avLst/>
            </a:prstGeom>
            <a:noFill/>
            <a:ln w="9525">
              <a:noFill/>
              <a:miter lim="800000"/>
              <a:headEnd/>
              <a:tailEnd/>
            </a:ln>
          </p:spPr>
          <p:txBody>
            <a:bodyPr wrap="square">
              <a:prstTxWarp prst="textNoShape">
                <a:avLst/>
              </a:prstTxWarp>
              <a:spAutoFit/>
            </a:bodyPr>
            <a:lstStyle/>
            <a:p>
              <a:pPr fontAlgn="auto">
                <a:spcBef>
                  <a:spcPts val="0"/>
                </a:spcBef>
                <a:spcAft>
                  <a:spcPts val="0"/>
                </a:spcAft>
                <a:defRPr/>
              </a:pPr>
              <a:r>
                <a:rPr lang="en-US" i="1" dirty="0" smtClean="0">
                  <a:solidFill>
                    <a:schemeClr val="bg1">
                      <a:lumMod val="75000"/>
                    </a:schemeClr>
                  </a:solidFill>
                  <a:latin typeface="+mn-lt"/>
                  <a:ea typeface="+mn-ea"/>
                  <a:cs typeface="+mn-cs"/>
                </a:rPr>
                <a:t>M</a:t>
              </a:r>
              <a:r>
                <a:rPr lang="en-US" i="1" dirty="0">
                  <a:solidFill>
                    <a:schemeClr val="bg1">
                      <a:lumMod val="75000"/>
                    </a:schemeClr>
                  </a:solidFill>
                  <a:latin typeface="+mn-lt"/>
                  <a:ea typeface="+mn-ea"/>
                  <a:cs typeface="+mn-cs"/>
                </a:rPr>
                <a:t>. Thiemens, Ann. Rev, </a:t>
              </a:r>
              <a:r>
                <a:rPr lang="en-US" i="1" dirty="0" smtClean="0">
                  <a:solidFill>
                    <a:schemeClr val="bg1">
                      <a:lumMod val="75000"/>
                    </a:schemeClr>
                  </a:solidFill>
                  <a:latin typeface="+mn-lt"/>
                  <a:ea typeface="+mn-ea"/>
                  <a:cs typeface="+mn-cs"/>
                </a:rPr>
                <a:t>2006</a:t>
              </a:r>
              <a:endParaRPr lang="en-US" i="1" dirty="0">
                <a:solidFill>
                  <a:schemeClr val="bg1">
                    <a:lumMod val="75000"/>
                  </a:schemeClr>
                </a:solidFill>
                <a:latin typeface="+mn-lt"/>
                <a:ea typeface="+mn-ea"/>
                <a:cs typeface="+mn-cs"/>
              </a:endParaRPr>
            </a:p>
          </p:txBody>
        </p:sp>
        <p:pic>
          <p:nvPicPr>
            <p:cNvPr id="6" name="Picture 5"/>
            <p:cNvPicPr>
              <a:picLocks noChangeAspect="1" noChangeArrowheads="1"/>
            </p:cNvPicPr>
            <p:nvPr/>
          </p:nvPicPr>
          <p:blipFill>
            <a:blip r:embed="rId3"/>
            <a:srcRect/>
            <a:stretch>
              <a:fillRect/>
            </a:stretch>
          </p:blipFill>
          <p:spPr bwMode="auto">
            <a:xfrm>
              <a:off x="4343400" y="2209800"/>
              <a:ext cx="4191000" cy="3600450"/>
            </a:xfrm>
            <a:prstGeom prst="rect">
              <a:avLst/>
            </a:prstGeom>
            <a:noFill/>
            <a:ln w="9525">
              <a:noFill/>
              <a:miter lim="800000"/>
              <a:headEnd/>
              <a:tailEnd/>
            </a:ln>
          </p:spPr>
        </p:pic>
        <p:sp>
          <p:nvSpPr>
            <p:cNvPr id="7" name="Rectangle 6"/>
            <p:cNvSpPr>
              <a:spLocks noChangeArrowheads="1"/>
            </p:cNvSpPr>
            <p:nvPr/>
          </p:nvSpPr>
          <p:spPr bwMode="auto">
            <a:xfrm>
              <a:off x="5943600" y="1752600"/>
              <a:ext cx="1270000" cy="399228"/>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dirty="0">
                  <a:latin typeface="Times New Roman" pitchFamily="-65" charset="0"/>
                </a:rPr>
                <a:t>atmosphere</a:t>
              </a:r>
            </a:p>
          </p:txBody>
        </p:sp>
      </p:grpSp>
      <p:sp>
        <p:nvSpPr>
          <p:cNvPr id="8" name="Oval 7"/>
          <p:cNvSpPr>
            <a:spLocks noChangeArrowheads="1"/>
          </p:cNvSpPr>
          <p:nvPr/>
        </p:nvSpPr>
        <p:spPr bwMode="auto">
          <a:xfrm>
            <a:off x="3799167" y="3185427"/>
            <a:ext cx="533400" cy="723900"/>
          </a:xfrm>
          <a:prstGeom prst="ellipse">
            <a:avLst/>
          </a:prstGeom>
          <a:noFill/>
          <a:ln w="28575">
            <a:solidFill>
              <a:srgbClr val="FF00FF"/>
            </a:solidFill>
            <a:round/>
            <a:headEnd/>
            <a:tailEnd/>
          </a:ln>
        </p:spPr>
        <p:txBody>
          <a:bodyPr wrap="none" anchor="ctr">
            <a:prstTxWarp prst="textNoShape">
              <a:avLst/>
            </a:prstTxWarp>
          </a:bodyPr>
          <a:lstStyle/>
          <a:p>
            <a:endParaRPr lang="en-US" u="sng">
              <a:latin typeface="Times New Roman" pitchFamily="-65" charset="0"/>
            </a:endParaRPr>
          </a:p>
        </p:txBody>
      </p:sp>
      <p:pic>
        <p:nvPicPr>
          <p:cNvPr id="12" name="Picture 11"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5361267" y="3533894"/>
            <a:ext cx="3229694" cy="348467"/>
          </a:xfrm>
          <a:prstGeom prst="rect">
            <a:avLst/>
          </a:prstGeom>
          <a:solidFill>
            <a:schemeClr val="bg1"/>
          </a:solid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Why Oxygen?</a:t>
            </a:r>
            <a:endParaRPr lang="en-US" dirty="0">
              <a:solidFill>
                <a:schemeClr val="bg1"/>
              </a:solidFill>
            </a:endParaRPr>
          </a:p>
        </p:txBody>
      </p:sp>
      <p:pic>
        <p:nvPicPr>
          <p:cNvPr id="4" name="Picture 4" descr="periodic_table"/>
          <p:cNvPicPr>
            <a:picLocks noGrp="1" noChangeAspect="1" noChangeArrowheads="1"/>
          </p:cNvPicPr>
          <p:nvPr>
            <p:ph idx="1"/>
          </p:nvPr>
        </p:nvPicPr>
        <p:blipFill>
          <a:blip r:embed="rId3"/>
          <a:srcRect l="-25240" r="-25240"/>
          <a:stretch>
            <a:fillRect/>
          </a:stretch>
        </p:blipFill>
        <p:spPr bwMode="auto">
          <a:xfrm>
            <a:off x="457200" y="1600200"/>
            <a:ext cx="82296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228600"/>
            <a:ext cx="8229600" cy="1139825"/>
          </a:xfrm>
        </p:spPr>
        <p:txBody>
          <a:bodyPr/>
          <a:lstStyle/>
          <a:p>
            <a:pPr eaLnBrk="1" hangingPunct="1">
              <a:defRPr/>
            </a:pPr>
            <a:endParaRPr lang="en-US" smtClean="0"/>
          </a:p>
        </p:txBody>
      </p:sp>
      <p:pic>
        <p:nvPicPr>
          <p:cNvPr id="53252" name="Picture 4" descr="mars"/>
          <p:cNvPicPr>
            <a:picLocks noChangeAspect="1" noChangeArrowheads="1"/>
          </p:cNvPicPr>
          <p:nvPr/>
        </p:nvPicPr>
        <p:blipFill>
          <a:blip r:embed="rId3"/>
          <a:srcRect/>
          <a:stretch>
            <a:fillRect/>
          </a:stretch>
        </p:blipFill>
        <p:spPr bwMode="auto">
          <a:xfrm>
            <a:off x="609600" y="381000"/>
            <a:ext cx="77724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4" descr="water on mars"/>
          <p:cNvPicPr>
            <a:picLocks noChangeAspect="1" noChangeArrowheads="1"/>
          </p:cNvPicPr>
          <p:nvPr/>
        </p:nvPicPr>
        <p:blipFill>
          <a:blip r:embed="rId3"/>
          <a:srcRect/>
          <a:stretch>
            <a:fillRect/>
          </a:stretch>
        </p:blipFill>
        <p:spPr bwMode="auto">
          <a:xfrm>
            <a:off x="1821095" y="1219200"/>
            <a:ext cx="6024330" cy="474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Oxygen in Martian CO</a:t>
            </a:r>
            <a:r>
              <a:rPr lang="en-US" baseline="-25000" dirty="0" smtClean="0">
                <a:solidFill>
                  <a:schemeClr val="bg1"/>
                </a:solidFill>
              </a:rPr>
              <a:t>3</a:t>
            </a:r>
            <a:endParaRPr lang="en-US" baseline="-25000" dirty="0">
              <a:solidFill>
                <a:schemeClr val="bg1"/>
              </a:solidFill>
            </a:endParaRPr>
          </a:p>
        </p:txBody>
      </p:sp>
      <p:pic>
        <p:nvPicPr>
          <p:cNvPr id="5" name="Picture 2" descr="results"/>
          <p:cNvPicPr>
            <a:picLocks noChangeAspect="1" noChangeArrowheads="1"/>
          </p:cNvPicPr>
          <p:nvPr/>
        </p:nvPicPr>
        <p:blipFill>
          <a:blip r:embed="rId3"/>
          <a:srcRect b="56304"/>
          <a:stretch>
            <a:fillRect/>
          </a:stretch>
        </p:blipFill>
        <p:spPr bwMode="auto">
          <a:xfrm>
            <a:off x="1600200" y="1968500"/>
            <a:ext cx="6005513" cy="3681802"/>
          </a:xfrm>
          <a:prstGeom prst="rect">
            <a:avLst/>
          </a:prstGeom>
          <a:noFill/>
          <a:ln w="9525">
            <a:noFill/>
            <a:miter lim="800000"/>
            <a:headEnd/>
            <a:tailEnd/>
          </a:ln>
        </p:spPr>
      </p:pic>
      <p:sp>
        <p:nvSpPr>
          <p:cNvPr id="6" name="TextBox 5"/>
          <p:cNvSpPr txBox="1"/>
          <p:nvPr/>
        </p:nvSpPr>
        <p:spPr>
          <a:xfrm>
            <a:off x="3225800" y="6076434"/>
            <a:ext cx="3276600" cy="369332"/>
          </a:xfrm>
          <a:prstGeom prst="rect">
            <a:avLst/>
          </a:prstGeom>
          <a:noFill/>
        </p:spPr>
        <p:txBody>
          <a:bodyPr wrap="square" rtlCol="0">
            <a:spAutoFit/>
          </a:bodyPr>
          <a:lstStyle/>
          <a:p>
            <a:pPr algn="ctr"/>
            <a:r>
              <a:rPr lang="en-US" dirty="0" smtClean="0">
                <a:solidFill>
                  <a:schemeClr val="bg1">
                    <a:lumMod val="85000"/>
                  </a:schemeClr>
                </a:solidFill>
              </a:rPr>
              <a:t>Farquhar et al., </a:t>
            </a:r>
            <a:r>
              <a:rPr lang="en-US" i="1" dirty="0" smtClean="0">
                <a:solidFill>
                  <a:schemeClr val="bg1">
                    <a:lumMod val="85000"/>
                  </a:schemeClr>
                </a:solidFill>
              </a:rPr>
              <a:t>Science</a:t>
            </a:r>
            <a:r>
              <a:rPr lang="en-US" dirty="0" smtClean="0">
                <a:solidFill>
                  <a:schemeClr val="bg1">
                    <a:lumMod val="85000"/>
                  </a:schemeClr>
                </a:solidFill>
              </a:rPr>
              <a:t>, 1998</a:t>
            </a:r>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Rectangle 2"/>
          <p:cNvSpPr>
            <a:spLocks/>
          </p:cNvSpPr>
          <p:nvPr/>
        </p:nvSpPr>
        <p:spPr bwMode="auto">
          <a:xfrm>
            <a:off x="323850" y="1308100"/>
            <a:ext cx="8820150" cy="1728787"/>
          </a:xfrm>
          <a:prstGeom prst="rect">
            <a:avLst/>
          </a:prstGeom>
          <a:noFill/>
          <a:ln w="9525">
            <a:noFill/>
            <a:miter lim="800000"/>
            <a:headEnd/>
            <a:tailEnd/>
          </a:ln>
        </p:spPr>
        <p:txBody>
          <a:bodyPr lIns="0" tIns="0" rIns="0" bIns="0" anchor="ctr">
            <a:prstTxWarp prst="textNoShape">
              <a:avLst/>
            </a:prstTxWarp>
          </a:bodyPr>
          <a:lstStyle/>
          <a:p>
            <a:pPr algn="ctr" defTabSz="642938" fontAlgn="base">
              <a:spcBef>
                <a:spcPct val="0"/>
              </a:spcBef>
              <a:spcAft>
                <a:spcPct val="0"/>
              </a:spcAft>
              <a:tabLst>
                <a:tab pos="249238" algn="l"/>
                <a:tab pos="500063" algn="l"/>
                <a:tab pos="749300" algn="l"/>
                <a:tab pos="1000125" algn="l"/>
                <a:tab pos="1249363" algn="l"/>
                <a:tab pos="1500188" algn="l"/>
                <a:tab pos="1749425" algn="l"/>
                <a:tab pos="2000250" algn="l"/>
                <a:tab pos="2249488" algn="l"/>
                <a:tab pos="2500313" algn="l"/>
                <a:tab pos="2749550" algn="l"/>
                <a:tab pos="3000375" algn="l"/>
              </a:tabLst>
            </a:pPr>
            <a:r>
              <a:rPr lang="en-US" sz="3200" b="1" dirty="0" smtClean="0"/>
              <a:t>Detection of oxygen isotopic anomaly in terrestrial atmospheric carbonates and its implications to Mars</a:t>
            </a:r>
          </a:p>
          <a:p>
            <a:pPr algn="ctr" defTabSz="642938" fontAlgn="base">
              <a:spcBef>
                <a:spcPct val="0"/>
              </a:spcBef>
              <a:spcAft>
                <a:spcPct val="0"/>
              </a:spcAft>
              <a:tabLst>
                <a:tab pos="249238" algn="l"/>
                <a:tab pos="500063" algn="l"/>
                <a:tab pos="749300" algn="l"/>
                <a:tab pos="1000125" algn="l"/>
                <a:tab pos="1249363" algn="l"/>
                <a:tab pos="1500188" algn="l"/>
                <a:tab pos="1749425" algn="l"/>
                <a:tab pos="2000250" algn="l"/>
                <a:tab pos="2249488" algn="l"/>
                <a:tab pos="2500313" algn="l"/>
                <a:tab pos="2749550" algn="l"/>
                <a:tab pos="3000375" algn="l"/>
              </a:tabLst>
            </a:pPr>
            <a:endParaRPr lang="en-US" sz="3200" b="1" dirty="0" smtClean="0"/>
          </a:p>
          <a:p>
            <a:pPr algn="ctr" defTabSz="642938" fontAlgn="base">
              <a:spcBef>
                <a:spcPct val="0"/>
              </a:spcBef>
              <a:spcAft>
                <a:spcPct val="0"/>
              </a:spcAft>
              <a:tabLst>
                <a:tab pos="249238" algn="l"/>
                <a:tab pos="500063" algn="l"/>
                <a:tab pos="749300" algn="l"/>
                <a:tab pos="1000125" algn="l"/>
                <a:tab pos="1249363" algn="l"/>
                <a:tab pos="1500188" algn="l"/>
                <a:tab pos="1749425" algn="l"/>
                <a:tab pos="2000250" algn="l"/>
                <a:tab pos="2249488" algn="l"/>
                <a:tab pos="2500313" algn="l"/>
                <a:tab pos="2749550" algn="l"/>
                <a:tab pos="3000375" algn="l"/>
              </a:tabLst>
            </a:pPr>
            <a:endParaRPr lang="en-US" sz="3200" b="1" dirty="0" smtClean="0"/>
          </a:p>
          <a:p>
            <a:pPr algn="ctr" defTabSz="642938" fontAlgn="base">
              <a:spcBef>
                <a:spcPct val="0"/>
              </a:spcBef>
              <a:spcAft>
                <a:spcPct val="0"/>
              </a:spcAft>
              <a:tabLst>
                <a:tab pos="249238" algn="l"/>
                <a:tab pos="500063" algn="l"/>
                <a:tab pos="749300" algn="l"/>
                <a:tab pos="1000125" algn="l"/>
                <a:tab pos="1249363" algn="l"/>
                <a:tab pos="1500188" algn="l"/>
                <a:tab pos="1749425" algn="l"/>
                <a:tab pos="2000250" algn="l"/>
                <a:tab pos="2249488" algn="l"/>
                <a:tab pos="2500313" algn="l"/>
                <a:tab pos="2749550" algn="l"/>
                <a:tab pos="3000375" algn="l"/>
              </a:tabLst>
            </a:pPr>
            <a:endParaRPr lang="en-US" sz="3200" b="1" dirty="0" smtClean="0"/>
          </a:p>
        </p:txBody>
      </p:sp>
      <p:sp>
        <p:nvSpPr>
          <p:cNvPr id="6" name="TextBox 5"/>
          <p:cNvSpPr txBox="1"/>
          <p:nvPr/>
        </p:nvSpPr>
        <p:spPr>
          <a:xfrm>
            <a:off x="323850" y="2469564"/>
            <a:ext cx="8489598" cy="707886"/>
          </a:xfrm>
          <a:prstGeom prst="rect">
            <a:avLst/>
          </a:prstGeom>
          <a:noFill/>
        </p:spPr>
        <p:txBody>
          <a:bodyPr wrap="none" rtlCol="0">
            <a:spAutoFit/>
          </a:bodyPr>
          <a:lstStyle/>
          <a:p>
            <a:pPr algn="ctr"/>
            <a:r>
              <a:rPr lang="en-US" sz="2000" dirty="0" smtClean="0"/>
              <a:t>R. </a:t>
            </a:r>
            <a:r>
              <a:rPr lang="en-US" sz="2000" dirty="0" err="1" smtClean="0"/>
              <a:t>Shaheen</a:t>
            </a:r>
            <a:r>
              <a:rPr lang="en-US" sz="2000" dirty="0" smtClean="0"/>
              <a:t>, A. </a:t>
            </a:r>
            <a:r>
              <a:rPr lang="en-US" sz="2000" dirty="0" err="1" smtClean="0"/>
              <a:t>Abramian</a:t>
            </a:r>
            <a:r>
              <a:rPr lang="en-US" sz="2000" dirty="0" smtClean="0"/>
              <a:t>, J. Horn, G. Dominguez, R. Sullivan, and Mark Thiemens,</a:t>
            </a:r>
          </a:p>
          <a:p>
            <a:pPr algn="ctr"/>
            <a:r>
              <a:rPr lang="en-US" sz="2000" i="1" dirty="0" smtClean="0"/>
              <a:t>Proceedings of the National Academy of Sciences</a:t>
            </a:r>
            <a:r>
              <a:rPr lang="en-US" sz="2000" dirty="0" smtClean="0"/>
              <a:t>, 2010</a:t>
            </a:r>
            <a:endParaRPr lang="en-US" sz="2000" dirty="0"/>
          </a:p>
        </p:txBody>
      </p:sp>
      <p:pic>
        <p:nvPicPr>
          <p:cNvPr id="8" name="Picture 9" descr="scripps pier after sunset"/>
          <p:cNvPicPr>
            <a:picLocks noGrp="1" noChangeAspect="1" noChangeArrowheads="1"/>
          </p:cNvPicPr>
          <p:nvPr>
            <p:ph sz="quarter" idx="1"/>
          </p:nvPr>
        </p:nvPicPr>
        <p:blipFill>
          <a:blip r:embed="rId3"/>
          <a:srcRect/>
          <a:stretch>
            <a:fillRect/>
          </a:stretch>
        </p:blipFill>
        <p:spPr>
          <a:xfrm>
            <a:off x="539751" y="3914050"/>
            <a:ext cx="4591050" cy="2757602"/>
          </a:xfrm>
          <a:noFill/>
        </p:spPr>
      </p:pic>
      <p:grpSp>
        <p:nvGrpSpPr>
          <p:cNvPr id="9" name="Group 3"/>
          <p:cNvGrpSpPr>
            <a:grpSpLocks/>
          </p:cNvGrpSpPr>
          <p:nvPr/>
        </p:nvGrpSpPr>
        <p:grpSpPr bwMode="auto">
          <a:xfrm>
            <a:off x="5626100" y="3334935"/>
            <a:ext cx="3054765" cy="3336717"/>
            <a:chOff x="3856" y="1536"/>
            <a:chExt cx="4170" cy="3840"/>
          </a:xfrm>
        </p:grpSpPr>
        <p:pic>
          <p:nvPicPr>
            <p:cNvPr id="10" name="Picture 4" descr="calbw"/>
            <p:cNvPicPr>
              <a:picLocks noChangeAspect="1" noChangeArrowheads="1"/>
            </p:cNvPicPr>
            <p:nvPr/>
          </p:nvPicPr>
          <p:blipFill>
            <a:blip r:embed="rId4"/>
            <a:srcRect/>
            <a:stretch>
              <a:fillRect/>
            </a:stretch>
          </p:blipFill>
          <p:spPr bwMode="auto">
            <a:xfrm>
              <a:off x="3856" y="1536"/>
              <a:ext cx="4170" cy="3840"/>
            </a:xfrm>
            <a:prstGeom prst="rect">
              <a:avLst/>
            </a:prstGeom>
            <a:noFill/>
            <a:ln w="9525">
              <a:noFill/>
              <a:miter lim="800000"/>
              <a:headEnd/>
              <a:tailEnd/>
            </a:ln>
          </p:spPr>
        </p:pic>
        <p:sp>
          <p:nvSpPr>
            <p:cNvPr id="11" name="Oval 5"/>
            <p:cNvSpPr>
              <a:spLocks noChangeArrowheads="1"/>
            </p:cNvSpPr>
            <p:nvPr/>
          </p:nvSpPr>
          <p:spPr bwMode="auto">
            <a:xfrm>
              <a:off x="6784" y="4993"/>
              <a:ext cx="144" cy="145"/>
            </a:xfrm>
            <a:prstGeom prst="ellipse">
              <a:avLst/>
            </a:prstGeom>
            <a:solidFill>
              <a:srgbClr val="FF0000"/>
            </a:solidFill>
            <a:ln w="25400" algn="ctr">
              <a:noFill/>
              <a:round/>
              <a:headEnd/>
              <a:tailEnd/>
            </a:ln>
            <a:effectLst/>
          </p:spPr>
          <p:txBody>
            <a:bodyPr wrap="square" anchor="ctr">
              <a:spAutoFit/>
            </a:bodyPr>
            <a:lstStyle/>
            <a:p>
              <a:pPr>
                <a:defRPr/>
              </a:pPr>
              <a:endParaRPr lang="en-US">
                <a:latin typeface="Times New Roman" pitchFamily="18" charset="0"/>
              </a:endParaRP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37835" y="276859"/>
            <a:ext cx="7702706" cy="1336039"/>
            <a:chOff x="-195" y="528"/>
            <a:chExt cx="3888" cy="576"/>
          </a:xfrm>
        </p:grpSpPr>
        <p:sp>
          <p:nvSpPr>
            <p:cNvPr id="262147" name="AutoShape 3"/>
            <p:cNvSpPr>
              <a:spLocks/>
            </p:cNvSpPr>
            <p:nvPr/>
          </p:nvSpPr>
          <p:spPr bwMode="auto">
            <a:xfrm>
              <a:off x="-195" y="528"/>
              <a:ext cx="3888" cy="576"/>
            </a:xfrm>
            <a:prstGeom prst="roundRect">
              <a:avLst>
                <a:gd name="adj" fmla="val 50000"/>
              </a:avLst>
            </a:prstGeom>
            <a:solidFill>
              <a:schemeClr val="bg1"/>
            </a:solidFill>
            <a:ln w="50800">
              <a:solidFill>
                <a:schemeClr val="tx1"/>
              </a:solidFill>
              <a:round/>
              <a:headEnd/>
              <a:tailEnd/>
            </a:ln>
            <a:effectLst>
              <a:outerShdw dist="25399" dir="5400000" algn="ctr" rotWithShape="0">
                <a:schemeClr val="bg2">
                  <a:alpha val="59999"/>
                </a:schemeClr>
              </a:outerShdw>
            </a:effectLst>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2063" name="Rectangle 4"/>
            <p:cNvSpPr>
              <a:spLocks/>
            </p:cNvSpPr>
            <p:nvPr/>
          </p:nvSpPr>
          <p:spPr bwMode="auto">
            <a:xfrm>
              <a:off x="-57" y="597"/>
              <a:ext cx="3696" cy="432"/>
            </a:xfrm>
            <a:prstGeom prst="rect">
              <a:avLst/>
            </a:prstGeom>
            <a:noFill/>
            <a:ln w="9525">
              <a:noFill/>
              <a:miter lim="800000"/>
              <a:headEnd/>
              <a:tailEnd/>
            </a:ln>
          </p:spPr>
          <p:txBody>
            <a:bodyPr lIns="0" tIns="0" rIns="0" bIns="0" anchor="ctr">
              <a:prstTxWarp prst="textNoShape">
                <a:avLst/>
              </a:prstTxWarp>
            </a:bodyPr>
            <a:lstStyle/>
            <a:p>
              <a:pPr algn="ctr" defTabSz="642938" fontAlgn="base">
                <a:spcBef>
                  <a:spcPct val="0"/>
                </a:spcBef>
                <a:spcAft>
                  <a:spcPct val="0"/>
                </a:spcAft>
              </a:pPr>
              <a:r>
                <a:rPr lang="en-US" sz="3100" b="1" dirty="0">
                  <a:solidFill>
                    <a:srgbClr val="FFFFFF"/>
                  </a:solidFill>
                  <a:latin typeface="Times New Roman" pitchFamily="-107" charset="0"/>
                  <a:sym typeface="Lucida Grande" pitchFamily="-107" charset="0"/>
                </a:rPr>
                <a:t>Oxygen Isotope </a:t>
              </a:r>
              <a:r>
                <a:rPr lang="en-US" sz="3100" b="1" dirty="0" smtClean="0">
                  <a:solidFill>
                    <a:srgbClr val="FFFFFF"/>
                  </a:solidFill>
                  <a:latin typeface="Times New Roman" pitchFamily="-107" charset="0"/>
                  <a:sym typeface="Lucida Grande" pitchFamily="-107" charset="0"/>
                </a:rPr>
                <a:t>Anomaly in atmospheric CO</a:t>
              </a:r>
              <a:r>
                <a:rPr lang="en-US" sz="3100" b="1" baseline="-25000" dirty="0" smtClean="0">
                  <a:solidFill>
                    <a:srgbClr val="FFFFFF"/>
                  </a:solidFill>
                  <a:latin typeface="Times New Roman" pitchFamily="-107" charset="0"/>
                  <a:sym typeface="Lucida Grande" pitchFamily="-107" charset="0"/>
                </a:rPr>
                <a:t>3</a:t>
              </a:r>
              <a:endParaRPr lang="en-US" sz="3100" b="1" baseline="-25000" dirty="0">
                <a:solidFill>
                  <a:srgbClr val="FFFFFF"/>
                </a:solidFill>
                <a:latin typeface="Times New Roman" pitchFamily="-107" charset="0"/>
                <a:sym typeface="Lucida Grande" pitchFamily="-107" charset="0"/>
              </a:endParaRPr>
            </a:p>
          </p:txBody>
        </p:sp>
      </p:grpSp>
      <p:sp>
        <p:nvSpPr>
          <p:cNvPr id="2054" name="Rectangle 5"/>
          <p:cNvSpPr>
            <a:spLocks noChangeArrowheads="1"/>
          </p:cNvSpPr>
          <p:nvPr/>
        </p:nvSpPr>
        <p:spPr bwMode="auto">
          <a:xfrm>
            <a:off x="2376024" y="6203574"/>
            <a:ext cx="5176837" cy="646309"/>
          </a:xfrm>
          <a:prstGeom prst="rect">
            <a:avLst/>
          </a:prstGeom>
          <a:noFill/>
          <a:ln w="9525">
            <a:noFill/>
            <a:miter lim="800000"/>
            <a:headEnd/>
            <a:tailEnd/>
          </a:ln>
        </p:spPr>
        <p:txBody>
          <a:bodyPr wrap="square" lIns="91416" tIns="45709" rIns="91416" bIns="45709">
            <a:prstTxWarp prst="textNoShape">
              <a:avLst/>
            </a:prstTxWarp>
            <a:spAutoFit/>
          </a:bodyPr>
          <a:lstStyle/>
          <a:p>
            <a:pPr marL="342900" indent="-342900" algn="ctr" defTabSz="914400" fontAlgn="base">
              <a:spcBef>
                <a:spcPct val="0"/>
              </a:spcBef>
              <a:spcAft>
                <a:spcPct val="50000"/>
              </a:spcAft>
            </a:pPr>
            <a:r>
              <a:rPr lang="de-DE" dirty="0" smtClean="0">
                <a:solidFill>
                  <a:srgbClr val="FFFFFF"/>
                </a:solidFill>
                <a:latin typeface="Arial" pitchFamily="-107" charset="0"/>
              </a:rPr>
              <a:t> </a:t>
            </a:r>
            <a:r>
              <a:rPr lang="de-DE" dirty="0" err="1">
                <a:solidFill>
                  <a:srgbClr val="FFFFFF"/>
                </a:solidFill>
                <a:latin typeface="Arial" pitchFamily="-107" charset="0"/>
              </a:rPr>
              <a:t>Oxygen</a:t>
            </a:r>
            <a:r>
              <a:rPr lang="de-DE" dirty="0">
                <a:solidFill>
                  <a:srgbClr val="FFFFFF"/>
                </a:solidFill>
                <a:latin typeface="Arial" pitchFamily="-107" charset="0"/>
              </a:rPr>
              <a:t>  </a:t>
            </a:r>
            <a:r>
              <a:rPr lang="de-DE" dirty="0" err="1">
                <a:solidFill>
                  <a:srgbClr val="FFFFFF"/>
                </a:solidFill>
                <a:latin typeface="Arial" pitchFamily="-107" charset="0"/>
              </a:rPr>
              <a:t>isotope</a:t>
            </a:r>
            <a:r>
              <a:rPr lang="de-DE" dirty="0">
                <a:solidFill>
                  <a:srgbClr val="FFFFFF"/>
                </a:solidFill>
                <a:latin typeface="Arial" pitchFamily="-107" charset="0"/>
              </a:rPr>
              <a:t> </a:t>
            </a:r>
            <a:r>
              <a:rPr lang="de-DE" dirty="0" err="1" smtClean="0">
                <a:solidFill>
                  <a:srgbClr val="FFFFFF"/>
                </a:solidFill>
                <a:latin typeface="Arial" pitchFamily="-107" charset="0"/>
              </a:rPr>
              <a:t>anomaly</a:t>
            </a:r>
            <a:r>
              <a:rPr lang="de-DE" dirty="0" smtClean="0">
                <a:solidFill>
                  <a:srgbClr val="FFFFFF"/>
                </a:solidFill>
                <a:latin typeface="Arial" pitchFamily="-107" charset="0"/>
              </a:rPr>
              <a:t> </a:t>
            </a:r>
            <a:r>
              <a:rPr lang="de-DE" dirty="0">
                <a:solidFill>
                  <a:srgbClr val="FFFFFF"/>
                </a:solidFill>
                <a:latin typeface="Arial" pitchFamily="-107" charset="0"/>
              </a:rPr>
              <a:t>in</a:t>
            </a:r>
            <a:r>
              <a:rPr lang="de-DE" dirty="0" smtClean="0">
                <a:solidFill>
                  <a:srgbClr val="FFFFFF"/>
                </a:solidFill>
                <a:latin typeface="Arial" pitchFamily="-107" charset="0"/>
              </a:rPr>
              <a:t> </a:t>
            </a:r>
            <a:r>
              <a:rPr lang="de-DE" dirty="0" err="1" smtClean="0">
                <a:solidFill>
                  <a:srgbClr val="FFFFFF"/>
                </a:solidFill>
                <a:latin typeface="Arial" pitchFamily="-107" charset="0"/>
              </a:rPr>
              <a:t>terrestrial</a:t>
            </a:r>
            <a:r>
              <a:rPr lang="de-DE" dirty="0" smtClean="0">
                <a:solidFill>
                  <a:srgbClr val="FFFFFF"/>
                </a:solidFill>
                <a:latin typeface="Arial" pitchFamily="-107" charset="0"/>
              </a:rPr>
              <a:t> </a:t>
            </a:r>
            <a:r>
              <a:rPr lang="de-DE" dirty="0" err="1" smtClean="0">
                <a:solidFill>
                  <a:srgbClr val="FFFFFF"/>
                </a:solidFill>
                <a:latin typeface="Arial" pitchFamily="-107" charset="0"/>
              </a:rPr>
              <a:t>aerosol</a:t>
            </a:r>
            <a:r>
              <a:rPr lang="de-DE" dirty="0" smtClean="0">
                <a:solidFill>
                  <a:srgbClr val="FFFFFF"/>
                </a:solidFill>
                <a:latin typeface="Arial" pitchFamily="-107" charset="0"/>
              </a:rPr>
              <a:t> </a:t>
            </a:r>
            <a:r>
              <a:rPr lang="de-DE" dirty="0" err="1" smtClean="0">
                <a:solidFill>
                  <a:srgbClr val="FFFFFF"/>
                </a:solidFill>
                <a:latin typeface="Arial" pitchFamily="-107" charset="0"/>
              </a:rPr>
              <a:t>carbonate</a:t>
            </a:r>
            <a:endParaRPr lang="de-DE" dirty="0" smtClean="0">
              <a:solidFill>
                <a:srgbClr val="FFFFFF"/>
              </a:solidFill>
              <a:latin typeface="Arial" pitchFamily="-107" charset="0"/>
            </a:endParaRPr>
          </a:p>
        </p:txBody>
      </p:sp>
      <p:graphicFrame>
        <p:nvGraphicFramePr>
          <p:cNvPr id="2050" name="Object 7"/>
          <p:cNvGraphicFramePr>
            <a:graphicFrameLocks noChangeAspect="1"/>
          </p:cNvGraphicFramePr>
          <p:nvPr>
            <p:ph sz="half" idx="1"/>
          </p:nvPr>
        </p:nvGraphicFramePr>
        <p:xfrm>
          <a:off x="1763713" y="1844675"/>
          <a:ext cx="6269037" cy="4319588"/>
        </p:xfrm>
        <a:graphic>
          <a:graphicData uri="http://schemas.openxmlformats.org/presentationml/2006/ole">
            <p:oleObj spid="_x0000_s352258" name="Chart" r:id="rId3" imgW="3657600" imgH="2400300" progId="Excel.Sheet.8">
              <p:embed/>
            </p:oleObj>
          </a:graphicData>
        </a:graphic>
      </p:graphicFrame>
      <p:grpSp>
        <p:nvGrpSpPr>
          <p:cNvPr id="3" name="Group 186"/>
          <p:cNvGrpSpPr>
            <a:grpSpLocks/>
          </p:cNvGrpSpPr>
          <p:nvPr/>
        </p:nvGrpSpPr>
        <p:grpSpPr bwMode="auto">
          <a:xfrm>
            <a:off x="1695450" y="1844675"/>
            <a:ext cx="6338888" cy="4321175"/>
            <a:chOff x="-1475" y="1117"/>
            <a:chExt cx="4129" cy="2832"/>
          </a:xfrm>
        </p:grpSpPr>
        <p:graphicFrame>
          <p:nvGraphicFramePr>
            <p:cNvPr id="2052" name="Object 8"/>
            <p:cNvGraphicFramePr>
              <a:graphicFrameLocks noChangeAspect="1"/>
            </p:cNvGraphicFramePr>
            <p:nvPr/>
          </p:nvGraphicFramePr>
          <p:xfrm>
            <a:off x="-1475" y="1117"/>
            <a:ext cx="4129" cy="2832"/>
          </p:xfrm>
          <a:graphic>
            <a:graphicData uri="http://schemas.openxmlformats.org/presentationml/2006/ole">
              <p:oleObj spid="_x0000_s352260" name="Chart" r:id="rId4" imgW="3657600" imgH="2400300" progId="Excel.Sheet.8">
                <p:embed/>
              </p:oleObj>
            </a:graphicData>
          </a:graphic>
        </p:graphicFrame>
        <p:sp>
          <p:nvSpPr>
            <p:cNvPr id="262165" name="Line 21"/>
            <p:cNvSpPr>
              <a:spLocks noChangeShapeType="1"/>
            </p:cNvSpPr>
            <p:nvPr/>
          </p:nvSpPr>
          <p:spPr bwMode="auto">
            <a:xfrm flipV="1">
              <a:off x="542" y="2293"/>
              <a:ext cx="1" cy="305"/>
            </a:xfrm>
            <a:prstGeom prst="line">
              <a:avLst/>
            </a:prstGeom>
            <a:noFill/>
            <a:ln w="25400">
              <a:solidFill>
                <a:srgbClr val="FF00FF"/>
              </a:solidFill>
              <a:round/>
              <a:headEnd type="triangle" w="med" len="med"/>
              <a:tailEnd type="triangle" w="med" len="med"/>
            </a:ln>
            <a:effectLst/>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2061" name="Text Box 23"/>
            <p:cNvSpPr txBox="1">
              <a:spLocks noChangeArrowheads="1"/>
            </p:cNvSpPr>
            <p:nvPr/>
          </p:nvSpPr>
          <p:spPr bwMode="auto">
            <a:xfrm>
              <a:off x="444" y="2030"/>
              <a:ext cx="651" cy="261"/>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US" sz="2000" b="1">
                  <a:solidFill>
                    <a:srgbClr val="FF33CC"/>
                  </a:solidFill>
                  <a:latin typeface="Symbol" pitchFamily="-107" charset="2"/>
                </a:rPr>
                <a:t>D</a:t>
              </a:r>
              <a:r>
                <a:rPr lang="en-US" sz="2000" b="1" baseline="30000">
                  <a:solidFill>
                    <a:srgbClr val="FF33CC"/>
                  </a:solidFill>
                  <a:latin typeface="Times New Roman" pitchFamily="-107" charset="0"/>
                </a:rPr>
                <a:t>17</a:t>
              </a:r>
              <a:r>
                <a:rPr lang="en-US" sz="2000" b="1">
                  <a:solidFill>
                    <a:srgbClr val="FF33CC"/>
                  </a:solidFill>
                  <a:latin typeface="Times New Roman" pitchFamily="-107" charset="0"/>
                </a:rPr>
                <a:t>O</a:t>
              </a:r>
            </a:p>
          </p:txBody>
        </p:sp>
      </p:grpSp>
      <p:grpSp>
        <p:nvGrpSpPr>
          <p:cNvPr id="4" name="Group 188"/>
          <p:cNvGrpSpPr>
            <a:grpSpLocks/>
          </p:cNvGrpSpPr>
          <p:nvPr/>
        </p:nvGrpSpPr>
        <p:grpSpPr bwMode="auto">
          <a:xfrm>
            <a:off x="1692276" y="1773238"/>
            <a:ext cx="6375400" cy="4464050"/>
            <a:chOff x="-4695" y="-335"/>
            <a:chExt cx="4016" cy="2812"/>
          </a:xfrm>
        </p:grpSpPr>
        <p:graphicFrame>
          <p:nvGraphicFramePr>
            <p:cNvPr id="2051" name="Object 189"/>
            <p:cNvGraphicFramePr>
              <a:graphicFrameLocks noChangeAspect="1"/>
            </p:cNvGraphicFramePr>
            <p:nvPr/>
          </p:nvGraphicFramePr>
          <p:xfrm>
            <a:off x="-4695" y="-335"/>
            <a:ext cx="4016" cy="2812"/>
          </p:xfrm>
          <a:graphic>
            <a:graphicData uri="http://schemas.openxmlformats.org/presentationml/2006/ole">
              <p:oleObj spid="_x0000_s352259" name="Chart" r:id="rId5" imgW="3644900" imgH="2400300" progId="Excel.Sheet.8">
                <p:embed/>
              </p:oleObj>
            </a:graphicData>
          </a:graphic>
        </p:graphicFrame>
        <p:sp>
          <p:nvSpPr>
            <p:cNvPr id="262334" name="Line 190"/>
            <p:cNvSpPr>
              <a:spLocks noChangeShapeType="1"/>
            </p:cNvSpPr>
            <p:nvPr/>
          </p:nvSpPr>
          <p:spPr bwMode="auto">
            <a:xfrm flipV="1">
              <a:off x="-2745" y="799"/>
              <a:ext cx="0" cy="318"/>
            </a:xfrm>
            <a:prstGeom prst="line">
              <a:avLst/>
            </a:prstGeom>
            <a:noFill/>
            <a:ln w="25400">
              <a:solidFill>
                <a:srgbClr val="FF00FF"/>
              </a:solidFill>
              <a:round/>
              <a:headEnd type="arrow" w="med" len="med"/>
              <a:tailEnd type="triangle" w="med" len="med"/>
            </a:ln>
            <a:effectLst/>
          </p:spPr>
          <p:txBody>
            <a:bodyPr/>
            <a:lstStyle/>
            <a:p>
              <a:pPr defTabSz="914400" fontAlgn="base">
                <a:spcBef>
                  <a:spcPct val="0"/>
                </a:spcBef>
                <a:spcAft>
                  <a:spcPct val="0"/>
                </a:spcAft>
                <a:defRPr/>
              </a:pPr>
              <a:endParaRPr lang="en-US" sz="2800">
                <a:solidFill>
                  <a:srgbClr val="EAEAEA"/>
                </a:solidFill>
                <a:effectLst>
                  <a:outerShdw blurRad="38100" dist="38100" dir="2700000" algn="tl">
                    <a:srgbClr val="000000">
                      <a:alpha val="43137"/>
                    </a:srgbClr>
                  </a:outerShdw>
                </a:effectLst>
                <a:latin typeface="Times New Roman" pitchFamily="18" charset="0"/>
              </a:endParaRPr>
            </a:p>
          </p:txBody>
        </p:sp>
        <p:sp>
          <p:nvSpPr>
            <p:cNvPr id="2059" name="Text Box 191"/>
            <p:cNvSpPr txBox="1">
              <a:spLocks noChangeArrowheads="1"/>
            </p:cNvSpPr>
            <p:nvPr/>
          </p:nvSpPr>
          <p:spPr bwMode="auto">
            <a:xfrm>
              <a:off x="-2926" y="527"/>
              <a:ext cx="544" cy="250"/>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r>
                <a:rPr lang="en-GB" sz="2000" b="1" dirty="0" smtClean="0">
                  <a:solidFill>
                    <a:srgbClr val="FF33CC"/>
                  </a:solidFill>
                  <a:latin typeface="Times New Roman" pitchFamily="-107" charset="0"/>
                </a:rPr>
                <a:t>Δ</a:t>
              </a:r>
              <a:r>
                <a:rPr lang="en-GB" sz="2000" b="1" baseline="30000" dirty="0" smtClean="0">
                  <a:solidFill>
                    <a:srgbClr val="FF33CC"/>
                  </a:solidFill>
                  <a:latin typeface="Times New Roman" pitchFamily="-107" charset="0"/>
                </a:rPr>
                <a:t>17</a:t>
              </a:r>
              <a:r>
                <a:rPr lang="en-GB" sz="2000" b="1" dirty="0" smtClean="0">
                  <a:solidFill>
                    <a:srgbClr val="FF33CC"/>
                  </a:solidFill>
                  <a:latin typeface="Times New Roman" pitchFamily="-107" charset="0"/>
                </a:rPr>
                <a:t>O</a:t>
              </a:r>
              <a:endParaRPr lang="en-US" sz="2000" b="1" dirty="0">
                <a:solidFill>
                  <a:srgbClr val="FF33CC"/>
                </a:solidFill>
                <a:latin typeface="Times New Roman" pitchFamily="-107"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76" name="Text Box 12"/>
          <p:cNvSpPr txBox="1">
            <a:spLocks noChangeArrowheads="1"/>
          </p:cNvSpPr>
          <p:nvPr/>
        </p:nvSpPr>
        <p:spPr bwMode="auto">
          <a:xfrm>
            <a:off x="1058863" y="5434013"/>
            <a:ext cx="184150" cy="519112"/>
          </a:xfrm>
          <a:prstGeom prst="rect">
            <a:avLst/>
          </a:prstGeom>
          <a:noFill/>
          <a:ln w="9525">
            <a:noFill/>
            <a:miter lim="800000"/>
            <a:headEnd/>
            <a:tailEnd/>
          </a:ln>
          <a:effectLst/>
        </p:spPr>
        <p:txBody>
          <a:bodyPr>
            <a:spAutoFit/>
          </a:bodyPr>
          <a:lstStyle/>
          <a:p>
            <a:pPr>
              <a:spcBef>
                <a:spcPct val="50000"/>
              </a:spcBef>
              <a:defRPr/>
            </a:pPr>
            <a:endParaRPr lang="en-US">
              <a:effectLst>
                <a:outerShdw blurRad="38100" dist="38100" dir="2700000" algn="tl">
                  <a:srgbClr val="000000"/>
                </a:outerShdw>
              </a:effectLst>
              <a:latin typeface="Times New Roman" pitchFamily="18" charset="0"/>
            </a:endParaRPr>
          </a:p>
        </p:txBody>
      </p:sp>
      <p:sp>
        <p:nvSpPr>
          <p:cNvPr id="267277" name="Rectangle 13"/>
          <p:cNvSpPr>
            <a:spLocks noChangeArrowheads="1"/>
          </p:cNvSpPr>
          <p:nvPr/>
        </p:nvSpPr>
        <p:spPr bwMode="auto">
          <a:xfrm>
            <a:off x="1187450" y="5465763"/>
            <a:ext cx="6408738" cy="1069975"/>
          </a:xfrm>
          <a:prstGeom prst="rect">
            <a:avLst/>
          </a:prstGeom>
          <a:noFill/>
          <a:ln w="9525">
            <a:noFill/>
            <a:miter lim="800000"/>
            <a:headEnd/>
            <a:tailEnd/>
          </a:ln>
        </p:spPr>
        <p:txBody>
          <a:bodyPr anchor="ctr">
            <a:prstTxWarp prst="textNoShape">
              <a:avLst/>
            </a:prstTxWarp>
            <a:spAutoFit/>
          </a:bodyPr>
          <a:lstStyle/>
          <a:p>
            <a:pPr>
              <a:tabLst>
                <a:tab pos="1962150" algn="l"/>
              </a:tabLst>
            </a:pPr>
            <a:r>
              <a:rPr lang="de-DE" sz="1600" dirty="0">
                <a:effectLst/>
              </a:rPr>
              <a:t>Fig. . </a:t>
            </a:r>
            <a:r>
              <a:rPr lang="de-DE" sz="1600" dirty="0" err="1">
                <a:effectLst/>
              </a:rPr>
              <a:t>The</a:t>
            </a:r>
            <a:r>
              <a:rPr lang="de-DE" sz="1600" dirty="0">
                <a:effectLst/>
              </a:rPr>
              <a:t> </a:t>
            </a:r>
            <a:r>
              <a:rPr lang="de-DE" sz="1600" dirty="0" err="1">
                <a:effectLst/>
              </a:rPr>
              <a:t>molecular</a:t>
            </a:r>
            <a:r>
              <a:rPr lang="de-DE" sz="1600" dirty="0">
                <a:effectLst/>
              </a:rPr>
              <a:t> </a:t>
            </a:r>
            <a:r>
              <a:rPr lang="de-DE" sz="1600" dirty="0" err="1">
                <a:effectLst/>
              </a:rPr>
              <a:t>mechanism</a:t>
            </a:r>
            <a:r>
              <a:rPr lang="de-DE" sz="1600" dirty="0">
                <a:effectLst/>
              </a:rPr>
              <a:t> of </a:t>
            </a:r>
            <a:r>
              <a:rPr lang="de-DE" sz="1600" dirty="0" err="1">
                <a:effectLst/>
              </a:rPr>
              <a:t>the</a:t>
            </a:r>
            <a:r>
              <a:rPr lang="de-DE" sz="1600" dirty="0">
                <a:effectLst/>
              </a:rPr>
              <a:t> </a:t>
            </a:r>
            <a:r>
              <a:rPr lang="de-DE" sz="1600" dirty="0" err="1">
                <a:effectLst/>
              </a:rPr>
              <a:t>origin</a:t>
            </a:r>
            <a:r>
              <a:rPr lang="de-DE" sz="1600" dirty="0">
                <a:effectLst/>
              </a:rPr>
              <a:t> of </a:t>
            </a:r>
            <a:r>
              <a:rPr lang="de-DE" sz="1600" dirty="0" err="1">
                <a:effectLst/>
              </a:rPr>
              <a:t>Oxygen</a:t>
            </a:r>
            <a:r>
              <a:rPr lang="de-DE" sz="1600" dirty="0">
                <a:effectLst/>
              </a:rPr>
              <a:t> Isotope </a:t>
            </a:r>
            <a:r>
              <a:rPr lang="de-DE" sz="1600" dirty="0" err="1">
                <a:effectLst/>
              </a:rPr>
              <a:t>Anomaly</a:t>
            </a:r>
            <a:r>
              <a:rPr lang="de-DE" sz="1600" dirty="0">
                <a:effectLst/>
              </a:rPr>
              <a:t> in </a:t>
            </a:r>
            <a:r>
              <a:rPr lang="de-DE" sz="1600" dirty="0" err="1">
                <a:effectLst/>
              </a:rPr>
              <a:t>Atmospheric</a:t>
            </a:r>
            <a:r>
              <a:rPr lang="de-DE" sz="1600" dirty="0">
                <a:effectLst/>
              </a:rPr>
              <a:t> Carbonates . A). Ozone </a:t>
            </a:r>
            <a:r>
              <a:rPr lang="de-DE" sz="1600" dirty="0" err="1">
                <a:effectLst/>
              </a:rPr>
              <a:t>isotope</a:t>
            </a:r>
            <a:r>
              <a:rPr lang="de-DE" sz="1600" dirty="0">
                <a:effectLst/>
              </a:rPr>
              <a:t> </a:t>
            </a:r>
            <a:r>
              <a:rPr lang="de-DE" sz="1600" dirty="0" err="1">
                <a:effectLst/>
              </a:rPr>
              <a:t>exchange</a:t>
            </a:r>
            <a:r>
              <a:rPr lang="de-DE" sz="1600" dirty="0">
                <a:effectLst/>
              </a:rPr>
              <a:t> on </a:t>
            </a:r>
            <a:r>
              <a:rPr lang="de-DE" sz="1600" dirty="0" err="1">
                <a:effectLst/>
              </a:rPr>
              <a:t>existing</a:t>
            </a:r>
            <a:r>
              <a:rPr lang="de-DE" sz="1600" dirty="0">
                <a:effectLst/>
              </a:rPr>
              <a:t> </a:t>
            </a:r>
            <a:r>
              <a:rPr lang="de-DE" sz="1600" dirty="0" err="1">
                <a:effectLst/>
              </a:rPr>
              <a:t>carbonate</a:t>
            </a:r>
            <a:r>
              <a:rPr lang="de-DE" sz="1600" dirty="0">
                <a:effectLst/>
              </a:rPr>
              <a:t> </a:t>
            </a:r>
            <a:r>
              <a:rPr lang="de-DE" sz="1600" dirty="0" err="1">
                <a:effectLst/>
              </a:rPr>
              <a:t>aerosols</a:t>
            </a:r>
            <a:r>
              <a:rPr lang="de-DE" sz="1600" dirty="0">
                <a:effectLst/>
              </a:rPr>
              <a:t> </a:t>
            </a:r>
            <a:r>
              <a:rPr lang="de-DE" sz="1600" dirty="0" err="1">
                <a:effectLst/>
              </a:rPr>
              <a:t>with</a:t>
            </a:r>
            <a:r>
              <a:rPr lang="de-DE" sz="1600" dirty="0">
                <a:effectLst/>
              </a:rPr>
              <a:t> </a:t>
            </a:r>
            <a:r>
              <a:rPr lang="de-DE" sz="1600" dirty="0" err="1">
                <a:effectLst/>
              </a:rPr>
              <a:t>dissociative</a:t>
            </a:r>
            <a:r>
              <a:rPr lang="de-DE" sz="1600" dirty="0">
                <a:effectLst/>
              </a:rPr>
              <a:t> </a:t>
            </a:r>
            <a:r>
              <a:rPr lang="de-DE" sz="1600" dirty="0" err="1">
                <a:effectLst/>
              </a:rPr>
              <a:t>adsorption</a:t>
            </a:r>
            <a:r>
              <a:rPr lang="de-DE" sz="1600" dirty="0">
                <a:effectLst/>
              </a:rPr>
              <a:t> of </a:t>
            </a:r>
            <a:r>
              <a:rPr lang="de-DE" sz="1600" dirty="0" err="1">
                <a:effectLst/>
              </a:rPr>
              <a:t>water</a:t>
            </a:r>
            <a:r>
              <a:rPr lang="de-DE" sz="1600" dirty="0">
                <a:effectLst/>
              </a:rPr>
              <a:t>. B). </a:t>
            </a:r>
            <a:r>
              <a:rPr lang="de-DE" sz="1600" i="1" dirty="0" err="1">
                <a:effectLst/>
              </a:rPr>
              <a:t>In-situ</a:t>
            </a:r>
            <a:r>
              <a:rPr lang="de-DE" sz="1600" dirty="0">
                <a:effectLst/>
              </a:rPr>
              <a:t> </a:t>
            </a:r>
            <a:r>
              <a:rPr lang="de-DE" sz="1600" dirty="0" err="1">
                <a:effectLst/>
              </a:rPr>
              <a:t>formation</a:t>
            </a:r>
            <a:r>
              <a:rPr lang="de-DE" sz="1600" dirty="0">
                <a:effectLst/>
              </a:rPr>
              <a:t> of </a:t>
            </a:r>
            <a:r>
              <a:rPr lang="de-DE" sz="1600" dirty="0" err="1">
                <a:effectLst/>
              </a:rPr>
              <a:t>carbonates</a:t>
            </a:r>
            <a:r>
              <a:rPr lang="de-DE" sz="1600" dirty="0">
                <a:effectLst/>
              </a:rPr>
              <a:t> and </a:t>
            </a:r>
            <a:r>
              <a:rPr lang="de-DE" sz="1600" dirty="0" err="1">
                <a:effectLst/>
              </a:rPr>
              <a:t>interaction</a:t>
            </a:r>
            <a:r>
              <a:rPr lang="de-DE" sz="1600" dirty="0">
                <a:effectLst/>
              </a:rPr>
              <a:t> </a:t>
            </a:r>
            <a:r>
              <a:rPr lang="de-DE" sz="1600" dirty="0" err="1">
                <a:effectLst/>
              </a:rPr>
              <a:t>with</a:t>
            </a:r>
            <a:r>
              <a:rPr lang="de-DE" sz="1600" dirty="0">
                <a:effectLst/>
              </a:rPr>
              <a:t> </a:t>
            </a:r>
            <a:r>
              <a:rPr lang="de-DE" sz="1600" dirty="0" err="1">
                <a:effectLst/>
              </a:rPr>
              <a:t>ozone</a:t>
            </a:r>
            <a:r>
              <a:rPr lang="de-DE" sz="1600" dirty="0">
                <a:effectLst/>
              </a:rPr>
              <a:t> on </a:t>
            </a:r>
            <a:r>
              <a:rPr lang="de-DE" sz="1600" dirty="0" err="1">
                <a:effectLst/>
              </a:rPr>
              <a:t>particle</a:t>
            </a:r>
            <a:r>
              <a:rPr lang="de-DE" sz="1600" dirty="0">
                <a:effectLst/>
              </a:rPr>
              <a:t> </a:t>
            </a:r>
            <a:r>
              <a:rPr lang="de-DE" sz="1600" dirty="0" err="1">
                <a:effectLst/>
              </a:rPr>
              <a:t>surfaces</a:t>
            </a:r>
            <a:r>
              <a:rPr lang="de-DE" sz="1600" dirty="0">
                <a:effectLst/>
              </a:rPr>
              <a:t>.</a:t>
            </a:r>
          </a:p>
        </p:txBody>
      </p:sp>
      <p:sp>
        <p:nvSpPr>
          <p:cNvPr id="267278" name="Text Box 14"/>
          <p:cNvSpPr txBox="1">
            <a:spLocks noChangeArrowheads="1"/>
          </p:cNvSpPr>
          <p:nvPr/>
        </p:nvSpPr>
        <p:spPr bwMode="auto">
          <a:xfrm>
            <a:off x="395288" y="982663"/>
            <a:ext cx="3673475" cy="519112"/>
          </a:xfrm>
          <a:prstGeom prst="rect">
            <a:avLst/>
          </a:prstGeom>
          <a:noFill/>
          <a:ln w="9525">
            <a:noFill/>
            <a:miter lim="800000"/>
            <a:headEnd/>
            <a:tailEnd/>
          </a:ln>
          <a:effectLst/>
        </p:spPr>
        <p:txBody>
          <a:bodyPr>
            <a:spAutoFit/>
          </a:bodyPr>
          <a:lstStyle/>
          <a:p>
            <a:pPr>
              <a:spcBef>
                <a:spcPct val="50000"/>
              </a:spcBef>
              <a:defRPr/>
            </a:pPr>
            <a:r>
              <a:rPr lang="en-US">
                <a:effectLst>
                  <a:outerShdw blurRad="38100" dist="38100" dir="2700000" algn="tl">
                    <a:srgbClr val="000000"/>
                  </a:outerShdw>
                </a:effectLst>
                <a:latin typeface="Times New Roman" pitchFamily="18" charset="0"/>
              </a:rPr>
              <a:t>A= existing carbonates</a:t>
            </a:r>
          </a:p>
        </p:txBody>
      </p:sp>
      <p:sp>
        <p:nvSpPr>
          <p:cNvPr id="267279" name="Rectangle 15"/>
          <p:cNvSpPr>
            <a:spLocks noChangeArrowheads="1"/>
          </p:cNvSpPr>
          <p:nvPr/>
        </p:nvSpPr>
        <p:spPr bwMode="auto">
          <a:xfrm>
            <a:off x="4567238" y="968375"/>
            <a:ext cx="4576762" cy="519113"/>
          </a:xfrm>
          <a:prstGeom prst="rect">
            <a:avLst/>
          </a:prstGeom>
          <a:noFill/>
          <a:ln w="9525">
            <a:noFill/>
            <a:miter lim="800000"/>
            <a:headEnd/>
            <a:tailEnd/>
          </a:ln>
          <a:effectLst/>
        </p:spPr>
        <p:txBody>
          <a:bodyPr wrap="none">
            <a:spAutoFit/>
          </a:bodyPr>
          <a:lstStyle/>
          <a:p>
            <a:pPr>
              <a:spcBef>
                <a:spcPct val="50000"/>
              </a:spcBef>
              <a:defRPr/>
            </a:pPr>
            <a:r>
              <a:rPr lang="en-US">
                <a:effectLst>
                  <a:outerShdw blurRad="38100" dist="38100" dir="2700000" algn="tl">
                    <a:srgbClr val="000000"/>
                  </a:outerShdw>
                </a:effectLst>
                <a:latin typeface="Times New Roman" pitchFamily="18" charset="0"/>
              </a:rPr>
              <a:t>B= </a:t>
            </a:r>
            <a:r>
              <a:rPr lang="en-US" i="1">
                <a:effectLst>
                  <a:outerShdw blurRad="38100" dist="38100" dir="2700000" algn="tl">
                    <a:srgbClr val="000000"/>
                  </a:outerShdw>
                </a:effectLst>
                <a:latin typeface="Times New Roman" pitchFamily="18" charset="0"/>
              </a:rPr>
              <a:t>in-situ </a:t>
            </a:r>
            <a:r>
              <a:rPr lang="en-US">
                <a:effectLst>
                  <a:outerShdw blurRad="38100" dist="38100" dir="2700000" algn="tl">
                    <a:srgbClr val="000000"/>
                  </a:outerShdw>
                </a:effectLst>
                <a:latin typeface="Times New Roman" pitchFamily="18" charset="0"/>
              </a:rPr>
              <a:t>carbonate formation</a:t>
            </a:r>
          </a:p>
        </p:txBody>
      </p:sp>
      <p:grpSp>
        <p:nvGrpSpPr>
          <p:cNvPr id="2" name="Group 16"/>
          <p:cNvGrpSpPr>
            <a:grpSpLocks/>
          </p:cNvGrpSpPr>
          <p:nvPr/>
        </p:nvGrpSpPr>
        <p:grpSpPr bwMode="auto">
          <a:xfrm>
            <a:off x="755650" y="1916113"/>
            <a:ext cx="3817938" cy="3187700"/>
            <a:chOff x="480" y="1632"/>
            <a:chExt cx="2269" cy="1754"/>
          </a:xfrm>
        </p:grpSpPr>
        <p:sp>
          <p:nvSpPr>
            <p:cNvPr id="7219" name="Rectangle 17"/>
            <p:cNvSpPr>
              <a:spLocks noChangeArrowheads="1"/>
            </p:cNvSpPr>
            <p:nvPr/>
          </p:nvSpPr>
          <p:spPr bwMode="auto">
            <a:xfrm>
              <a:off x="528" y="2835"/>
              <a:ext cx="2221" cy="53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1800">
                <a:solidFill>
                  <a:schemeClr val="tx1"/>
                </a:solidFill>
                <a:effectLst/>
                <a:latin typeface="Arial" pitchFamily="-107" charset="0"/>
              </a:endParaRPr>
            </a:p>
          </p:txBody>
        </p:sp>
        <p:sp>
          <p:nvSpPr>
            <p:cNvPr id="7220" name="Text Box 18"/>
            <p:cNvSpPr txBox="1">
              <a:spLocks noChangeArrowheads="1"/>
            </p:cNvSpPr>
            <p:nvPr/>
          </p:nvSpPr>
          <p:spPr bwMode="auto">
            <a:xfrm>
              <a:off x="1256" y="2895"/>
              <a:ext cx="276" cy="20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p>
          </p:txBody>
        </p:sp>
        <p:grpSp>
          <p:nvGrpSpPr>
            <p:cNvPr id="3" name="Group 19"/>
            <p:cNvGrpSpPr>
              <a:grpSpLocks/>
            </p:cNvGrpSpPr>
            <p:nvPr/>
          </p:nvGrpSpPr>
          <p:grpSpPr bwMode="auto">
            <a:xfrm>
              <a:off x="754" y="2787"/>
              <a:ext cx="677" cy="599"/>
              <a:chOff x="848" y="2496"/>
              <a:chExt cx="674" cy="597"/>
            </a:xfrm>
          </p:grpSpPr>
          <p:sp>
            <p:nvSpPr>
              <p:cNvPr id="7267" name="Text Box 20"/>
              <p:cNvSpPr txBox="1">
                <a:spLocks noChangeArrowheads="1"/>
              </p:cNvSpPr>
              <p:nvPr/>
            </p:nvSpPr>
            <p:spPr bwMode="auto">
              <a:xfrm>
                <a:off x="848" y="2688"/>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M</a:t>
                </a:r>
              </a:p>
            </p:txBody>
          </p:sp>
          <p:sp>
            <p:nvSpPr>
              <p:cNvPr id="7268" name="Text Box 21"/>
              <p:cNvSpPr txBox="1">
                <a:spLocks noChangeArrowheads="1"/>
              </p:cNvSpPr>
              <p:nvPr/>
            </p:nvSpPr>
            <p:spPr bwMode="auto">
              <a:xfrm>
                <a:off x="1152" y="2700"/>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C</a:t>
                </a:r>
              </a:p>
            </p:txBody>
          </p:sp>
          <p:sp>
            <p:nvSpPr>
              <p:cNvPr id="7269" name="Text Box 22"/>
              <p:cNvSpPr txBox="1">
                <a:spLocks noChangeArrowheads="1"/>
              </p:cNvSpPr>
              <p:nvPr/>
            </p:nvSpPr>
            <p:spPr bwMode="auto">
              <a:xfrm>
                <a:off x="1122" y="2496"/>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p>
            </p:txBody>
          </p:sp>
          <p:sp>
            <p:nvSpPr>
              <p:cNvPr id="7270" name="Text Box 23"/>
              <p:cNvSpPr txBox="1">
                <a:spLocks noChangeArrowheads="1"/>
              </p:cNvSpPr>
              <p:nvPr/>
            </p:nvSpPr>
            <p:spPr bwMode="auto">
              <a:xfrm>
                <a:off x="1248" y="2892"/>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p>
            </p:txBody>
          </p:sp>
          <p:sp>
            <p:nvSpPr>
              <p:cNvPr id="267288" name="Line 24"/>
              <p:cNvSpPr>
                <a:spLocks noChangeShapeType="1"/>
              </p:cNvSpPr>
              <p:nvPr/>
            </p:nvSpPr>
            <p:spPr bwMode="auto">
              <a:xfrm flipH="1">
                <a:off x="1344" y="2748"/>
                <a:ext cx="50" cy="4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289" name="Line 25"/>
              <p:cNvSpPr>
                <a:spLocks noChangeShapeType="1"/>
              </p:cNvSpPr>
              <p:nvPr/>
            </p:nvSpPr>
            <p:spPr bwMode="auto">
              <a:xfrm flipH="1" flipV="1">
                <a:off x="1296" y="2892"/>
                <a:ext cx="48" cy="4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290" name="Line 26"/>
              <p:cNvSpPr>
                <a:spLocks noChangeShapeType="1"/>
              </p:cNvSpPr>
              <p:nvPr/>
            </p:nvSpPr>
            <p:spPr bwMode="auto">
              <a:xfrm>
                <a:off x="1248" y="2672"/>
                <a:ext cx="0" cy="9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291" name="Line 27"/>
              <p:cNvSpPr>
                <a:spLocks noChangeShapeType="1"/>
              </p:cNvSpPr>
              <p:nvPr/>
            </p:nvSpPr>
            <p:spPr bwMode="auto">
              <a:xfrm flipH="1">
                <a:off x="1056" y="2824"/>
                <a:ext cx="144" cy="0"/>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grpSp>
        <p:grpSp>
          <p:nvGrpSpPr>
            <p:cNvPr id="4" name="Group 28"/>
            <p:cNvGrpSpPr>
              <a:grpSpLocks/>
            </p:cNvGrpSpPr>
            <p:nvPr/>
          </p:nvGrpSpPr>
          <p:grpSpPr bwMode="auto">
            <a:xfrm>
              <a:off x="760" y="2280"/>
              <a:ext cx="671" cy="468"/>
              <a:chOff x="854" y="1991"/>
              <a:chExt cx="668" cy="466"/>
            </a:xfrm>
          </p:grpSpPr>
          <p:sp>
            <p:nvSpPr>
              <p:cNvPr id="7262" name="Text Box 29"/>
              <p:cNvSpPr txBox="1">
                <a:spLocks noChangeArrowheads="1"/>
              </p:cNvSpPr>
              <p:nvPr/>
            </p:nvSpPr>
            <p:spPr bwMode="auto">
              <a:xfrm>
                <a:off x="854" y="2231"/>
                <a:ext cx="207" cy="20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H</a:t>
                </a:r>
              </a:p>
            </p:txBody>
          </p:sp>
          <p:sp>
            <p:nvSpPr>
              <p:cNvPr id="7263" name="Text Box 30"/>
              <p:cNvSpPr txBox="1">
                <a:spLocks noChangeArrowheads="1"/>
              </p:cNvSpPr>
              <p:nvPr/>
            </p:nvSpPr>
            <p:spPr bwMode="auto">
              <a:xfrm>
                <a:off x="1094" y="1991"/>
                <a:ext cx="214" cy="20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7264" name="Text Box 31"/>
              <p:cNvSpPr txBox="1">
                <a:spLocks noChangeArrowheads="1"/>
              </p:cNvSpPr>
              <p:nvPr/>
            </p:nvSpPr>
            <p:spPr bwMode="auto">
              <a:xfrm>
                <a:off x="1296" y="2256"/>
                <a:ext cx="226"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H</a:t>
                </a:r>
              </a:p>
            </p:txBody>
          </p:sp>
          <p:sp>
            <p:nvSpPr>
              <p:cNvPr id="267296" name="Line 32"/>
              <p:cNvSpPr>
                <a:spLocks noChangeShapeType="1"/>
              </p:cNvSpPr>
              <p:nvPr/>
            </p:nvSpPr>
            <p:spPr bwMode="auto">
              <a:xfrm flipH="1">
                <a:off x="1056" y="2160"/>
                <a:ext cx="96" cy="144"/>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297" name="Line 33"/>
              <p:cNvSpPr>
                <a:spLocks noChangeShapeType="1"/>
              </p:cNvSpPr>
              <p:nvPr/>
            </p:nvSpPr>
            <p:spPr bwMode="auto">
              <a:xfrm>
                <a:off x="1248" y="2160"/>
                <a:ext cx="146" cy="144"/>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grpSp>
        <p:sp>
          <p:nvSpPr>
            <p:cNvPr id="267298" name="Line 34"/>
            <p:cNvSpPr>
              <a:spLocks noChangeShapeType="1"/>
            </p:cNvSpPr>
            <p:nvPr/>
          </p:nvSpPr>
          <p:spPr bwMode="auto">
            <a:xfrm flipH="1">
              <a:off x="1204" y="2751"/>
              <a:ext cx="97" cy="96"/>
            </a:xfrm>
            <a:prstGeom prst="line">
              <a:avLst/>
            </a:prstGeom>
            <a:noFill/>
            <a:ln w="9525">
              <a:solidFill>
                <a:schemeClr val="tx1"/>
              </a:solidFill>
              <a:prstDash val="sysDot"/>
              <a:round/>
              <a:headEnd/>
              <a:tailEnd/>
            </a:ln>
            <a:effectLst/>
          </p:spPr>
          <p:txBody>
            <a:bodyPr/>
            <a:lstStyle/>
            <a:p>
              <a:pPr>
                <a:defRPr/>
              </a:pPr>
              <a:endParaRPr lang="en-US">
                <a:latin typeface="Times New Roman" pitchFamily="18" charset="0"/>
              </a:endParaRPr>
            </a:p>
          </p:txBody>
        </p:sp>
        <p:sp>
          <p:nvSpPr>
            <p:cNvPr id="267299" name="Line 35"/>
            <p:cNvSpPr>
              <a:spLocks noChangeShapeType="1"/>
            </p:cNvSpPr>
            <p:nvPr/>
          </p:nvSpPr>
          <p:spPr bwMode="auto">
            <a:xfrm>
              <a:off x="866" y="2739"/>
              <a:ext cx="0" cy="241"/>
            </a:xfrm>
            <a:prstGeom prst="line">
              <a:avLst/>
            </a:prstGeom>
            <a:noFill/>
            <a:ln w="9525">
              <a:solidFill>
                <a:schemeClr val="tx1"/>
              </a:solidFill>
              <a:prstDash val="sysDot"/>
              <a:round/>
              <a:headEnd/>
              <a:tailEnd/>
            </a:ln>
            <a:effectLst/>
          </p:spPr>
          <p:txBody>
            <a:bodyPr/>
            <a:lstStyle/>
            <a:p>
              <a:pPr>
                <a:defRPr/>
              </a:pPr>
              <a:endParaRPr lang="en-US">
                <a:latin typeface="Times New Roman" pitchFamily="18" charset="0"/>
              </a:endParaRPr>
            </a:p>
          </p:txBody>
        </p:sp>
        <p:grpSp>
          <p:nvGrpSpPr>
            <p:cNvPr id="5" name="Group 36"/>
            <p:cNvGrpSpPr>
              <a:grpSpLocks/>
            </p:cNvGrpSpPr>
            <p:nvPr/>
          </p:nvGrpSpPr>
          <p:grpSpPr bwMode="auto">
            <a:xfrm>
              <a:off x="1787" y="2305"/>
              <a:ext cx="672" cy="468"/>
              <a:chOff x="854" y="1991"/>
              <a:chExt cx="668" cy="466"/>
            </a:xfrm>
          </p:grpSpPr>
          <p:sp>
            <p:nvSpPr>
              <p:cNvPr id="7257" name="Text Box 37"/>
              <p:cNvSpPr txBox="1">
                <a:spLocks noChangeArrowheads="1"/>
              </p:cNvSpPr>
              <p:nvPr/>
            </p:nvSpPr>
            <p:spPr bwMode="auto">
              <a:xfrm>
                <a:off x="854" y="2231"/>
                <a:ext cx="206" cy="20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H</a:t>
                </a:r>
              </a:p>
            </p:txBody>
          </p:sp>
          <p:sp>
            <p:nvSpPr>
              <p:cNvPr id="7258" name="Text Box 38"/>
              <p:cNvSpPr txBox="1">
                <a:spLocks noChangeArrowheads="1"/>
              </p:cNvSpPr>
              <p:nvPr/>
            </p:nvSpPr>
            <p:spPr bwMode="auto">
              <a:xfrm>
                <a:off x="1094" y="1991"/>
                <a:ext cx="213" cy="20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7259" name="Text Box 39"/>
              <p:cNvSpPr txBox="1">
                <a:spLocks noChangeArrowheads="1"/>
              </p:cNvSpPr>
              <p:nvPr/>
            </p:nvSpPr>
            <p:spPr bwMode="auto">
              <a:xfrm>
                <a:off x="1296" y="2256"/>
                <a:ext cx="226"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H</a:t>
                </a:r>
              </a:p>
            </p:txBody>
          </p:sp>
          <p:sp>
            <p:nvSpPr>
              <p:cNvPr id="267304" name="Line 40"/>
              <p:cNvSpPr>
                <a:spLocks noChangeShapeType="1"/>
              </p:cNvSpPr>
              <p:nvPr/>
            </p:nvSpPr>
            <p:spPr bwMode="auto">
              <a:xfrm flipH="1">
                <a:off x="1056" y="2158"/>
                <a:ext cx="96" cy="144"/>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05" name="Line 41"/>
              <p:cNvSpPr>
                <a:spLocks noChangeShapeType="1"/>
              </p:cNvSpPr>
              <p:nvPr/>
            </p:nvSpPr>
            <p:spPr bwMode="auto">
              <a:xfrm>
                <a:off x="1249" y="2158"/>
                <a:ext cx="143" cy="144"/>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grpSp>
        <p:sp>
          <p:nvSpPr>
            <p:cNvPr id="267306" name="Line 42"/>
            <p:cNvSpPr>
              <a:spLocks noChangeShapeType="1"/>
            </p:cNvSpPr>
            <p:nvPr/>
          </p:nvSpPr>
          <p:spPr bwMode="auto">
            <a:xfrm>
              <a:off x="480" y="2305"/>
              <a:ext cx="2269" cy="0"/>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7227" name="Text Box 43"/>
            <p:cNvSpPr txBox="1">
              <a:spLocks noChangeArrowheads="1"/>
            </p:cNvSpPr>
            <p:nvPr/>
          </p:nvSpPr>
          <p:spPr bwMode="auto">
            <a:xfrm>
              <a:off x="1977" y="1872"/>
              <a:ext cx="289" cy="20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r>
                <a:rPr lang="en-US" sz="1800" baseline="-25000">
                  <a:solidFill>
                    <a:schemeClr val="tx1"/>
                  </a:solidFill>
                  <a:effectLst/>
                  <a:latin typeface="Arial" pitchFamily="-107" charset="0"/>
                </a:rPr>
                <a:t>3</a:t>
              </a:r>
            </a:p>
          </p:txBody>
        </p:sp>
        <p:sp>
          <p:nvSpPr>
            <p:cNvPr id="7228" name="Text Box 44"/>
            <p:cNvSpPr txBox="1">
              <a:spLocks noChangeArrowheads="1"/>
            </p:cNvSpPr>
            <p:nvPr/>
          </p:nvSpPr>
          <p:spPr bwMode="auto">
            <a:xfrm>
              <a:off x="1349" y="1872"/>
              <a:ext cx="290" cy="20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r>
                <a:rPr lang="en-US" sz="1800" baseline="-25000">
                  <a:solidFill>
                    <a:schemeClr val="tx1"/>
                  </a:solidFill>
                  <a:effectLst/>
                  <a:latin typeface="Arial" pitchFamily="-107" charset="0"/>
                </a:rPr>
                <a:t>2</a:t>
              </a:r>
            </a:p>
          </p:txBody>
        </p:sp>
        <p:cxnSp>
          <p:nvCxnSpPr>
            <p:cNvPr id="7229" name="AutoShape 45"/>
            <p:cNvCxnSpPr>
              <a:cxnSpLocks noChangeShapeType="1"/>
              <a:stCxn id="7228" idx="2"/>
            </p:cNvCxnSpPr>
            <p:nvPr/>
          </p:nvCxnSpPr>
          <p:spPr bwMode="auto">
            <a:xfrm rot="5400000">
              <a:off x="1321" y="2132"/>
              <a:ext cx="201" cy="145"/>
            </a:xfrm>
            <a:prstGeom prst="curvedConnector3">
              <a:avLst>
                <a:gd name="adj1" fmla="val 49750"/>
              </a:avLst>
            </a:prstGeom>
            <a:noFill/>
            <a:ln w="9525">
              <a:solidFill>
                <a:schemeClr val="tx1"/>
              </a:solidFill>
              <a:round/>
              <a:headEnd type="triangle" w="med" len="med"/>
              <a:tailEnd/>
            </a:ln>
          </p:spPr>
        </p:cxnSp>
        <p:cxnSp>
          <p:nvCxnSpPr>
            <p:cNvPr id="7230" name="AutoShape 46"/>
            <p:cNvCxnSpPr>
              <a:cxnSpLocks noChangeShapeType="1"/>
              <a:stCxn id="7227" idx="2"/>
            </p:cNvCxnSpPr>
            <p:nvPr/>
          </p:nvCxnSpPr>
          <p:spPr bwMode="auto">
            <a:xfrm rot="16200000" flipH="1">
              <a:off x="2094" y="2132"/>
              <a:ext cx="153" cy="97"/>
            </a:xfrm>
            <a:prstGeom prst="curvedConnector3">
              <a:avLst>
                <a:gd name="adj1" fmla="val 49671"/>
              </a:avLst>
            </a:prstGeom>
            <a:noFill/>
            <a:ln w="9525">
              <a:solidFill>
                <a:schemeClr val="tx1"/>
              </a:solidFill>
              <a:round/>
              <a:headEnd/>
              <a:tailEnd type="triangle" w="med" len="med"/>
            </a:ln>
          </p:spPr>
        </p:cxnSp>
        <p:grpSp>
          <p:nvGrpSpPr>
            <p:cNvPr id="6" name="Group 47"/>
            <p:cNvGrpSpPr>
              <a:grpSpLocks/>
            </p:cNvGrpSpPr>
            <p:nvPr/>
          </p:nvGrpSpPr>
          <p:grpSpPr bwMode="auto">
            <a:xfrm>
              <a:off x="1763" y="2787"/>
              <a:ext cx="678" cy="599"/>
              <a:chOff x="848" y="2496"/>
              <a:chExt cx="674" cy="597"/>
            </a:xfrm>
          </p:grpSpPr>
          <p:sp>
            <p:nvSpPr>
              <p:cNvPr id="7249" name="Text Box 48"/>
              <p:cNvSpPr txBox="1">
                <a:spLocks noChangeArrowheads="1"/>
              </p:cNvSpPr>
              <p:nvPr/>
            </p:nvSpPr>
            <p:spPr bwMode="auto">
              <a:xfrm>
                <a:off x="848" y="2688"/>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M</a:t>
                </a:r>
              </a:p>
            </p:txBody>
          </p:sp>
          <p:sp>
            <p:nvSpPr>
              <p:cNvPr id="7250" name="Text Box 49"/>
              <p:cNvSpPr txBox="1">
                <a:spLocks noChangeArrowheads="1"/>
              </p:cNvSpPr>
              <p:nvPr/>
            </p:nvSpPr>
            <p:spPr bwMode="auto">
              <a:xfrm>
                <a:off x="1152" y="2700"/>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C</a:t>
                </a:r>
              </a:p>
            </p:txBody>
          </p:sp>
          <p:sp>
            <p:nvSpPr>
              <p:cNvPr id="7251" name="Text Box 50"/>
              <p:cNvSpPr txBox="1">
                <a:spLocks noChangeArrowheads="1"/>
              </p:cNvSpPr>
              <p:nvPr/>
            </p:nvSpPr>
            <p:spPr bwMode="auto">
              <a:xfrm>
                <a:off x="1122" y="2496"/>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p>
            </p:txBody>
          </p:sp>
          <p:sp>
            <p:nvSpPr>
              <p:cNvPr id="7252" name="Text Box 51"/>
              <p:cNvSpPr txBox="1">
                <a:spLocks noChangeArrowheads="1"/>
              </p:cNvSpPr>
              <p:nvPr/>
            </p:nvSpPr>
            <p:spPr bwMode="auto">
              <a:xfrm>
                <a:off x="1248" y="2892"/>
                <a:ext cx="274" cy="20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p>
            </p:txBody>
          </p:sp>
          <p:sp>
            <p:nvSpPr>
              <p:cNvPr id="267316" name="Line 52"/>
              <p:cNvSpPr>
                <a:spLocks noChangeShapeType="1"/>
              </p:cNvSpPr>
              <p:nvPr/>
            </p:nvSpPr>
            <p:spPr bwMode="auto">
              <a:xfrm flipH="1">
                <a:off x="1344" y="2748"/>
                <a:ext cx="48" cy="4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17" name="Line 53"/>
              <p:cNvSpPr>
                <a:spLocks noChangeShapeType="1"/>
              </p:cNvSpPr>
              <p:nvPr/>
            </p:nvSpPr>
            <p:spPr bwMode="auto">
              <a:xfrm flipH="1" flipV="1">
                <a:off x="1296" y="2892"/>
                <a:ext cx="48" cy="4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18" name="Line 54"/>
              <p:cNvSpPr>
                <a:spLocks noChangeShapeType="1"/>
              </p:cNvSpPr>
              <p:nvPr/>
            </p:nvSpPr>
            <p:spPr bwMode="auto">
              <a:xfrm>
                <a:off x="1250" y="2672"/>
                <a:ext cx="0" cy="9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19" name="Line 55"/>
              <p:cNvSpPr>
                <a:spLocks noChangeShapeType="1"/>
              </p:cNvSpPr>
              <p:nvPr/>
            </p:nvSpPr>
            <p:spPr bwMode="auto">
              <a:xfrm flipH="1">
                <a:off x="1056" y="2824"/>
                <a:ext cx="144" cy="0"/>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grpSp>
        <p:sp>
          <p:nvSpPr>
            <p:cNvPr id="7232" name="Text Box 56"/>
            <p:cNvSpPr txBox="1">
              <a:spLocks noChangeArrowheads="1"/>
            </p:cNvSpPr>
            <p:nvPr/>
          </p:nvSpPr>
          <p:spPr bwMode="auto">
            <a:xfrm>
              <a:off x="2266" y="2883"/>
              <a:ext cx="215"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7233" name="Text Box 57"/>
            <p:cNvSpPr txBox="1">
              <a:spLocks noChangeArrowheads="1"/>
            </p:cNvSpPr>
            <p:nvPr/>
          </p:nvSpPr>
          <p:spPr bwMode="auto">
            <a:xfrm>
              <a:off x="1256" y="2378"/>
              <a:ext cx="216"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Symbol" pitchFamily="-107" charset="2"/>
                </a:rPr>
                <a:t>g</a:t>
              </a:r>
              <a:r>
                <a:rPr lang="en-US" sz="1800" baseline="30000">
                  <a:solidFill>
                    <a:schemeClr val="tx1"/>
                  </a:solidFill>
                  <a:effectLst/>
                  <a:latin typeface="Symbol" pitchFamily="-107" charset="2"/>
                </a:rPr>
                <a:t>+</a:t>
              </a:r>
            </a:p>
          </p:txBody>
        </p:sp>
        <p:sp>
          <p:nvSpPr>
            <p:cNvPr id="7234" name="Text Box 58"/>
            <p:cNvSpPr txBox="1">
              <a:spLocks noChangeArrowheads="1"/>
            </p:cNvSpPr>
            <p:nvPr/>
          </p:nvSpPr>
          <p:spPr bwMode="auto">
            <a:xfrm>
              <a:off x="818" y="2354"/>
              <a:ext cx="215" cy="20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Symbol" pitchFamily="-107" charset="2"/>
                </a:rPr>
                <a:t>g</a:t>
              </a:r>
              <a:r>
                <a:rPr lang="en-US" sz="1800" baseline="30000">
                  <a:solidFill>
                    <a:schemeClr val="tx1"/>
                  </a:solidFill>
                  <a:effectLst/>
                  <a:latin typeface="Symbol" pitchFamily="-107" charset="2"/>
                </a:rPr>
                <a:t>-</a:t>
              </a:r>
            </a:p>
          </p:txBody>
        </p:sp>
        <p:sp>
          <p:nvSpPr>
            <p:cNvPr id="7235" name="Text Box 59"/>
            <p:cNvSpPr txBox="1">
              <a:spLocks noChangeArrowheads="1"/>
            </p:cNvSpPr>
            <p:nvPr/>
          </p:nvSpPr>
          <p:spPr bwMode="auto">
            <a:xfrm>
              <a:off x="2266" y="2402"/>
              <a:ext cx="215"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Symbol" pitchFamily="-107" charset="2"/>
                </a:rPr>
                <a:t>g</a:t>
              </a:r>
              <a:r>
                <a:rPr lang="en-US" sz="1800" baseline="30000">
                  <a:solidFill>
                    <a:schemeClr val="tx1"/>
                  </a:solidFill>
                  <a:effectLst/>
                  <a:latin typeface="Symbol" pitchFamily="-107" charset="2"/>
                </a:rPr>
                <a:t>+</a:t>
              </a:r>
            </a:p>
          </p:txBody>
        </p:sp>
        <p:sp>
          <p:nvSpPr>
            <p:cNvPr id="7236" name="Text Box 60"/>
            <p:cNvSpPr txBox="1">
              <a:spLocks noChangeArrowheads="1"/>
            </p:cNvSpPr>
            <p:nvPr/>
          </p:nvSpPr>
          <p:spPr bwMode="auto">
            <a:xfrm>
              <a:off x="1832" y="2390"/>
              <a:ext cx="215"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Symbol" pitchFamily="-107" charset="2"/>
                </a:rPr>
                <a:t>g</a:t>
              </a:r>
              <a:r>
                <a:rPr lang="en-US" sz="1800" baseline="30000">
                  <a:solidFill>
                    <a:schemeClr val="tx1"/>
                  </a:solidFill>
                  <a:effectLst/>
                  <a:latin typeface="Symbol" pitchFamily="-107" charset="2"/>
                </a:rPr>
                <a:t>-</a:t>
              </a:r>
            </a:p>
          </p:txBody>
        </p:sp>
        <p:sp>
          <p:nvSpPr>
            <p:cNvPr id="267325" name="Line 61"/>
            <p:cNvSpPr>
              <a:spLocks noChangeShapeType="1"/>
            </p:cNvSpPr>
            <p:nvPr/>
          </p:nvSpPr>
          <p:spPr bwMode="auto">
            <a:xfrm>
              <a:off x="1888" y="2739"/>
              <a:ext cx="0" cy="241"/>
            </a:xfrm>
            <a:prstGeom prst="line">
              <a:avLst/>
            </a:prstGeom>
            <a:noFill/>
            <a:ln w="9525">
              <a:solidFill>
                <a:schemeClr val="tx1"/>
              </a:solidFill>
              <a:prstDash val="sysDot"/>
              <a:round/>
              <a:headEnd/>
              <a:tailEnd/>
            </a:ln>
            <a:effectLst/>
          </p:spPr>
          <p:txBody>
            <a:bodyPr/>
            <a:lstStyle/>
            <a:p>
              <a:pPr>
                <a:defRPr/>
              </a:pPr>
              <a:endParaRPr lang="en-US">
                <a:latin typeface="Times New Roman" pitchFamily="18" charset="0"/>
              </a:endParaRPr>
            </a:p>
          </p:txBody>
        </p:sp>
        <p:sp>
          <p:nvSpPr>
            <p:cNvPr id="267326" name="Line 62"/>
            <p:cNvSpPr>
              <a:spLocks noChangeShapeType="1"/>
            </p:cNvSpPr>
            <p:nvPr/>
          </p:nvSpPr>
          <p:spPr bwMode="auto">
            <a:xfrm>
              <a:off x="2363" y="2787"/>
              <a:ext cx="0" cy="144"/>
            </a:xfrm>
            <a:prstGeom prst="line">
              <a:avLst/>
            </a:prstGeom>
            <a:noFill/>
            <a:ln w="9525">
              <a:solidFill>
                <a:schemeClr val="tx1"/>
              </a:solidFill>
              <a:prstDash val="sysDot"/>
              <a:round/>
              <a:headEnd/>
              <a:tailEnd/>
            </a:ln>
            <a:effectLst/>
          </p:spPr>
          <p:txBody>
            <a:bodyPr/>
            <a:lstStyle/>
            <a:p>
              <a:pPr>
                <a:defRPr/>
              </a:pPr>
              <a:endParaRPr lang="en-US">
                <a:latin typeface="Times New Roman" pitchFamily="18" charset="0"/>
              </a:endParaRPr>
            </a:p>
          </p:txBody>
        </p:sp>
        <p:sp>
          <p:nvSpPr>
            <p:cNvPr id="7239" name="Text Box 63"/>
            <p:cNvSpPr txBox="1">
              <a:spLocks noChangeArrowheads="1"/>
            </p:cNvSpPr>
            <p:nvPr/>
          </p:nvSpPr>
          <p:spPr bwMode="auto">
            <a:xfrm>
              <a:off x="480" y="1632"/>
              <a:ext cx="291"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(A)</a:t>
              </a:r>
            </a:p>
          </p:txBody>
        </p:sp>
        <p:grpSp>
          <p:nvGrpSpPr>
            <p:cNvPr id="7" name="Group 64"/>
            <p:cNvGrpSpPr>
              <a:grpSpLocks/>
            </p:cNvGrpSpPr>
            <p:nvPr/>
          </p:nvGrpSpPr>
          <p:grpSpPr bwMode="auto">
            <a:xfrm>
              <a:off x="576" y="1968"/>
              <a:ext cx="516" cy="363"/>
              <a:chOff x="36" y="1799"/>
              <a:chExt cx="516" cy="363"/>
            </a:xfrm>
          </p:grpSpPr>
          <p:sp>
            <p:nvSpPr>
              <p:cNvPr id="7243" name="Text Box 65"/>
              <p:cNvSpPr txBox="1">
                <a:spLocks noChangeArrowheads="1"/>
              </p:cNvSpPr>
              <p:nvPr/>
            </p:nvSpPr>
            <p:spPr bwMode="auto">
              <a:xfrm>
                <a:off x="182" y="1799"/>
                <a:ext cx="215"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7244" name="Text Box 66"/>
              <p:cNvSpPr txBox="1">
                <a:spLocks noChangeArrowheads="1"/>
              </p:cNvSpPr>
              <p:nvPr/>
            </p:nvSpPr>
            <p:spPr bwMode="auto">
              <a:xfrm>
                <a:off x="36" y="1960"/>
                <a:ext cx="215"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7245" name="Text Box 67"/>
              <p:cNvSpPr txBox="1">
                <a:spLocks noChangeArrowheads="1"/>
              </p:cNvSpPr>
              <p:nvPr/>
            </p:nvSpPr>
            <p:spPr bwMode="auto">
              <a:xfrm>
                <a:off x="336" y="1952"/>
                <a:ext cx="216"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O</a:t>
                </a:r>
              </a:p>
            </p:txBody>
          </p:sp>
          <p:sp>
            <p:nvSpPr>
              <p:cNvPr id="267332" name="Line 68"/>
              <p:cNvSpPr>
                <a:spLocks noChangeShapeType="1"/>
              </p:cNvSpPr>
              <p:nvPr/>
            </p:nvSpPr>
            <p:spPr bwMode="auto">
              <a:xfrm flipH="1">
                <a:off x="188" y="1936"/>
                <a:ext cx="48" cy="94"/>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33" name="Line 69"/>
              <p:cNvSpPr>
                <a:spLocks noChangeShapeType="1"/>
              </p:cNvSpPr>
              <p:nvPr/>
            </p:nvSpPr>
            <p:spPr bwMode="auto">
              <a:xfrm flipH="1">
                <a:off x="204" y="1952"/>
                <a:ext cx="48" cy="96"/>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267334" name="Line 70"/>
              <p:cNvSpPr>
                <a:spLocks noChangeShapeType="1"/>
              </p:cNvSpPr>
              <p:nvPr/>
            </p:nvSpPr>
            <p:spPr bwMode="auto">
              <a:xfrm>
                <a:off x="340" y="1948"/>
                <a:ext cx="92" cy="68"/>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grpSp>
        <p:sp>
          <p:nvSpPr>
            <p:cNvPr id="7241" name="Text Box 71"/>
            <p:cNvSpPr txBox="1">
              <a:spLocks noChangeArrowheads="1"/>
            </p:cNvSpPr>
            <p:nvPr/>
          </p:nvSpPr>
          <p:spPr bwMode="auto">
            <a:xfrm rot="3175319">
              <a:off x="952" y="2223"/>
              <a:ext cx="219" cy="218"/>
            </a:xfrm>
            <a:prstGeom prst="rect">
              <a:avLst/>
            </a:prstGeom>
            <a:noFill/>
            <a:ln w="9525">
              <a:noFill/>
              <a:miter lim="800000"/>
              <a:headEnd/>
              <a:tailEnd/>
            </a:ln>
          </p:spPr>
          <p:txBody>
            <a:bodyPr>
              <a:prstTxWarp prst="textNoShape">
                <a:avLst/>
              </a:prstTxWarp>
              <a:spAutoFit/>
            </a:bodyPr>
            <a:lstStyle/>
            <a:p>
              <a:r>
                <a:rPr lang="en-US" sz="1800">
                  <a:solidFill>
                    <a:schemeClr val="tx1"/>
                  </a:solidFill>
                  <a:effectLst/>
                  <a:latin typeface="Arial" pitchFamily="-107" charset="0"/>
                </a:rPr>
                <a:t>:</a:t>
              </a:r>
            </a:p>
          </p:txBody>
        </p:sp>
        <p:sp>
          <p:nvSpPr>
            <p:cNvPr id="7242" name="Text Box 72"/>
            <p:cNvSpPr txBox="1">
              <a:spLocks noChangeArrowheads="1"/>
            </p:cNvSpPr>
            <p:nvPr/>
          </p:nvSpPr>
          <p:spPr bwMode="auto">
            <a:xfrm rot="-684393">
              <a:off x="1006" y="2064"/>
              <a:ext cx="147" cy="202"/>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a:t>
              </a:r>
            </a:p>
          </p:txBody>
        </p:sp>
      </p:grpSp>
      <p:grpSp>
        <p:nvGrpSpPr>
          <p:cNvPr id="8" name="Group 73"/>
          <p:cNvGrpSpPr>
            <a:grpSpLocks/>
          </p:cNvGrpSpPr>
          <p:nvPr/>
        </p:nvGrpSpPr>
        <p:grpSpPr bwMode="auto">
          <a:xfrm>
            <a:off x="5148263" y="2152650"/>
            <a:ext cx="3886200" cy="2892425"/>
            <a:chOff x="2996" y="1584"/>
            <a:chExt cx="2448" cy="1822"/>
          </a:xfrm>
        </p:grpSpPr>
        <p:grpSp>
          <p:nvGrpSpPr>
            <p:cNvPr id="9" name="Group 74"/>
            <p:cNvGrpSpPr>
              <a:grpSpLocks/>
            </p:cNvGrpSpPr>
            <p:nvPr/>
          </p:nvGrpSpPr>
          <p:grpSpPr bwMode="auto">
            <a:xfrm>
              <a:off x="2996" y="1680"/>
              <a:ext cx="2448" cy="1726"/>
              <a:chOff x="528" y="1400"/>
              <a:chExt cx="2434" cy="1720"/>
            </a:xfrm>
          </p:grpSpPr>
          <p:sp>
            <p:nvSpPr>
              <p:cNvPr id="7182" name="Rectangle 75"/>
              <p:cNvSpPr>
                <a:spLocks noChangeArrowheads="1"/>
              </p:cNvSpPr>
              <p:nvPr/>
            </p:nvSpPr>
            <p:spPr bwMode="auto">
              <a:xfrm>
                <a:off x="576" y="2592"/>
                <a:ext cx="2208" cy="52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1800">
                  <a:solidFill>
                    <a:schemeClr val="tx1"/>
                  </a:solidFill>
                  <a:effectLst/>
                  <a:latin typeface="Arial" pitchFamily="-107" charset="0"/>
                </a:endParaRPr>
              </a:p>
            </p:txBody>
          </p:sp>
          <p:sp>
            <p:nvSpPr>
              <p:cNvPr id="7183" name="Rectangle 76"/>
              <p:cNvSpPr>
                <a:spLocks noChangeArrowheads="1"/>
              </p:cNvSpPr>
              <p:nvPr/>
            </p:nvSpPr>
            <p:spPr bwMode="auto">
              <a:xfrm>
                <a:off x="1756" y="2764"/>
                <a:ext cx="883" cy="230"/>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800">
                    <a:solidFill>
                      <a:schemeClr val="tx1"/>
                    </a:solidFill>
                    <a:effectLst/>
                    <a:latin typeface="Arial" pitchFamily="-107" charset="0"/>
                  </a:rPr>
                  <a:t>M(OH)+ OH</a:t>
                </a:r>
                <a:endParaRPr lang="en-US" sz="1800" baseline="30000">
                  <a:solidFill>
                    <a:schemeClr val="tx1"/>
                  </a:solidFill>
                  <a:effectLst/>
                  <a:latin typeface="Arial" pitchFamily="-107" charset="0"/>
                </a:endParaRPr>
              </a:p>
            </p:txBody>
          </p:sp>
          <p:sp>
            <p:nvSpPr>
              <p:cNvPr id="7184" name="Text Box 77"/>
              <p:cNvSpPr txBox="1">
                <a:spLocks noChangeArrowheads="1"/>
              </p:cNvSpPr>
              <p:nvPr/>
            </p:nvSpPr>
            <p:spPr bwMode="auto">
              <a:xfrm>
                <a:off x="576" y="2760"/>
                <a:ext cx="768"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MO+ H</a:t>
                </a:r>
                <a:r>
                  <a:rPr lang="en-US" sz="1800" baseline="-25000">
                    <a:solidFill>
                      <a:schemeClr val="tx1"/>
                    </a:solidFill>
                    <a:effectLst/>
                    <a:latin typeface="Arial" pitchFamily="-107" charset="0"/>
                  </a:rPr>
                  <a:t>2</a:t>
                </a:r>
                <a:r>
                  <a:rPr lang="en-US" sz="1800">
                    <a:solidFill>
                      <a:schemeClr val="tx1"/>
                    </a:solidFill>
                    <a:effectLst/>
                    <a:latin typeface="Arial" pitchFamily="-107" charset="0"/>
                  </a:rPr>
                  <a:t>O</a:t>
                </a:r>
              </a:p>
            </p:txBody>
          </p:sp>
          <p:sp>
            <p:nvSpPr>
              <p:cNvPr id="267342" name="Line 78"/>
              <p:cNvSpPr>
                <a:spLocks noChangeShapeType="1"/>
              </p:cNvSpPr>
              <p:nvPr/>
            </p:nvSpPr>
            <p:spPr bwMode="auto">
              <a:xfrm>
                <a:off x="960" y="2352"/>
                <a:ext cx="0" cy="240"/>
              </a:xfrm>
              <a:prstGeom prst="line">
                <a:avLst/>
              </a:prstGeom>
              <a:noFill/>
              <a:ln w="9525">
                <a:solidFill>
                  <a:schemeClr val="tx1"/>
                </a:solidFill>
                <a:round/>
                <a:headEnd type="triangle" w="med" len="med"/>
                <a:tailEnd/>
              </a:ln>
              <a:effectLst/>
            </p:spPr>
            <p:txBody>
              <a:bodyPr/>
              <a:lstStyle/>
              <a:p>
                <a:pPr>
                  <a:defRPr/>
                </a:pPr>
                <a:endParaRPr lang="en-US">
                  <a:latin typeface="Times New Roman" pitchFamily="18" charset="0"/>
                </a:endParaRPr>
              </a:p>
            </p:txBody>
          </p:sp>
          <p:sp>
            <p:nvSpPr>
              <p:cNvPr id="267343" name="Line 79"/>
              <p:cNvSpPr>
                <a:spLocks noChangeShapeType="1"/>
              </p:cNvSpPr>
              <p:nvPr/>
            </p:nvSpPr>
            <p:spPr bwMode="auto">
              <a:xfrm>
                <a:off x="528" y="2016"/>
                <a:ext cx="2256" cy="0"/>
              </a:xfrm>
              <a:prstGeom prst="line">
                <a:avLst/>
              </a:prstGeom>
              <a:noFill/>
              <a:ln w="9525">
                <a:solidFill>
                  <a:schemeClr val="tx1"/>
                </a:solidFill>
                <a:round/>
                <a:headEnd/>
                <a:tailEnd/>
              </a:ln>
              <a:effectLst/>
            </p:spPr>
            <p:txBody>
              <a:bodyPr/>
              <a:lstStyle/>
              <a:p>
                <a:pPr>
                  <a:defRPr/>
                </a:pPr>
                <a:endParaRPr lang="en-US">
                  <a:latin typeface="Times New Roman" pitchFamily="18" charset="0"/>
                </a:endParaRPr>
              </a:p>
            </p:txBody>
          </p:sp>
          <p:sp>
            <p:nvSpPr>
              <p:cNvPr id="7187" name="Text Box 80"/>
              <p:cNvSpPr txBox="1">
                <a:spLocks noChangeArrowheads="1"/>
              </p:cNvSpPr>
              <p:nvPr/>
            </p:nvSpPr>
            <p:spPr bwMode="auto">
              <a:xfrm>
                <a:off x="2064" y="1584"/>
                <a:ext cx="288"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r>
                  <a:rPr lang="en-US" sz="1800" baseline="-25000">
                    <a:solidFill>
                      <a:schemeClr val="tx1"/>
                    </a:solidFill>
                    <a:effectLst/>
                    <a:latin typeface="Arial" pitchFamily="-107" charset="0"/>
                  </a:rPr>
                  <a:t>3</a:t>
                </a:r>
              </a:p>
            </p:txBody>
          </p:sp>
          <p:sp>
            <p:nvSpPr>
              <p:cNvPr id="7188" name="Text Box 81"/>
              <p:cNvSpPr txBox="1">
                <a:spLocks noChangeArrowheads="1"/>
              </p:cNvSpPr>
              <p:nvPr/>
            </p:nvSpPr>
            <p:spPr bwMode="auto">
              <a:xfrm>
                <a:off x="1440" y="1584"/>
                <a:ext cx="288"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r>
                  <a:rPr lang="en-US" sz="1800" baseline="-25000">
                    <a:solidFill>
                      <a:schemeClr val="tx1"/>
                    </a:solidFill>
                    <a:effectLst/>
                    <a:latin typeface="Arial" pitchFamily="-107" charset="0"/>
                  </a:rPr>
                  <a:t>3</a:t>
                </a:r>
              </a:p>
            </p:txBody>
          </p:sp>
          <p:sp>
            <p:nvSpPr>
              <p:cNvPr id="7189" name="Text Box 82"/>
              <p:cNvSpPr txBox="1">
                <a:spLocks noChangeArrowheads="1"/>
              </p:cNvSpPr>
              <p:nvPr/>
            </p:nvSpPr>
            <p:spPr bwMode="auto">
              <a:xfrm>
                <a:off x="816" y="1584"/>
                <a:ext cx="288"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O</a:t>
                </a:r>
                <a:r>
                  <a:rPr lang="en-US" sz="1800" baseline="-25000">
                    <a:solidFill>
                      <a:schemeClr val="tx1"/>
                    </a:solidFill>
                    <a:effectLst/>
                    <a:latin typeface="Arial" pitchFamily="-107" charset="0"/>
                  </a:rPr>
                  <a:t>3</a:t>
                </a:r>
              </a:p>
            </p:txBody>
          </p:sp>
          <p:cxnSp>
            <p:nvCxnSpPr>
              <p:cNvPr id="7190" name="AutoShape 83"/>
              <p:cNvCxnSpPr>
                <a:cxnSpLocks noChangeShapeType="1"/>
                <a:stCxn id="7189" idx="2"/>
              </p:cNvCxnSpPr>
              <p:nvPr/>
            </p:nvCxnSpPr>
            <p:spPr bwMode="auto">
              <a:xfrm rot="5400000">
                <a:off x="835" y="1844"/>
                <a:ext cx="153" cy="96"/>
              </a:xfrm>
              <a:prstGeom prst="curvedConnector3">
                <a:avLst>
                  <a:gd name="adj1" fmla="val 49671"/>
                </a:avLst>
              </a:prstGeom>
              <a:noFill/>
              <a:ln w="9525">
                <a:solidFill>
                  <a:schemeClr val="tx1"/>
                </a:solidFill>
                <a:round/>
                <a:headEnd/>
                <a:tailEnd type="triangle" w="med" len="med"/>
              </a:ln>
            </p:spPr>
          </p:cxnSp>
          <p:cxnSp>
            <p:nvCxnSpPr>
              <p:cNvPr id="7191" name="AutoShape 84"/>
              <p:cNvCxnSpPr>
                <a:cxnSpLocks noChangeShapeType="1"/>
                <a:stCxn id="7188" idx="2"/>
              </p:cNvCxnSpPr>
              <p:nvPr/>
            </p:nvCxnSpPr>
            <p:spPr bwMode="auto">
              <a:xfrm rot="5400000">
                <a:off x="1411" y="1844"/>
                <a:ext cx="201" cy="144"/>
              </a:xfrm>
              <a:prstGeom prst="curvedConnector3">
                <a:avLst>
                  <a:gd name="adj1" fmla="val 49750"/>
                </a:avLst>
              </a:prstGeom>
              <a:noFill/>
              <a:ln w="9525">
                <a:solidFill>
                  <a:schemeClr val="tx1"/>
                </a:solidFill>
                <a:round/>
                <a:headEnd/>
                <a:tailEnd type="triangle" w="med" len="med"/>
              </a:ln>
            </p:spPr>
          </p:cxnSp>
          <p:cxnSp>
            <p:nvCxnSpPr>
              <p:cNvPr id="7192" name="AutoShape 85"/>
              <p:cNvCxnSpPr>
                <a:cxnSpLocks noChangeShapeType="1"/>
                <a:stCxn id="7187" idx="2"/>
              </p:cNvCxnSpPr>
              <p:nvPr/>
            </p:nvCxnSpPr>
            <p:spPr bwMode="auto">
              <a:xfrm rot="16200000" flipH="1">
                <a:off x="2179" y="1844"/>
                <a:ext cx="153" cy="96"/>
              </a:xfrm>
              <a:prstGeom prst="curvedConnector3">
                <a:avLst>
                  <a:gd name="adj1" fmla="val 49671"/>
                </a:avLst>
              </a:prstGeom>
              <a:noFill/>
              <a:ln w="9525">
                <a:solidFill>
                  <a:schemeClr val="tx1"/>
                </a:solidFill>
                <a:round/>
                <a:headEnd/>
                <a:tailEnd type="triangle" w="med" len="med"/>
              </a:ln>
            </p:spPr>
          </p:cxnSp>
          <p:sp>
            <p:nvSpPr>
              <p:cNvPr id="7193" name="Text Box 86"/>
              <p:cNvSpPr txBox="1">
                <a:spLocks noChangeArrowheads="1"/>
              </p:cNvSpPr>
              <p:nvPr/>
            </p:nvSpPr>
            <p:spPr bwMode="auto">
              <a:xfrm>
                <a:off x="528" y="2088"/>
                <a:ext cx="383" cy="230"/>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CO</a:t>
                </a:r>
                <a:r>
                  <a:rPr lang="en-US" sz="1800" baseline="-25000">
                    <a:solidFill>
                      <a:schemeClr val="tx1"/>
                    </a:solidFill>
                    <a:effectLst/>
                    <a:latin typeface="Arial" pitchFamily="-107" charset="0"/>
                  </a:rPr>
                  <a:t>2</a:t>
                </a:r>
              </a:p>
            </p:txBody>
          </p:sp>
          <p:grpSp>
            <p:nvGrpSpPr>
              <p:cNvPr id="10" name="Group 87"/>
              <p:cNvGrpSpPr>
                <a:grpSpLocks/>
              </p:cNvGrpSpPr>
              <p:nvPr/>
            </p:nvGrpSpPr>
            <p:grpSpPr bwMode="auto">
              <a:xfrm>
                <a:off x="1824" y="2064"/>
                <a:ext cx="514" cy="279"/>
                <a:chOff x="2112" y="2112"/>
                <a:chExt cx="514" cy="279"/>
              </a:xfrm>
            </p:grpSpPr>
            <p:sp>
              <p:nvSpPr>
                <p:cNvPr id="7217" name="Text Box 88"/>
                <p:cNvSpPr txBox="1">
                  <a:spLocks noChangeArrowheads="1"/>
                </p:cNvSpPr>
                <p:nvPr/>
              </p:nvSpPr>
              <p:spPr bwMode="auto">
                <a:xfrm>
                  <a:off x="2112" y="2160"/>
                  <a:ext cx="514"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CO</a:t>
                  </a:r>
                  <a:r>
                    <a:rPr lang="en-US" sz="1800" baseline="-25000">
                      <a:solidFill>
                        <a:schemeClr val="tx1"/>
                      </a:solidFill>
                      <a:effectLst/>
                      <a:latin typeface="Arial" pitchFamily="-107" charset="0"/>
                    </a:rPr>
                    <a:t>3</a:t>
                  </a:r>
                </a:p>
              </p:txBody>
            </p:sp>
            <p:sp>
              <p:nvSpPr>
                <p:cNvPr id="7218" name="Text Box 89"/>
                <p:cNvSpPr txBox="1">
                  <a:spLocks noChangeArrowheads="1"/>
                </p:cNvSpPr>
                <p:nvPr/>
              </p:nvSpPr>
              <p:spPr bwMode="auto">
                <a:xfrm>
                  <a:off x="2304" y="2112"/>
                  <a:ext cx="187" cy="154"/>
                </a:xfrm>
                <a:prstGeom prst="rect">
                  <a:avLst/>
                </a:prstGeom>
                <a:noFill/>
                <a:ln w="9525">
                  <a:noFill/>
                  <a:miter lim="800000"/>
                  <a:headEnd/>
                  <a:tailEnd/>
                </a:ln>
              </p:spPr>
              <p:txBody>
                <a:bodyPr wrap="none">
                  <a:prstTxWarp prst="textNoShape">
                    <a:avLst/>
                  </a:prstTxWarp>
                  <a:spAutoFit/>
                </a:bodyPr>
                <a:lstStyle/>
                <a:p>
                  <a:r>
                    <a:rPr lang="en-US" sz="1000">
                      <a:solidFill>
                        <a:schemeClr val="tx1"/>
                      </a:solidFill>
                      <a:effectLst/>
                      <a:latin typeface="Arial" pitchFamily="-107" charset="0"/>
                    </a:rPr>
                    <a:t>-2</a:t>
                  </a:r>
                </a:p>
              </p:txBody>
            </p:sp>
          </p:grpSp>
          <p:grpSp>
            <p:nvGrpSpPr>
              <p:cNvPr id="11" name="Group 90"/>
              <p:cNvGrpSpPr>
                <a:grpSpLocks/>
              </p:cNvGrpSpPr>
              <p:nvPr/>
            </p:nvGrpSpPr>
            <p:grpSpPr bwMode="auto">
              <a:xfrm>
                <a:off x="1152" y="2000"/>
                <a:ext cx="514" cy="327"/>
                <a:chOff x="1248" y="2016"/>
                <a:chExt cx="514" cy="327"/>
              </a:xfrm>
            </p:grpSpPr>
            <p:sp>
              <p:nvSpPr>
                <p:cNvPr id="7215" name="Text Box 91"/>
                <p:cNvSpPr txBox="1">
                  <a:spLocks noChangeArrowheads="1"/>
                </p:cNvSpPr>
                <p:nvPr/>
              </p:nvSpPr>
              <p:spPr bwMode="auto">
                <a:xfrm>
                  <a:off x="1248" y="2112"/>
                  <a:ext cx="514"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HCO</a:t>
                  </a:r>
                  <a:r>
                    <a:rPr lang="en-US" sz="1800" baseline="-25000">
                      <a:solidFill>
                        <a:schemeClr val="tx1"/>
                      </a:solidFill>
                      <a:effectLst/>
                      <a:latin typeface="Arial" pitchFamily="-107" charset="0"/>
                    </a:rPr>
                    <a:t>3</a:t>
                  </a:r>
                </a:p>
              </p:txBody>
            </p:sp>
            <p:sp>
              <p:nvSpPr>
                <p:cNvPr id="7216" name="Text Box 92"/>
                <p:cNvSpPr txBox="1">
                  <a:spLocks noChangeArrowheads="1"/>
                </p:cNvSpPr>
                <p:nvPr/>
              </p:nvSpPr>
              <p:spPr bwMode="auto">
                <a:xfrm>
                  <a:off x="1536" y="2016"/>
                  <a:ext cx="164" cy="231"/>
                </a:xfrm>
                <a:prstGeom prst="rect">
                  <a:avLst/>
                </a:prstGeom>
                <a:noFill/>
                <a:ln w="9525">
                  <a:noFill/>
                  <a:miter lim="800000"/>
                  <a:headEnd/>
                  <a:tailEnd/>
                </a:ln>
              </p:spPr>
              <p:txBody>
                <a:bodyPr wrap="none">
                  <a:prstTxWarp prst="textNoShape">
                    <a:avLst/>
                  </a:prstTxWarp>
                  <a:spAutoFit/>
                </a:bodyPr>
                <a:lstStyle/>
                <a:p>
                  <a:r>
                    <a:rPr lang="en-US" sz="1800">
                      <a:solidFill>
                        <a:schemeClr val="tx1"/>
                      </a:solidFill>
                      <a:effectLst/>
                      <a:latin typeface="Arial" pitchFamily="-107" charset="0"/>
                    </a:rPr>
                    <a:t>-</a:t>
                  </a:r>
                </a:p>
              </p:txBody>
            </p:sp>
          </p:grpSp>
          <p:sp>
            <p:nvSpPr>
              <p:cNvPr id="7196" name="Text Box 93"/>
              <p:cNvSpPr txBox="1">
                <a:spLocks noChangeArrowheads="1"/>
              </p:cNvSpPr>
              <p:nvPr/>
            </p:nvSpPr>
            <p:spPr bwMode="auto">
              <a:xfrm>
                <a:off x="2400" y="2100"/>
                <a:ext cx="56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MCO</a:t>
                </a:r>
                <a:r>
                  <a:rPr lang="en-US" sz="1800" baseline="-25000">
                    <a:solidFill>
                      <a:schemeClr val="tx1"/>
                    </a:solidFill>
                    <a:effectLst/>
                    <a:latin typeface="Arial" pitchFamily="-107" charset="0"/>
                  </a:rPr>
                  <a:t>3</a:t>
                </a:r>
              </a:p>
            </p:txBody>
          </p:sp>
          <p:grpSp>
            <p:nvGrpSpPr>
              <p:cNvPr id="12" name="Group 94"/>
              <p:cNvGrpSpPr>
                <a:grpSpLocks/>
              </p:cNvGrpSpPr>
              <p:nvPr/>
            </p:nvGrpSpPr>
            <p:grpSpPr bwMode="auto">
              <a:xfrm>
                <a:off x="576" y="2336"/>
                <a:ext cx="345" cy="274"/>
                <a:chOff x="2976" y="2576"/>
                <a:chExt cx="345" cy="274"/>
              </a:xfrm>
            </p:grpSpPr>
            <p:sp>
              <p:nvSpPr>
                <p:cNvPr id="7213" name="Text Box 95"/>
                <p:cNvSpPr txBox="1">
                  <a:spLocks noChangeArrowheads="1"/>
                </p:cNvSpPr>
                <p:nvPr/>
              </p:nvSpPr>
              <p:spPr bwMode="auto">
                <a:xfrm>
                  <a:off x="2976" y="2640"/>
                  <a:ext cx="336" cy="21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tx1"/>
                      </a:solidFill>
                      <a:effectLst/>
                      <a:latin typeface="Arial" pitchFamily="-107" charset="0"/>
                    </a:rPr>
                    <a:t>OH</a:t>
                  </a:r>
                </a:p>
              </p:txBody>
            </p:sp>
            <p:sp>
              <p:nvSpPr>
                <p:cNvPr id="7214" name="Text Box 96"/>
                <p:cNvSpPr txBox="1">
                  <a:spLocks noChangeArrowheads="1"/>
                </p:cNvSpPr>
                <p:nvPr/>
              </p:nvSpPr>
              <p:spPr bwMode="auto">
                <a:xfrm>
                  <a:off x="3168" y="2576"/>
                  <a:ext cx="153" cy="192"/>
                </a:xfrm>
                <a:prstGeom prst="rect">
                  <a:avLst/>
                </a:prstGeom>
                <a:noFill/>
                <a:ln w="9525">
                  <a:noFill/>
                  <a:miter lim="800000"/>
                  <a:headEnd/>
                  <a:tailEnd/>
                </a:ln>
              </p:spPr>
              <p:txBody>
                <a:bodyPr wrap="none">
                  <a:prstTxWarp prst="textNoShape">
                    <a:avLst/>
                  </a:prstTxWarp>
                  <a:spAutoFit/>
                </a:bodyPr>
                <a:lstStyle/>
                <a:p>
                  <a:r>
                    <a:rPr lang="en-US" sz="1400">
                      <a:solidFill>
                        <a:schemeClr val="tx1"/>
                      </a:solidFill>
                      <a:effectLst/>
                      <a:latin typeface="Arial" pitchFamily="-107" charset="0"/>
                    </a:rPr>
                    <a:t>-</a:t>
                  </a:r>
                </a:p>
              </p:txBody>
            </p:sp>
          </p:grpSp>
          <p:sp>
            <p:nvSpPr>
              <p:cNvPr id="267361" name="Line 97"/>
              <p:cNvSpPr>
                <a:spLocks noChangeShapeType="1"/>
              </p:cNvSpPr>
              <p:nvPr/>
            </p:nvSpPr>
            <p:spPr bwMode="auto">
              <a:xfrm>
                <a:off x="1680" y="2352"/>
                <a:ext cx="0" cy="240"/>
              </a:xfrm>
              <a:prstGeom prst="line">
                <a:avLst/>
              </a:prstGeom>
              <a:noFill/>
              <a:ln w="9525">
                <a:solidFill>
                  <a:schemeClr val="tx1"/>
                </a:solidFill>
                <a:round/>
                <a:headEnd type="triangle" w="med" len="med"/>
                <a:tailEnd/>
              </a:ln>
              <a:effectLst/>
            </p:spPr>
            <p:txBody>
              <a:bodyPr/>
              <a:lstStyle/>
              <a:p>
                <a:pPr>
                  <a:defRPr/>
                </a:pPr>
                <a:endParaRPr lang="en-US">
                  <a:latin typeface="Times New Roman" pitchFamily="18" charset="0"/>
                </a:endParaRPr>
              </a:p>
            </p:txBody>
          </p:sp>
          <p:grpSp>
            <p:nvGrpSpPr>
              <p:cNvPr id="13" name="Group 98"/>
              <p:cNvGrpSpPr>
                <a:grpSpLocks/>
              </p:cNvGrpSpPr>
              <p:nvPr/>
            </p:nvGrpSpPr>
            <p:grpSpPr bwMode="auto">
              <a:xfrm>
                <a:off x="1296" y="2352"/>
                <a:ext cx="345" cy="274"/>
                <a:chOff x="2976" y="2576"/>
                <a:chExt cx="345" cy="274"/>
              </a:xfrm>
            </p:grpSpPr>
            <p:sp>
              <p:nvSpPr>
                <p:cNvPr id="7211" name="Text Box 99"/>
                <p:cNvSpPr txBox="1">
                  <a:spLocks noChangeArrowheads="1"/>
                </p:cNvSpPr>
                <p:nvPr/>
              </p:nvSpPr>
              <p:spPr bwMode="auto">
                <a:xfrm>
                  <a:off x="2976" y="2640"/>
                  <a:ext cx="336" cy="21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tx1"/>
                      </a:solidFill>
                      <a:effectLst/>
                      <a:latin typeface="Arial" pitchFamily="-107" charset="0"/>
                    </a:rPr>
                    <a:t>OH</a:t>
                  </a:r>
                </a:p>
              </p:txBody>
            </p:sp>
            <p:sp>
              <p:nvSpPr>
                <p:cNvPr id="7212" name="Text Box 100"/>
                <p:cNvSpPr txBox="1">
                  <a:spLocks noChangeArrowheads="1"/>
                </p:cNvSpPr>
                <p:nvPr/>
              </p:nvSpPr>
              <p:spPr bwMode="auto">
                <a:xfrm>
                  <a:off x="3168" y="2576"/>
                  <a:ext cx="153" cy="192"/>
                </a:xfrm>
                <a:prstGeom prst="rect">
                  <a:avLst/>
                </a:prstGeom>
                <a:noFill/>
                <a:ln w="9525">
                  <a:noFill/>
                  <a:miter lim="800000"/>
                  <a:headEnd/>
                  <a:tailEnd/>
                </a:ln>
              </p:spPr>
              <p:txBody>
                <a:bodyPr wrap="none">
                  <a:prstTxWarp prst="textNoShape">
                    <a:avLst/>
                  </a:prstTxWarp>
                  <a:spAutoFit/>
                </a:bodyPr>
                <a:lstStyle/>
                <a:p>
                  <a:r>
                    <a:rPr lang="en-US" sz="1400">
                      <a:solidFill>
                        <a:schemeClr val="tx1"/>
                      </a:solidFill>
                      <a:effectLst/>
                      <a:latin typeface="Arial" pitchFamily="-107" charset="0"/>
                    </a:rPr>
                    <a:t>-</a:t>
                  </a:r>
                </a:p>
              </p:txBody>
            </p:sp>
          </p:grpSp>
          <p:sp>
            <p:nvSpPr>
              <p:cNvPr id="7200" name="Text Box 101"/>
              <p:cNvSpPr txBox="1">
                <a:spLocks noChangeArrowheads="1"/>
              </p:cNvSpPr>
              <p:nvPr/>
            </p:nvSpPr>
            <p:spPr bwMode="auto">
              <a:xfrm>
                <a:off x="2284" y="2352"/>
                <a:ext cx="355" cy="211"/>
              </a:xfrm>
              <a:prstGeom prst="rect">
                <a:avLst/>
              </a:prstGeom>
              <a:noFill/>
              <a:ln w="9525">
                <a:noFill/>
                <a:miter lim="800000"/>
                <a:headEnd/>
                <a:tailEnd/>
              </a:ln>
            </p:spPr>
            <p:txBody>
              <a:bodyPr wrap="none">
                <a:prstTxWarp prst="textNoShape">
                  <a:avLst/>
                </a:prstTxWarp>
                <a:spAutoFit/>
              </a:bodyPr>
              <a:lstStyle/>
              <a:p>
                <a:r>
                  <a:rPr lang="en-US" sz="1600">
                    <a:solidFill>
                      <a:schemeClr val="tx1"/>
                    </a:solidFill>
                    <a:effectLst/>
                    <a:latin typeface="Arial" pitchFamily="-107" charset="0"/>
                  </a:rPr>
                  <a:t>H</a:t>
                </a:r>
                <a:r>
                  <a:rPr lang="en-US" sz="1600" baseline="-25000">
                    <a:solidFill>
                      <a:schemeClr val="tx1"/>
                    </a:solidFill>
                    <a:effectLst/>
                    <a:latin typeface="Arial" pitchFamily="-107" charset="0"/>
                  </a:rPr>
                  <a:t>2</a:t>
                </a:r>
                <a:r>
                  <a:rPr lang="en-US" sz="1600">
                    <a:solidFill>
                      <a:schemeClr val="tx1"/>
                    </a:solidFill>
                    <a:effectLst/>
                    <a:latin typeface="Arial" pitchFamily="-107" charset="0"/>
                  </a:rPr>
                  <a:t>O</a:t>
                </a:r>
              </a:p>
            </p:txBody>
          </p:sp>
          <p:sp>
            <p:nvSpPr>
              <p:cNvPr id="267366" name="Line 102"/>
              <p:cNvSpPr>
                <a:spLocks noChangeShapeType="1"/>
              </p:cNvSpPr>
              <p:nvPr/>
            </p:nvSpPr>
            <p:spPr bwMode="auto">
              <a:xfrm>
                <a:off x="2304" y="2352"/>
                <a:ext cx="0" cy="240"/>
              </a:xfrm>
              <a:prstGeom prst="line">
                <a:avLst/>
              </a:prstGeom>
              <a:noFill/>
              <a:ln w="9525">
                <a:solidFill>
                  <a:schemeClr val="tx1"/>
                </a:solidFill>
                <a:round/>
                <a:headEnd/>
                <a:tailEnd type="triangle" w="med" len="med"/>
              </a:ln>
              <a:effectLst/>
            </p:spPr>
            <p:txBody>
              <a:bodyPr/>
              <a:lstStyle/>
              <a:p>
                <a:pPr>
                  <a:defRPr/>
                </a:pPr>
                <a:endParaRPr lang="en-US">
                  <a:latin typeface="Times New Roman" pitchFamily="18" charset="0"/>
                </a:endParaRPr>
              </a:p>
            </p:txBody>
          </p:sp>
          <p:sp>
            <p:nvSpPr>
              <p:cNvPr id="267367" name="Line 103"/>
              <p:cNvSpPr>
                <a:spLocks noChangeShapeType="1"/>
              </p:cNvSpPr>
              <p:nvPr/>
            </p:nvSpPr>
            <p:spPr bwMode="auto">
              <a:xfrm>
                <a:off x="912" y="2208"/>
                <a:ext cx="242" cy="0"/>
              </a:xfrm>
              <a:prstGeom prst="line">
                <a:avLst/>
              </a:prstGeom>
              <a:noFill/>
              <a:ln w="9525">
                <a:solidFill>
                  <a:schemeClr val="tx1"/>
                </a:solidFill>
                <a:round/>
                <a:headEnd/>
                <a:tailEnd type="triangle" w="med" len="med"/>
              </a:ln>
              <a:effectLst/>
            </p:spPr>
            <p:txBody>
              <a:bodyPr/>
              <a:lstStyle/>
              <a:p>
                <a:pPr>
                  <a:defRPr/>
                </a:pPr>
                <a:endParaRPr lang="en-US">
                  <a:latin typeface="Times New Roman" pitchFamily="18" charset="0"/>
                </a:endParaRPr>
              </a:p>
            </p:txBody>
          </p:sp>
          <p:sp>
            <p:nvSpPr>
              <p:cNvPr id="267368" name="Line 104"/>
              <p:cNvSpPr>
                <a:spLocks noChangeShapeType="1"/>
              </p:cNvSpPr>
              <p:nvPr/>
            </p:nvSpPr>
            <p:spPr bwMode="auto">
              <a:xfrm>
                <a:off x="1584" y="2208"/>
                <a:ext cx="240" cy="0"/>
              </a:xfrm>
              <a:prstGeom prst="line">
                <a:avLst/>
              </a:prstGeom>
              <a:noFill/>
              <a:ln w="9525">
                <a:solidFill>
                  <a:schemeClr val="tx1"/>
                </a:solidFill>
                <a:round/>
                <a:headEnd/>
                <a:tailEnd type="triangle" w="med" len="med"/>
              </a:ln>
              <a:effectLst/>
            </p:spPr>
            <p:txBody>
              <a:bodyPr/>
              <a:lstStyle/>
              <a:p>
                <a:pPr>
                  <a:defRPr/>
                </a:pPr>
                <a:endParaRPr lang="en-US">
                  <a:latin typeface="Times New Roman" pitchFamily="18" charset="0"/>
                </a:endParaRPr>
              </a:p>
            </p:txBody>
          </p:sp>
          <p:sp>
            <p:nvSpPr>
              <p:cNvPr id="267369" name="Line 105"/>
              <p:cNvSpPr>
                <a:spLocks noChangeShapeType="1"/>
              </p:cNvSpPr>
              <p:nvPr/>
            </p:nvSpPr>
            <p:spPr bwMode="auto">
              <a:xfrm>
                <a:off x="2160" y="2208"/>
                <a:ext cx="242" cy="0"/>
              </a:xfrm>
              <a:prstGeom prst="line">
                <a:avLst/>
              </a:prstGeom>
              <a:noFill/>
              <a:ln w="9525">
                <a:solidFill>
                  <a:schemeClr val="tx1"/>
                </a:solidFill>
                <a:round/>
                <a:headEnd/>
                <a:tailEnd type="triangle" w="med" len="med"/>
              </a:ln>
              <a:effectLst/>
            </p:spPr>
            <p:txBody>
              <a:bodyPr/>
              <a:lstStyle/>
              <a:p>
                <a:pPr>
                  <a:defRPr/>
                </a:pPr>
                <a:endParaRPr lang="en-US">
                  <a:latin typeface="Times New Roman" pitchFamily="18" charset="0"/>
                </a:endParaRPr>
              </a:p>
            </p:txBody>
          </p:sp>
          <p:sp>
            <p:nvSpPr>
              <p:cNvPr id="267370" name="Line 106"/>
              <p:cNvSpPr>
                <a:spLocks noChangeShapeType="1"/>
              </p:cNvSpPr>
              <p:nvPr/>
            </p:nvSpPr>
            <p:spPr bwMode="auto">
              <a:xfrm>
                <a:off x="1344" y="2880"/>
                <a:ext cx="384" cy="0"/>
              </a:xfrm>
              <a:prstGeom prst="line">
                <a:avLst/>
              </a:prstGeom>
              <a:noFill/>
              <a:ln w="9525">
                <a:solidFill>
                  <a:schemeClr val="tx1"/>
                </a:solidFill>
                <a:round/>
                <a:headEnd/>
                <a:tailEnd type="triangle" w="med" len="med"/>
              </a:ln>
              <a:effectLst/>
            </p:spPr>
            <p:txBody>
              <a:bodyPr/>
              <a:lstStyle/>
              <a:p>
                <a:pPr>
                  <a:defRPr/>
                </a:pPr>
                <a:endParaRPr lang="en-US">
                  <a:latin typeface="Times New Roman" pitchFamily="18" charset="0"/>
                </a:endParaRPr>
              </a:p>
            </p:txBody>
          </p:sp>
          <p:sp>
            <p:nvSpPr>
              <p:cNvPr id="7206" name="Text Box 107"/>
              <p:cNvSpPr txBox="1">
                <a:spLocks noChangeArrowheads="1"/>
              </p:cNvSpPr>
              <p:nvPr/>
            </p:nvSpPr>
            <p:spPr bwMode="auto">
              <a:xfrm>
                <a:off x="1720" y="1412"/>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CO</a:t>
                </a:r>
                <a:r>
                  <a:rPr lang="en-US" sz="1800" baseline="-25000">
                    <a:solidFill>
                      <a:schemeClr val="tx1"/>
                    </a:solidFill>
                    <a:effectLst/>
                    <a:latin typeface="Arial" pitchFamily="-107" charset="0"/>
                  </a:rPr>
                  <a:t>2</a:t>
                </a:r>
              </a:p>
            </p:txBody>
          </p:sp>
          <p:cxnSp>
            <p:nvCxnSpPr>
              <p:cNvPr id="7207" name="AutoShape 108"/>
              <p:cNvCxnSpPr>
                <a:cxnSpLocks noChangeShapeType="1"/>
              </p:cNvCxnSpPr>
              <p:nvPr/>
            </p:nvCxnSpPr>
            <p:spPr bwMode="auto">
              <a:xfrm rot="5400000">
                <a:off x="1684" y="1772"/>
                <a:ext cx="328" cy="144"/>
              </a:xfrm>
              <a:prstGeom prst="curvedConnector3">
                <a:avLst>
                  <a:gd name="adj1" fmla="val 50000"/>
                </a:avLst>
              </a:prstGeom>
              <a:noFill/>
              <a:ln w="9525">
                <a:solidFill>
                  <a:schemeClr val="tx1"/>
                </a:solidFill>
                <a:round/>
                <a:headEnd/>
                <a:tailEnd type="triangle" w="med" len="med"/>
              </a:ln>
            </p:spPr>
          </p:cxnSp>
          <p:sp>
            <p:nvSpPr>
              <p:cNvPr id="7208" name="Text Box 109"/>
              <p:cNvSpPr txBox="1">
                <a:spLocks noChangeArrowheads="1"/>
              </p:cNvSpPr>
              <p:nvPr/>
            </p:nvSpPr>
            <p:spPr bwMode="auto">
              <a:xfrm>
                <a:off x="1056" y="1400"/>
                <a:ext cx="432" cy="231"/>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CO</a:t>
                </a:r>
                <a:r>
                  <a:rPr lang="en-US" sz="1800" baseline="-25000">
                    <a:solidFill>
                      <a:schemeClr val="tx1"/>
                    </a:solidFill>
                    <a:effectLst/>
                    <a:latin typeface="Arial" pitchFamily="-107" charset="0"/>
                  </a:rPr>
                  <a:t>2</a:t>
                </a:r>
              </a:p>
            </p:txBody>
          </p:sp>
          <p:cxnSp>
            <p:nvCxnSpPr>
              <p:cNvPr id="7209" name="AutoShape 110"/>
              <p:cNvCxnSpPr>
                <a:cxnSpLocks noChangeShapeType="1"/>
              </p:cNvCxnSpPr>
              <p:nvPr/>
            </p:nvCxnSpPr>
            <p:spPr bwMode="auto">
              <a:xfrm rot="5400000">
                <a:off x="984" y="1752"/>
                <a:ext cx="336" cy="192"/>
              </a:xfrm>
              <a:prstGeom prst="curvedConnector3">
                <a:avLst>
                  <a:gd name="adj1" fmla="val 50000"/>
                </a:avLst>
              </a:prstGeom>
              <a:noFill/>
              <a:ln w="9525">
                <a:solidFill>
                  <a:schemeClr val="tx1"/>
                </a:solidFill>
                <a:round/>
                <a:headEnd/>
                <a:tailEnd type="triangle" w="med" len="med"/>
              </a:ln>
            </p:spPr>
          </p:cxnSp>
          <p:sp>
            <p:nvSpPr>
              <p:cNvPr id="7210" name="Text Box 111"/>
              <p:cNvSpPr txBox="1">
                <a:spLocks noChangeArrowheads="1"/>
              </p:cNvSpPr>
              <p:nvPr/>
            </p:nvSpPr>
            <p:spPr bwMode="auto">
              <a:xfrm>
                <a:off x="2528" y="2688"/>
                <a:ext cx="178" cy="212"/>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tx1"/>
                    </a:solidFill>
                    <a:effectLst/>
                    <a:latin typeface="Arial" pitchFamily="-107" charset="0"/>
                  </a:rPr>
                  <a:t>-</a:t>
                </a:r>
              </a:p>
            </p:txBody>
          </p:sp>
        </p:grpSp>
        <p:sp>
          <p:nvSpPr>
            <p:cNvPr id="7181" name="Text Box 112"/>
            <p:cNvSpPr txBox="1">
              <a:spLocks noChangeArrowheads="1"/>
            </p:cNvSpPr>
            <p:nvPr/>
          </p:nvSpPr>
          <p:spPr bwMode="auto">
            <a:xfrm>
              <a:off x="2996" y="1584"/>
              <a:ext cx="324" cy="232"/>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chemeClr val="tx1"/>
                  </a:solidFill>
                  <a:effectLst/>
                  <a:latin typeface="Arial" pitchFamily="-107" charset="0"/>
                </a:rPr>
                <a:t>(B)</a:t>
              </a:r>
            </a:p>
          </p:txBody>
        </p:sp>
      </p:grpSp>
      <p:grpSp>
        <p:nvGrpSpPr>
          <p:cNvPr id="14" name="Group 113"/>
          <p:cNvGrpSpPr>
            <a:grpSpLocks/>
          </p:cNvGrpSpPr>
          <p:nvPr/>
        </p:nvGrpSpPr>
        <p:grpSpPr bwMode="auto">
          <a:xfrm>
            <a:off x="543039" y="188913"/>
            <a:ext cx="8090700" cy="482600"/>
            <a:chOff x="-464" y="240"/>
            <a:chExt cx="3936" cy="576"/>
          </a:xfrm>
        </p:grpSpPr>
        <p:sp>
          <p:nvSpPr>
            <p:cNvPr id="267378" name="AutoShape 114"/>
            <p:cNvSpPr>
              <a:spLocks/>
            </p:cNvSpPr>
            <p:nvPr/>
          </p:nvSpPr>
          <p:spPr bwMode="auto">
            <a:xfrm>
              <a:off x="-464" y="240"/>
              <a:ext cx="3888" cy="576"/>
            </a:xfrm>
            <a:prstGeom prst="roundRect">
              <a:avLst>
                <a:gd name="adj" fmla="val 50000"/>
              </a:avLst>
            </a:prstGeom>
            <a:solidFill>
              <a:schemeClr val="bg1"/>
            </a:solidFill>
            <a:ln w="50800">
              <a:solidFill>
                <a:schemeClr val="tx1"/>
              </a:solidFill>
              <a:round/>
              <a:headEnd/>
              <a:tailEnd/>
            </a:ln>
            <a:effectLst>
              <a:outerShdw dist="25399" dir="5400000" algn="ctr" rotWithShape="0">
                <a:schemeClr val="bg2">
                  <a:alpha val="59999"/>
                </a:schemeClr>
              </a:outerShdw>
            </a:effectLst>
          </p:spPr>
          <p:txBody>
            <a:bodyPr/>
            <a:lstStyle/>
            <a:p>
              <a:pPr>
                <a:defRPr/>
              </a:pPr>
              <a:endParaRPr lang="en-US">
                <a:latin typeface="Times New Roman" pitchFamily="18" charset="0"/>
              </a:endParaRPr>
            </a:p>
          </p:txBody>
        </p:sp>
        <p:sp>
          <p:nvSpPr>
            <p:cNvPr id="7179" name="Rectangle 115"/>
            <p:cNvSpPr>
              <a:spLocks/>
            </p:cNvSpPr>
            <p:nvPr/>
          </p:nvSpPr>
          <p:spPr bwMode="auto">
            <a:xfrm>
              <a:off x="-224" y="288"/>
              <a:ext cx="3696" cy="432"/>
            </a:xfrm>
            <a:prstGeom prst="rect">
              <a:avLst/>
            </a:prstGeom>
            <a:noFill/>
            <a:ln w="9525">
              <a:noFill/>
              <a:miter lim="800000"/>
              <a:headEnd/>
              <a:tailEnd/>
            </a:ln>
          </p:spPr>
          <p:txBody>
            <a:bodyPr lIns="0" tIns="0" rIns="0" bIns="0" anchor="ctr">
              <a:prstTxWarp prst="textNoShape">
                <a:avLst/>
              </a:prstTxWarp>
            </a:bodyPr>
            <a:lstStyle/>
            <a:p>
              <a:pPr defTabSz="642938"/>
              <a:r>
                <a:rPr lang="en-US" sz="3100" b="1" dirty="0" smtClean="0">
                  <a:solidFill>
                    <a:schemeClr val="tx1"/>
                  </a:solidFill>
                  <a:effectLst/>
                  <a:sym typeface="Lucida Grande" pitchFamily="-107" charset="0"/>
                </a:rPr>
                <a:t>Mechanisms </a:t>
              </a:r>
              <a:r>
                <a:rPr lang="en-US" sz="3100" b="1" dirty="0">
                  <a:solidFill>
                    <a:schemeClr val="tx1"/>
                  </a:solidFill>
                  <a:effectLst/>
                  <a:sym typeface="Lucida Grande" pitchFamily="-107" charset="0"/>
                </a:rPr>
                <a:t>of Oxygen Isotope Exchange </a:t>
              </a:r>
            </a:p>
          </p:txBody>
        </p:sp>
      </p:grpSp>
      <p:sp>
        <p:nvSpPr>
          <p:cNvPr id="267380" name="Oval 116"/>
          <p:cNvSpPr>
            <a:spLocks noChangeArrowheads="1"/>
          </p:cNvSpPr>
          <p:nvPr/>
        </p:nvSpPr>
        <p:spPr bwMode="auto">
          <a:xfrm>
            <a:off x="1187450" y="2781300"/>
            <a:ext cx="1223963" cy="1223963"/>
          </a:xfrm>
          <a:prstGeom prst="ellipse">
            <a:avLst/>
          </a:prstGeom>
          <a:noFill/>
          <a:ln w="38100">
            <a:solidFill>
              <a:srgbClr val="FF0000"/>
            </a:solidFill>
            <a:round/>
            <a:headEnd/>
            <a:tailEnd/>
          </a:ln>
          <a:effectLst/>
        </p:spPr>
        <p:txBody>
          <a:bodyPr wrap="none" anchor="ctr"/>
          <a:lstStyle/>
          <a:p>
            <a:pPr>
              <a:defRPr/>
            </a:pP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2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73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727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267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7" grpId="0"/>
      <p:bldP spid="267278" grpId="0"/>
      <p:bldP spid="267279" grpId="0"/>
      <p:bldP spid="267380"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MIF in CO</a:t>
            </a:r>
            <a:r>
              <a:rPr lang="en-US" baseline="-25000" dirty="0" smtClean="0">
                <a:solidFill>
                  <a:schemeClr val="bg1"/>
                </a:solidFill>
              </a:rPr>
              <a:t>3</a:t>
            </a:r>
            <a:r>
              <a:rPr lang="en-US" dirty="0" smtClean="0">
                <a:solidFill>
                  <a:schemeClr val="bg1"/>
                </a:solidFill>
              </a:rPr>
              <a:t> Summary</a:t>
            </a:r>
            <a:endParaRPr lang="en-US" dirty="0">
              <a:solidFill>
                <a:schemeClr val="bg1"/>
              </a:solidFill>
            </a:endParaRPr>
          </a:p>
        </p:txBody>
      </p:sp>
      <p:sp>
        <p:nvSpPr>
          <p:cNvPr id="5" name="TextBox 4"/>
          <p:cNvSpPr txBox="1"/>
          <p:nvPr/>
        </p:nvSpPr>
        <p:spPr>
          <a:xfrm>
            <a:off x="889000" y="1955800"/>
            <a:ext cx="7721600" cy="4431983"/>
          </a:xfrm>
          <a:prstGeom prst="rect">
            <a:avLst/>
          </a:prstGeom>
          <a:noFill/>
        </p:spPr>
        <p:txBody>
          <a:bodyPr wrap="square" rtlCol="0">
            <a:spAutoFit/>
          </a:bodyPr>
          <a:lstStyle/>
          <a:p>
            <a:pPr algn="ctr"/>
            <a:r>
              <a:rPr lang="en-US" sz="2400" dirty="0" smtClean="0">
                <a:solidFill>
                  <a:schemeClr val="bg1"/>
                </a:solidFill>
              </a:rPr>
              <a:t>Anomalous CO</a:t>
            </a:r>
            <a:r>
              <a:rPr lang="en-US" sz="2400" baseline="-25000" dirty="0" smtClean="0">
                <a:solidFill>
                  <a:schemeClr val="bg1"/>
                </a:solidFill>
              </a:rPr>
              <a:t>3</a:t>
            </a:r>
            <a:r>
              <a:rPr lang="en-US" sz="2400" dirty="0" smtClean="0">
                <a:solidFill>
                  <a:schemeClr val="bg1"/>
                </a:solidFill>
              </a:rPr>
              <a:t> discovered in Earth’s Atmosphere on aerosol particles</a:t>
            </a:r>
          </a:p>
          <a:p>
            <a:pPr algn="ctr"/>
            <a:endParaRPr lang="en-US" sz="2400" dirty="0" smtClean="0">
              <a:solidFill>
                <a:schemeClr val="bg1"/>
              </a:solidFill>
            </a:endParaRPr>
          </a:p>
          <a:p>
            <a:pPr algn="ctr"/>
            <a:r>
              <a:rPr lang="en-US" sz="2400" dirty="0" smtClean="0">
                <a:solidFill>
                  <a:schemeClr val="bg1"/>
                </a:solidFill>
              </a:rPr>
              <a:t>Controlled laboratory studies show that anomaly transfer from O</a:t>
            </a:r>
            <a:r>
              <a:rPr lang="en-US" sz="2400" baseline="-25000" dirty="0" smtClean="0">
                <a:solidFill>
                  <a:schemeClr val="bg1"/>
                </a:solidFill>
              </a:rPr>
              <a:t>3</a:t>
            </a:r>
            <a:r>
              <a:rPr lang="en-US" sz="2400" dirty="0" smtClean="0">
                <a:solidFill>
                  <a:schemeClr val="bg1"/>
                </a:solidFill>
              </a:rPr>
              <a:t> to CO</a:t>
            </a:r>
            <a:r>
              <a:rPr lang="en-US" sz="2400" baseline="-25000" dirty="0" smtClean="0">
                <a:solidFill>
                  <a:schemeClr val="bg1"/>
                </a:solidFill>
              </a:rPr>
              <a:t>3</a:t>
            </a:r>
            <a:r>
              <a:rPr lang="en-US" sz="2400" dirty="0" smtClean="0">
                <a:solidFill>
                  <a:schemeClr val="bg1"/>
                </a:solidFill>
              </a:rPr>
              <a:t> requires SOME liquid water </a:t>
            </a:r>
          </a:p>
          <a:p>
            <a:pPr algn="ctr"/>
            <a:endParaRPr lang="en-US" sz="2400" dirty="0" smtClean="0">
              <a:solidFill>
                <a:schemeClr val="bg1"/>
              </a:solidFill>
            </a:endParaRPr>
          </a:p>
          <a:p>
            <a:pPr algn="ctr"/>
            <a:r>
              <a:rPr lang="en-US" sz="2400" dirty="0" smtClean="0">
                <a:solidFill>
                  <a:schemeClr val="bg1"/>
                </a:solidFill>
              </a:rPr>
              <a:t>Helps to explain disequilibrium chemistry of Martian CO</a:t>
            </a:r>
            <a:r>
              <a:rPr lang="en-US" sz="2400" baseline="-25000" dirty="0" smtClean="0">
                <a:solidFill>
                  <a:schemeClr val="bg1"/>
                </a:solidFill>
              </a:rPr>
              <a:t>3</a:t>
            </a:r>
          </a:p>
          <a:p>
            <a:pPr algn="ctr"/>
            <a:endParaRPr lang="en-US" sz="2400" dirty="0" smtClean="0">
              <a:solidFill>
                <a:schemeClr val="bg1"/>
              </a:solidFill>
            </a:endParaRPr>
          </a:p>
          <a:p>
            <a:pPr algn="ctr"/>
            <a:r>
              <a:rPr lang="en-US" sz="2400" dirty="0" smtClean="0">
                <a:solidFill>
                  <a:schemeClr val="bg1"/>
                </a:solidFill>
              </a:rPr>
              <a:t>Highlights the importance of heterogeneous chemistry  on surfaces and power of MIF signal in understanding these reactions</a:t>
            </a:r>
            <a:endParaRPr lang="en-US" dirty="0" smtClean="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Solar System Revisited</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16000"/>
          </a:xfrm>
        </p:spPr>
        <p:txBody>
          <a:bodyPr rtlCol="0">
            <a:normAutofit fontScale="90000"/>
          </a:bodyPr>
          <a:lstStyle/>
          <a:p>
            <a:pPr eaLnBrk="1" fontAlgn="auto" hangingPunct="1">
              <a:spcAft>
                <a:spcPts val="0"/>
              </a:spcAft>
              <a:defRPr/>
            </a:pPr>
            <a:r>
              <a:rPr lang="en-US" sz="3400" dirty="0" smtClean="0">
                <a:solidFill>
                  <a:schemeClr val="bg1"/>
                </a:solidFill>
                <a:ea typeface="+mj-ea"/>
                <a:cs typeface="+mj-cs"/>
              </a:rPr>
              <a:t>The Distribution of Oxygen Isotopes in the Solar System</a:t>
            </a:r>
          </a:p>
        </p:txBody>
      </p:sp>
      <p:cxnSp>
        <p:nvCxnSpPr>
          <p:cNvPr id="23" name="Straight Arrow Connector 22"/>
          <p:cNvCxnSpPr/>
          <p:nvPr/>
        </p:nvCxnSpPr>
        <p:spPr>
          <a:xfrm>
            <a:off x="25400" y="3470254"/>
            <a:ext cx="8904282" cy="253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20706390">
            <a:off x="8455138" y="2536854"/>
            <a:ext cx="505267" cy="369332"/>
          </a:xfrm>
          <a:prstGeom prst="rect">
            <a:avLst/>
          </a:prstGeom>
          <a:noFill/>
        </p:spPr>
        <p:txBody>
          <a:bodyPr wrap="none" rtlCol="0">
            <a:spAutoFit/>
          </a:bodyPr>
          <a:lstStyle/>
          <a:p>
            <a:r>
              <a:rPr lang="en-US" dirty="0" smtClean="0">
                <a:solidFill>
                  <a:schemeClr val="bg1"/>
                </a:solidFill>
              </a:rPr>
              <a:t>TFL</a:t>
            </a:r>
            <a:endParaRPr lang="en-US" dirty="0">
              <a:solidFill>
                <a:schemeClr val="bg1"/>
              </a:solidFill>
            </a:endParaRPr>
          </a:p>
        </p:txBody>
      </p:sp>
      <p:cxnSp>
        <p:nvCxnSpPr>
          <p:cNvPr id="20" name="Straight Arrow Connector 19"/>
          <p:cNvCxnSpPr/>
          <p:nvPr/>
        </p:nvCxnSpPr>
        <p:spPr>
          <a:xfrm rot="5400000">
            <a:off x="3048790" y="4020416"/>
            <a:ext cx="5169232"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737806" y="2581181"/>
            <a:ext cx="5715000" cy="1828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737806" y="3495584"/>
            <a:ext cx="2895600" cy="206295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8335030" y="3583449"/>
            <a:ext cx="614321" cy="369332"/>
          </a:xfrm>
          <a:prstGeom prst="rect">
            <a:avLst/>
          </a:prstGeom>
          <a:noFill/>
        </p:spPr>
        <p:txBody>
          <a:bodyPr wrap="none" rtlCol="0">
            <a:spAutoFit/>
          </a:bodyPr>
          <a:lstStyle/>
          <a:p>
            <a:r>
              <a:rPr lang="en-US" dirty="0" smtClean="0">
                <a:solidFill>
                  <a:schemeClr val="bg1"/>
                </a:solidFill>
              </a:rPr>
              <a:t>δ</a:t>
            </a:r>
            <a:r>
              <a:rPr lang="en-US" baseline="30000" dirty="0" smtClean="0">
                <a:solidFill>
                  <a:schemeClr val="bg1"/>
                </a:solidFill>
              </a:rPr>
              <a:t>18</a:t>
            </a:r>
            <a:r>
              <a:rPr lang="en-US" dirty="0" smtClean="0">
                <a:solidFill>
                  <a:schemeClr val="bg1"/>
                </a:solidFill>
              </a:rPr>
              <a:t>O</a:t>
            </a:r>
            <a:endParaRPr lang="en-US" dirty="0">
              <a:solidFill>
                <a:schemeClr val="bg1"/>
              </a:solidFill>
            </a:endParaRPr>
          </a:p>
        </p:txBody>
      </p:sp>
      <p:sp>
        <p:nvSpPr>
          <p:cNvPr id="92" name="TextBox 91"/>
          <p:cNvSpPr txBox="1"/>
          <p:nvPr/>
        </p:nvSpPr>
        <p:spPr>
          <a:xfrm>
            <a:off x="4877804" y="1438181"/>
            <a:ext cx="614321" cy="369332"/>
          </a:xfrm>
          <a:prstGeom prst="rect">
            <a:avLst/>
          </a:prstGeom>
          <a:noFill/>
        </p:spPr>
        <p:txBody>
          <a:bodyPr wrap="none" rtlCol="0">
            <a:spAutoFit/>
          </a:bodyPr>
          <a:lstStyle/>
          <a:p>
            <a:r>
              <a:rPr lang="en-US" dirty="0" smtClean="0">
                <a:solidFill>
                  <a:schemeClr val="bg1"/>
                </a:solidFill>
              </a:rPr>
              <a:t>δ</a:t>
            </a:r>
            <a:r>
              <a:rPr lang="en-US" baseline="30000" dirty="0" smtClean="0">
                <a:solidFill>
                  <a:schemeClr val="bg1"/>
                </a:solidFill>
              </a:rPr>
              <a:t>17</a:t>
            </a:r>
            <a:r>
              <a:rPr lang="en-US" dirty="0" smtClean="0">
                <a:solidFill>
                  <a:schemeClr val="bg1"/>
                </a:solidFill>
              </a:rPr>
              <a:t>O</a:t>
            </a:r>
            <a:endParaRPr lang="en-US" dirty="0">
              <a:solidFill>
                <a:schemeClr val="bg1"/>
              </a:solidFill>
            </a:endParaRPr>
          </a:p>
        </p:txBody>
      </p:sp>
      <p:sp>
        <p:nvSpPr>
          <p:cNvPr id="67" name="Rectangle 66"/>
          <p:cNvSpPr/>
          <p:nvPr/>
        </p:nvSpPr>
        <p:spPr>
          <a:xfrm rot="20227142">
            <a:off x="5965656" y="3145647"/>
            <a:ext cx="184590" cy="122536"/>
          </a:xfrm>
          <a:prstGeom prst="rect">
            <a:avLst/>
          </a:prstGeom>
          <a:solidFill>
            <a:schemeClr val="accent2"/>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5" name="TextBox 94"/>
          <p:cNvSpPr txBox="1"/>
          <p:nvPr/>
        </p:nvSpPr>
        <p:spPr>
          <a:xfrm>
            <a:off x="5785806" y="2745249"/>
            <a:ext cx="697614" cy="369332"/>
          </a:xfrm>
          <a:prstGeom prst="rect">
            <a:avLst/>
          </a:prstGeom>
          <a:noFill/>
        </p:spPr>
        <p:txBody>
          <a:bodyPr wrap="square" rtlCol="0">
            <a:spAutoFit/>
          </a:bodyPr>
          <a:lstStyle/>
          <a:p>
            <a:r>
              <a:rPr lang="en-US" dirty="0" smtClean="0">
                <a:solidFill>
                  <a:schemeClr val="bg1"/>
                </a:solidFill>
              </a:rPr>
              <a:t>Mars </a:t>
            </a:r>
            <a:endParaRPr lang="en-US" dirty="0">
              <a:solidFill>
                <a:schemeClr val="bg1"/>
              </a:solidFill>
            </a:endParaRPr>
          </a:p>
        </p:txBody>
      </p:sp>
      <p:sp>
        <p:nvSpPr>
          <p:cNvPr id="93" name="Oval 92"/>
          <p:cNvSpPr/>
          <p:nvPr/>
        </p:nvSpPr>
        <p:spPr>
          <a:xfrm rot="20463608">
            <a:off x="3864081" y="3648459"/>
            <a:ext cx="1803559" cy="181129"/>
          </a:xfrm>
          <a:prstGeom prst="ellipse">
            <a:avLst/>
          </a:prstGeom>
          <a:gradFill>
            <a:gsLst>
              <a:gs pos="57000">
                <a:schemeClr val="accent1">
                  <a:tint val="100000"/>
                  <a:shade val="100000"/>
                  <a:satMod val="130000"/>
                </a:schemeClr>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6" name="TextBox 95"/>
          <p:cNvSpPr txBox="1"/>
          <p:nvPr/>
        </p:nvSpPr>
        <p:spPr>
          <a:xfrm>
            <a:off x="1968172" y="3595532"/>
            <a:ext cx="2128031" cy="369332"/>
          </a:xfrm>
          <a:prstGeom prst="rect">
            <a:avLst/>
          </a:prstGeom>
          <a:noFill/>
        </p:spPr>
        <p:txBody>
          <a:bodyPr wrap="none" rtlCol="0">
            <a:spAutoFit/>
          </a:bodyPr>
          <a:lstStyle/>
          <a:p>
            <a:r>
              <a:rPr lang="en-US" dirty="0" smtClean="0">
                <a:solidFill>
                  <a:schemeClr val="bg1"/>
                </a:solidFill>
              </a:rPr>
              <a:t>Terrestrial Rainwater</a:t>
            </a:r>
            <a:endParaRPr lang="en-US" dirty="0">
              <a:solidFill>
                <a:schemeClr val="bg1"/>
              </a:solidFill>
            </a:endParaRPr>
          </a:p>
        </p:txBody>
      </p:sp>
      <p:sp>
        <p:nvSpPr>
          <p:cNvPr id="97" name="Rectangle 96"/>
          <p:cNvSpPr/>
          <p:nvPr/>
        </p:nvSpPr>
        <p:spPr>
          <a:xfrm rot="20227142">
            <a:off x="6433506" y="2760013"/>
            <a:ext cx="381000" cy="76200"/>
          </a:xfrm>
          <a:prstGeom prst="rect">
            <a:avLst/>
          </a:prstGeom>
          <a:solidFill>
            <a:schemeClr val="bg1">
              <a:lumMod val="75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8" name="TextBox 97"/>
          <p:cNvSpPr txBox="1"/>
          <p:nvPr/>
        </p:nvSpPr>
        <p:spPr>
          <a:xfrm>
            <a:off x="6547806" y="2211849"/>
            <a:ext cx="1558727" cy="369332"/>
          </a:xfrm>
          <a:prstGeom prst="rect">
            <a:avLst/>
          </a:prstGeom>
          <a:noFill/>
        </p:spPr>
        <p:txBody>
          <a:bodyPr wrap="none" rtlCol="0">
            <a:spAutoFit/>
          </a:bodyPr>
          <a:lstStyle/>
          <a:p>
            <a:r>
              <a:rPr lang="en-US" dirty="0" err="1" smtClean="0">
                <a:solidFill>
                  <a:schemeClr val="bg1"/>
                </a:solidFill>
              </a:rPr>
              <a:t>Asteroidal</a:t>
            </a:r>
            <a:r>
              <a:rPr lang="en-US" dirty="0" smtClean="0">
                <a:solidFill>
                  <a:schemeClr val="bg1"/>
                </a:solidFill>
              </a:rPr>
              <a:t> H</a:t>
            </a:r>
            <a:r>
              <a:rPr lang="en-US" baseline="-25000" dirty="0" smtClean="0">
                <a:solidFill>
                  <a:schemeClr val="bg1"/>
                </a:solidFill>
              </a:rPr>
              <a:t>2</a:t>
            </a:r>
            <a:r>
              <a:rPr lang="en-US" dirty="0" smtClean="0">
                <a:solidFill>
                  <a:schemeClr val="bg1"/>
                </a:solidFill>
              </a:rPr>
              <a:t>O</a:t>
            </a:r>
            <a:endParaRPr lang="en-US" dirty="0">
              <a:solidFill>
                <a:schemeClr val="bg1"/>
              </a:solidFill>
            </a:endParaRPr>
          </a:p>
        </p:txBody>
      </p:sp>
      <p:sp>
        <p:nvSpPr>
          <p:cNvPr id="29" name="Oval 28"/>
          <p:cNvSpPr/>
          <p:nvPr/>
        </p:nvSpPr>
        <p:spPr>
          <a:xfrm>
            <a:off x="5517518" y="3343181"/>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9" name="TextBox 98"/>
          <p:cNvSpPr txBox="1"/>
          <p:nvPr/>
        </p:nvSpPr>
        <p:spPr>
          <a:xfrm>
            <a:off x="5863596" y="3812464"/>
            <a:ext cx="1253168" cy="369332"/>
          </a:xfrm>
          <a:prstGeom prst="rect">
            <a:avLst/>
          </a:prstGeom>
          <a:noFill/>
        </p:spPr>
        <p:txBody>
          <a:bodyPr wrap="square" rtlCol="0">
            <a:spAutoFit/>
          </a:bodyPr>
          <a:lstStyle/>
          <a:p>
            <a:r>
              <a:rPr lang="en-US" dirty="0" err="1" smtClean="0">
                <a:solidFill>
                  <a:schemeClr val="bg1"/>
                </a:solidFill>
              </a:rPr>
              <a:t>Chondrules</a:t>
            </a:r>
            <a:endParaRPr lang="en-US" dirty="0">
              <a:solidFill>
                <a:schemeClr val="bg1"/>
              </a:solidFill>
            </a:endParaRPr>
          </a:p>
        </p:txBody>
      </p:sp>
      <p:grpSp>
        <p:nvGrpSpPr>
          <p:cNvPr id="3" name="Group 56"/>
          <p:cNvGrpSpPr/>
          <p:nvPr/>
        </p:nvGrpSpPr>
        <p:grpSpPr>
          <a:xfrm>
            <a:off x="4877804" y="3507664"/>
            <a:ext cx="685800" cy="533400"/>
            <a:chOff x="3816398" y="4279283"/>
            <a:chExt cx="685800" cy="533400"/>
          </a:xfrm>
        </p:grpSpPr>
        <p:sp>
          <p:nvSpPr>
            <p:cNvPr id="87" name="Oval 86"/>
            <p:cNvSpPr/>
            <p:nvPr/>
          </p:nvSpPr>
          <p:spPr>
            <a:xfrm>
              <a:off x="4121198" y="45078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27" name="Oval 26"/>
            <p:cNvSpPr/>
            <p:nvPr/>
          </p:nvSpPr>
          <p:spPr>
            <a:xfrm>
              <a:off x="3892598" y="4660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28" name="Oval 27"/>
            <p:cNvSpPr/>
            <p:nvPr/>
          </p:nvSpPr>
          <p:spPr>
            <a:xfrm>
              <a:off x="4197398" y="44316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30" name="Oval 29"/>
            <p:cNvSpPr/>
            <p:nvPr/>
          </p:nvSpPr>
          <p:spPr>
            <a:xfrm>
              <a:off x="3816398" y="4736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31" name="Oval 30"/>
            <p:cNvSpPr/>
            <p:nvPr/>
          </p:nvSpPr>
          <p:spPr>
            <a:xfrm>
              <a:off x="4349798" y="4355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33" name="Oval 32"/>
            <p:cNvSpPr/>
            <p:nvPr/>
          </p:nvSpPr>
          <p:spPr>
            <a:xfrm>
              <a:off x="4425998" y="4279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sp>
          <p:nvSpPr>
            <p:cNvPr id="34" name="Oval 33"/>
            <p:cNvSpPr/>
            <p:nvPr/>
          </p:nvSpPr>
          <p:spPr>
            <a:xfrm>
              <a:off x="4044998" y="45840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bg1"/>
                </a:solidFill>
              </a:endParaRPr>
            </a:p>
          </p:txBody>
        </p:sp>
      </p:grpSp>
      <p:sp>
        <p:nvSpPr>
          <p:cNvPr id="51" name="Rectangle 50"/>
          <p:cNvSpPr/>
          <p:nvPr/>
        </p:nvSpPr>
        <p:spPr>
          <a:xfrm rot="20463034">
            <a:off x="5953800" y="3030931"/>
            <a:ext cx="1847525" cy="96971"/>
          </a:xfrm>
          <a:prstGeom prst="rect">
            <a:avLst/>
          </a:prstGeom>
          <a:solidFill>
            <a:schemeClr val="bg1"/>
          </a:solidFill>
          <a:ln>
            <a:noFill/>
          </a:ln>
          <a:effectLst>
            <a:glow rad="101600">
              <a:schemeClr val="tx1">
                <a:lumMod val="75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59" name="TextBox 58"/>
          <p:cNvSpPr txBox="1"/>
          <p:nvPr/>
        </p:nvSpPr>
        <p:spPr>
          <a:xfrm>
            <a:off x="7230931" y="2948449"/>
            <a:ext cx="1711451" cy="369332"/>
          </a:xfrm>
          <a:prstGeom prst="rect">
            <a:avLst/>
          </a:prstGeom>
          <a:noFill/>
        </p:spPr>
        <p:txBody>
          <a:bodyPr wrap="none" rtlCol="0">
            <a:spAutoFit/>
          </a:bodyPr>
          <a:lstStyle/>
          <a:p>
            <a:r>
              <a:rPr lang="en-US" dirty="0" smtClean="0">
                <a:solidFill>
                  <a:schemeClr val="bg1"/>
                </a:solidFill>
              </a:rPr>
              <a:t>Terrestrial Rocks</a:t>
            </a:r>
            <a:endParaRPr lang="en-US" dirty="0">
              <a:solidFill>
                <a:schemeClr val="bg1"/>
              </a:solidFill>
            </a:endParaRPr>
          </a:p>
        </p:txBody>
      </p:sp>
      <p:sp>
        <p:nvSpPr>
          <p:cNvPr id="60" name="TextBox 59"/>
          <p:cNvSpPr txBox="1"/>
          <p:nvPr/>
        </p:nvSpPr>
        <p:spPr>
          <a:xfrm>
            <a:off x="3724309" y="2504981"/>
            <a:ext cx="1534495" cy="369332"/>
          </a:xfrm>
          <a:prstGeom prst="rect">
            <a:avLst/>
          </a:prstGeom>
          <a:noFill/>
        </p:spPr>
        <p:txBody>
          <a:bodyPr wrap="none" rtlCol="0">
            <a:spAutoFit/>
          </a:bodyPr>
          <a:lstStyle/>
          <a:p>
            <a:r>
              <a:rPr lang="en-US" dirty="0" smtClean="0">
                <a:solidFill>
                  <a:schemeClr val="bg1"/>
                </a:solidFill>
              </a:rPr>
              <a:t>SMOW (Earth)</a:t>
            </a:r>
            <a:endParaRPr lang="en-US" dirty="0">
              <a:solidFill>
                <a:schemeClr val="bg1"/>
              </a:solidFill>
            </a:endParaRPr>
          </a:p>
        </p:txBody>
      </p:sp>
      <p:sp>
        <p:nvSpPr>
          <p:cNvPr id="43" name="TextBox 42"/>
          <p:cNvSpPr txBox="1"/>
          <p:nvPr/>
        </p:nvSpPr>
        <p:spPr>
          <a:xfrm>
            <a:off x="2071638" y="6199312"/>
            <a:ext cx="2941831" cy="369332"/>
          </a:xfrm>
          <a:prstGeom prst="rect">
            <a:avLst/>
          </a:prstGeom>
          <a:noFill/>
        </p:spPr>
        <p:txBody>
          <a:bodyPr wrap="none" rtlCol="0">
            <a:spAutoFit/>
          </a:bodyPr>
          <a:lstStyle/>
          <a:p>
            <a:r>
              <a:rPr lang="en-US" dirty="0" smtClean="0">
                <a:solidFill>
                  <a:schemeClr val="bg1"/>
                </a:solidFill>
              </a:rPr>
              <a:t>(-60,-60), Δ</a:t>
            </a:r>
            <a:r>
              <a:rPr lang="en-US" baseline="30000" dirty="0" smtClean="0">
                <a:solidFill>
                  <a:schemeClr val="bg1"/>
                </a:solidFill>
              </a:rPr>
              <a:t>17</a:t>
            </a:r>
            <a:r>
              <a:rPr lang="en-US" dirty="0" smtClean="0">
                <a:solidFill>
                  <a:schemeClr val="bg1"/>
                </a:solidFill>
              </a:rPr>
              <a:t>O~ -26.5± 5.6 ‰</a:t>
            </a:r>
            <a:endParaRPr lang="en-US" dirty="0">
              <a:solidFill>
                <a:schemeClr val="bg1"/>
              </a:solidFill>
            </a:endParaRPr>
          </a:p>
        </p:txBody>
      </p:sp>
      <p:grpSp>
        <p:nvGrpSpPr>
          <p:cNvPr id="4" name="Group 64"/>
          <p:cNvGrpSpPr/>
          <p:nvPr/>
        </p:nvGrpSpPr>
        <p:grpSpPr>
          <a:xfrm>
            <a:off x="2814006" y="5019581"/>
            <a:ext cx="609600" cy="533400"/>
            <a:chOff x="1752600" y="5791200"/>
            <a:chExt cx="609600" cy="533400"/>
          </a:xfrm>
        </p:grpSpPr>
        <p:grpSp>
          <p:nvGrpSpPr>
            <p:cNvPr id="5" name="Group 54"/>
            <p:cNvGrpSpPr/>
            <p:nvPr/>
          </p:nvGrpSpPr>
          <p:grpSpPr>
            <a:xfrm>
              <a:off x="2057400" y="5791200"/>
              <a:ext cx="304800" cy="228600"/>
              <a:chOff x="2057400" y="5791200"/>
              <a:chExt cx="304800" cy="228600"/>
            </a:xfrm>
          </p:grpSpPr>
          <p:sp>
            <p:nvSpPr>
              <p:cNvPr id="35" name="Oval 34"/>
              <p:cNvSpPr/>
              <p:nvPr/>
            </p:nvSpPr>
            <p:spPr>
              <a:xfrm>
                <a:off x="20574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6" name="Oval 35"/>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7" name="Oval 36"/>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8" name="Oval 37"/>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6" name="Group 57"/>
            <p:cNvGrpSpPr/>
            <p:nvPr/>
          </p:nvGrpSpPr>
          <p:grpSpPr>
            <a:xfrm>
              <a:off x="1752600" y="6019800"/>
              <a:ext cx="304800" cy="304800"/>
              <a:chOff x="2057400" y="5791200"/>
              <a:chExt cx="304800" cy="304800"/>
            </a:xfrm>
          </p:grpSpPr>
          <p:sp>
            <p:nvSpPr>
              <p:cNvPr id="61" name="Oval 60"/>
              <p:cNvSpPr/>
              <p:nvPr/>
            </p:nvSpPr>
            <p:spPr>
              <a:xfrm>
                <a:off x="2057400" y="60198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2" name="Oval 61"/>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3" name="Oval 62"/>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4" name="Oval 63"/>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grpSp>
        <p:nvGrpSpPr>
          <p:cNvPr id="7" name="Group 65"/>
          <p:cNvGrpSpPr/>
          <p:nvPr/>
        </p:nvGrpSpPr>
        <p:grpSpPr>
          <a:xfrm>
            <a:off x="3092723" y="2456582"/>
            <a:ext cx="4828271" cy="1953398"/>
            <a:chOff x="2031317" y="3228201"/>
            <a:chExt cx="4828271" cy="1953398"/>
          </a:xfrm>
        </p:grpSpPr>
        <p:grpSp>
          <p:nvGrpSpPr>
            <p:cNvPr id="8" name="Group 61"/>
            <p:cNvGrpSpPr/>
            <p:nvPr/>
          </p:nvGrpSpPr>
          <p:grpSpPr>
            <a:xfrm>
              <a:off x="4267200" y="3228201"/>
              <a:ext cx="340658" cy="734199"/>
              <a:chOff x="4267200" y="3228201"/>
              <a:chExt cx="340658" cy="734199"/>
            </a:xfrm>
          </p:grpSpPr>
          <p:sp>
            <p:nvSpPr>
              <p:cNvPr id="86" name="TextBox 85"/>
              <p:cNvSpPr txBox="1"/>
              <p:nvPr/>
            </p:nvSpPr>
            <p:spPr>
              <a:xfrm>
                <a:off x="4267200" y="3685401"/>
                <a:ext cx="340658" cy="276999"/>
              </a:xfrm>
              <a:prstGeom prst="rect">
                <a:avLst/>
              </a:prstGeom>
              <a:noFill/>
            </p:spPr>
            <p:txBody>
              <a:bodyPr wrap="none" rtlCol="0">
                <a:spAutoFit/>
              </a:bodyPr>
              <a:lstStyle/>
              <a:p>
                <a:r>
                  <a:rPr lang="en-US" sz="1200" dirty="0" smtClean="0">
                    <a:solidFill>
                      <a:schemeClr val="bg1"/>
                    </a:solidFill>
                  </a:rPr>
                  <a:t>10</a:t>
                </a:r>
                <a:endParaRPr lang="en-US" sz="1200" dirty="0">
                  <a:solidFill>
                    <a:schemeClr val="bg1"/>
                  </a:solidFill>
                </a:endParaRPr>
              </a:p>
            </p:txBody>
          </p:sp>
          <p:sp>
            <p:nvSpPr>
              <p:cNvPr id="89" name="TextBox 88"/>
              <p:cNvSpPr txBox="1"/>
              <p:nvPr/>
            </p:nvSpPr>
            <p:spPr>
              <a:xfrm>
                <a:off x="4267200" y="3228201"/>
                <a:ext cx="340658"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grpSp>
        <p:grpSp>
          <p:nvGrpSpPr>
            <p:cNvPr id="9" name="Group 60"/>
            <p:cNvGrpSpPr/>
            <p:nvPr/>
          </p:nvGrpSpPr>
          <p:grpSpPr>
            <a:xfrm>
              <a:off x="2031317" y="3352800"/>
              <a:ext cx="4828271" cy="1828799"/>
              <a:chOff x="2031317" y="3352800"/>
              <a:chExt cx="4828271" cy="1828799"/>
            </a:xfrm>
          </p:grpSpPr>
          <p:grpSp>
            <p:nvGrpSpPr>
              <p:cNvPr id="10" name="Group 58"/>
              <p:cNvGrpSpPr/>
              <p:nvPr/>
            </p:nvGrpSpPr>
            <p:grpSpPr>
              <a:xfrm>
                <a:off x="2031317" y="3886200"/>
                <a:ext cx="4828271" cy="381000"/>
                <a:chOff x="2031317" y="3886200"/>
                <a:chExt cx="4828271" cy="381000"/>
              </a:xfrm>
            </p:grpSpPr>
            <p:grpSp>
              <p:nvGrpSpPr>
                <p:cNvPr id="11" name="Group 57"/>
                <p:cNvGrpSpPr/>
                <p:nvPr/>
              </p:nvGrpSpPr>
              <p:grpSpPr>
                <a:xfrm>
                  <a:off x="2282824" y="4114800"/>
                  <a:ext cx="1144588" cy="152400"/>
                  <a:chOff x="2282824" y="4114800"/>
                  <a:chExt cx="1144588" cy="152400"/>
                </a:xfrm>
              </p:grpSpPr>
              <p:cxnSp>
                <p:nvCxnSpPr>
                  <p:cNvPr id="84" name="Straight Connector 83"/>
                  <p:cNvCxnSpPr/>
                  <p:nvPr/>
                </p:nvCxnSpPr>
                <p:spPr>
                  <a:xfrm rot="5400000">
                    <a:off x="3350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207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56"/>
                <p:cNvGrpSpPr/>
                <p:nvPr/>
              </p:nvGrpSpPr>
              <p:grpSpPr>
                <a:xfrm>
                  <a:off x="2031317" y="3886200"/>
                  <a:ext cx="4828271" cy="381000"/>
                  <a:chOff x="2031317" y="3886200"/>
                  <a:chExt cx="4828271" cy="381000"/>
                </a:xfrm>
              </p:grpSpPr>
              <p:cxnSp>
                <p:nvCxnSpPr>
                  <p:cNvPr id="80" name="Straight Connector 79"/>
                  <p:cNvCxnSpPr/>
                  <p:nvPr/>
                </p:nvCxnSpPr>
                <p:spPr>
                  <a:xfrm rot="5400000">
                    <a:off x="5638006"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6782594"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200400" y="3886200"/>
                    <a:ext cx="387771"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
                <p:nvSpPr>
                  <p:cNvPr id="83" name="TextBox 82"/>
                  <p:cNvSpPr txBox="1"/>
                  <p:nvPr/>
                </p:nvSpPr>
                <p:spPr>
                  <a:xfrm>
                    <a:off x="2031317" y="3886200"/>
                    <a:ext cx="387771" cy="276999"/>
                  </a:xfrm>
                  <a:prstGeom prst="rect">
                    <a:avLst/>
                  </a:prstGeom>
                  <a:noFill/>
                </p:spPr>
                <p:txBody>
                  <a:bodyPr wrap="none" rtlCol="0">
                    <a:spAutoFit/>
                  </a:bodyPr>
                  <a:lstStyle/>
                  <a:p>
                    <a:r>
                      <a:rPr lang="en-US" sz="1200" dirty="0" smtClean="0">
                        <a:solidFill>
                          <a:schemeClr val="bg1"/>
                        </a:solidFill>
                      </a:rPr>
                      <a:t>-40</a:t>
                    </a:r>
                    <a:endParaRPr lang="en-US" sz="1200" dirty="0">
                      <a:solidFill>
                        <a:schemeClr val="bg1"/>
                      </a:solidFill>
                    </a:endParaRPr>
                  </a:p>
                </p:txBody>
              </p:sp>
            </p:grpSp>
          </p:grpSp>
          <p:grpSp>
            <p:nvGrpSpPr>
              <p:cNvPr id="13" name="Group 55"/>
              <p:cNvGrpSpPr/>
              <p:nvPr/>
            </p:nvGrpSpPr>
            <p:grpSpPr>
              <a:xfrm>
                <a:off x="4164917" y="3352800"/>
                <a:ext cx="637273" cy="1828799"/>
                <a:chOff x="4164917" y="3352800"/>
                <a:chExt cx="637273" cy="1828799"/>
              </a:xfrm>
            </p:grpSpPr>
            <p:cxnSp>
              <p:nvCxnSpPr>
                <p:cNvPr id="73" name="Straight Connector 72"/>
                <p:cNvCxnSpPr/>
                <p:nvPr/>
              </p:nvCxnSpPr>
              <p:spPr>
                <a:xfrm rot="10800000">
                  <a:off x="4570411" y="38100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0800000">
                  <a:off x="4570411" y="33528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0800000">
                  <a:off x="4572001" y="5180009"/>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0800000">
                  <a:off x="4572001" y="4722809"/>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164917" y="4599801"/>
                  <a:ext cx="387771" cy="276999"/>
                </a:xfrm>
                <a:prstGeom prst="rect">
                  <a:avLst/>
                </a:prstGeom>
                <a:noFill/>
              </p:spPr>
              <p:txBody>
                <a:bodyPr wrap="none" rtlCol="0">
                  <a:spAutoFit/>
                </a:bodyPr>
                <a:lstStyle/>
                <a:p>
                  <a:r>
                    <a:rPr lang="en-US" sz="1200" dirty="0" smtClean="0">
                      <a:solidFill>
                        <a:schemeClr val="bg1"/>
                      </a:solidFill>
                    </a:rPr>
                    <a:t>-10</a:t>
                  </a:r>
                  <a:endParaRPr lang="en-US" sz="1200" dirty="0">
                    <a:solidFill>
                      <a:schemeClr val="bg1"/>
                    </a:solidFill>
                  </a:endParaRPr>
                </a:p>
              </p:txBody>
            </p:sp>
          </p:grpSp>
        </p:grpSp>
      </p:grpSp>
      <p:sp>
        <p:nvSpPr>
          <p:cNvPr id="90" name="TextBox 89"/>
          <p:cNvSpPr txBox="1"/>
          <p:nvPr/>
        </p:nvSpPr>
        <p:spPr>
          <a:xfrm>
            <a:off x="5201369" y="4257581"/>
            <a:ext cx="387771"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
        <p:nvSpPr>
          <p:cNvPr id="94" name="TextBox 93"/>
          <p:cNvSpPr txBox="1"/>
          <p:nvPr/>
        </p:nvSpPr>
        <p:spPr>
          <a:xfrm>
            <a:off x="6547806" y="3523382"/>
            <a:ext cx="340658"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
        <p:nvSpPr>
          <p:cNvPr id="101" name="TextBox 100"/>
          <p:cNvSpPr txBox="1"/>
          <p:nvPr/>
        </p:nvSpPr>
        <p:spPr>
          <a:xfrm>
            <a:off x="7690806" y="3523382"/>
            <a:ext cx="340658" cy="276999"/>
          </a:xfrm>
          <a:prstGeom prst="rect">
            <a:avLst/>
          </a:prstGeom>
          <a:noFill/>
        </p:spPr>
        <p:txBody>
          <a:bodyPr wrap="none" rtlCol="0">
            <a:spAutoFit/>
          </a:bodyPr>
          <a:lstStyle/>
          <a:p>
            <a:r>
              <a:rPr lang="en-US" sz="1200" dirty="0" smtClean="0">
                <a:solidFill>
                  <a:schemeClr val="bg1"/>
                </a:solidFill>
              </a:rPr>
              <a:t>40</a:t>
            </a:r>
            <a:endParaRPr lang="en-US" sz="1200" dirty="0">
              <a:solidFill>
                <a:schemeClr val="bg1"/>
              </a:solidFill>
            </a:endParaRPr>
          </a:p>
        </p:txBody>
      </p:sp>
      <p:cxnSp>
        <p:nvCxnSpPr>
          <p:cNvPr id="102" name="Straight Arrow Connector 101"/>
          <p:cNvCxnSpPr>
            <a:endCxn id="29" idx="1"/>
          </p:cNvCxnSpPr>
          <p:nvPr/>
        </p:nvCxnSpPr>
        <p:spPr>
          <a:xfrm>
            <a:off x="5030204" y="2907285"/>
            <a:ext cx="520792" cy="4693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3042606" y="5322790"/>
            <a:ext cx="4075793" cy="369332"/>
          </a:xfrm>
          <a:prstGeom prst="rect">
            <a:avLst/>
          </a:prstGeom>
          <a:noFill/>
        </p:spPr>
        <p:txBody>
          <a:bodyPr wrap="none" rtlCol="0">
            <a:spAutoFit/>
          </a:bodyPr>
          <a:lstStyle/>
          <a:p>
            <a:r>
              <a:rPr lang="en-US" dirty="0" smtClean="0">
                <a:solidFill>
                  <a:schemeClr val="accent6">
                    <a:lumMod val="75000"/>
                  </a:schemeClr>
                </a:solidFill>
              </a:rPr>
              <a:t>Calcium-Aluminum Inclusions (4.56 </a:t>
            </a:r>
            <a:r>
              <a:rPr lang="en-US" dirty="0" err="1" smtClean="0">
                <a:solidFill>
                  <a:schemeClr val="accent6">
                    <a:lumMod val="75000"/>
                  </a:schemeClr>
                </a:solidFill>
              </a:rPr>
              <a:t>Gyrs</a:t>
            </a:r>
            <a:r>
              <a:rPr lang="en-US" dirty="0" smtClean="0">
                <a:solidFill>
                  <a:schemeClr val="accent6">
                    <a:lumMod val="75000"/>
                  </a:schemeClr>
                </a:solidFill>
              </a:rPr>
              <a:t>.)</a:t>
            </a:r>
            <a:endParaRPr lang="en-US" dirty="0">
              <a:solidFill>
                <a:schemeClr val="accent6">
                  <a:lumMod val="75000"/>
                </a:schemeClr>
              </a:solidFill>
            </a:endParaRPr>
          </a:p>
        </p:txBody>
      </p:sp>
      <p:sp>
        <p:nvSpPr>
          <p:cNvPr id="119" name="TextBox 118"/>
          <p:cNvSpPr txBox="1"/>
          <p:nvPr/>
        </p:nvSpPr>
        <p:spPr>
          <a:xfrm>
            <a:off x="1642634" y="4802649"/>
            <a:ext cx="1095172" cy="369332"/>
          </a:xfrm>
          <a:prstGeom prst="rect">
            <a:avLst/>
          </a:prstGeom>
          <a:noFill/>
          <a:ln>
            <a:solidFill>
              <a:schemeClr val="bg1"/>
            </a:solidFill>
          </a:ln>
        </p:spPr>
        <p:txBody>
          <a:bodyPr wrap="square" rtlCol="0">
            <a:spAutoFit/>
          </a:bodyPr>
          <a:lstStyle/>
          <a:p>
            <a:r>
              <a:rPr lang="en-US" dirty="0" smtClean="0">
                <a:solidFill>
                  <a:schemeClr val="accent6">
                    <a:lumMod val="75000"/>
                  </a:schemeClr>
                </a:solidFill>
              </a:rPr>
              <a:t>The Sun ?</a:t>
            </a:r>
            <a:endParaRPr lang="en-US" dirty="0">
              <a:solidFill>
                <a:schemeClr val="accent6">
                  <a:lumMod val="75000"/>
                </a:schemeClr>
              </a:solidFill>
            </a:endParaRPr>
          </a:p>
        </p:txBody>
      </p:sp>
      <p:sp>
        <p:nvSpPr>
          <p:cNvPr id="121" name="TextBox 120"/>
          <p:cNvSpPr txBox="1"/>
          <p:nvPr/>
        </p:nvSpPr>
        <p:spPr>
          <a:xfrm>
            <a:off x="2071638" y="3101881"/>
            <a:ext cx="387771" cy="276999"/>
          </a:xfrm>
          <a:prstGeom prst="rect">
            <a:avLst/>
          </a:prstGeom>
          <a:noFill/>
        </p:spPr>
        <p:txBody>
          <a:bodyPr wrap="none" rtlCol="0">
            <a:spAutoFit/>
          </a:bodyPr>
          <a:lstStyle/>
          <a:p>
            <a:r>
              <a:rPr lang="en-US" sz="1200" dirty="0" smtClean="0">
                <a:solidFill>
                  <a:schemeClr val="bg1"/>
                </a:solidFill>
              </a:rPr>
              <a:t>-60</a:t>
            </a:r>
            <a:endParaRPr lang="en-US" sz="1200" dirty="0">
              <a:solidFill>
                <a:schemeClr val="bg1"/>
              </a:solidFill>
            </a:endParaRPr>
          </a:p>
        </p:txBody>
      </p:sp>
      <p:cxnSp>
        <p:nvCxnSpPr>
          <p:cNvPr id="122" name="Straight Connector 121"/>
          <p:cNvCxnSpPr/>
          <p:nvPr/>
        </p:nvCxnSpPr>
        <p:spPr>
          <a:xfrm rot="5400000">
            <a:off x="2227424" y="3443987"/>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1187612" y="3405887"/>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1070720" y="3078712"/>
            <a:ext cx="387771" cy="276999"/>
          </a:xfrm>
          <a:prstGeom prst="rect">
            <a:avLst/>
          </a:prstGeom>
          <a:noFill/>
        </p:spPr>
        <p:txBody>
          <a:bodyPr wrap="none" rtlCol="0">
            <a:spAutoFit/>
          </a:bodyPr>
          <a:lstStyle/>
          <a:p>
            <a:r>
              <a:rPr lang="en-US" sz="1200" dirty="0" smtClean="0">
                <a:solidFill>
                  <a:schemeClr val="bg1"/>
                </a:solidFill>
              </a:rPr>
              <a:t>-80</a:t>
            </a:r>
            <a:endParaRPr lang="en-US" sz="1200" dirty="0">
              <a:solidFill>
                <a:schemeClr val="bg1"/>
              </a:solidFill>
            </a:endParaRPr>
          </a:p>
        </p:txBody>
      </p:sp>
      <p:cxnSp>
        <p:nvCxnSpPr>
          <p:cNvPr id="133" name="Straight Connector 132"/>
          <p:cNvCxnSpPr/>
          <p:nvPr/>
        </p:nvCxnSpPr>
        <p:spPr>
          <a:xfrm rot="5400000">
            <a:off x="147800" y="3387355"/>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69429" y="3066182"/>
            <a:ext cx="465768" cy="276999"/>
          </a:xfrm>
          <a:prstGeom prst="rect">
            <a:avLst/>
          </a:prstGeom>
          <a:noFill/>
        </p:spPr>
        <p:txBody>
          <a:bodyPr wrap="none" rtlCol="0">
            <a:spAutoFit/>
          </a:bodyPr>
          <a:lstStyle/>
          <a:p>
            <a:r>
              <a:rPr lang="en-US" sz="1200" dirty="0" smtClean="0">
                <a:solidFill>
                  <a:schemeClr val="bg1"/>
                </a:solidFill>
              </a:rPr>
              <a:t>-100</a:t>
            </a:r>
            <a:endParaRPr lang="en-US" sz="1200" dirty="0">
              <a:solidFill>
                <a:schemeClr val="bg1"/>
              </a:solidFill>
            </a:endParaRPr>
          </a:p>
        </p:txBody>
      </p:sp>
      <p:cxnSp>
        <p:nvCxnSpPr>
          <p:cNvPr id="140" name="Straight Connector 139"/>
          <p:cNvCxnSpPr/>
          <p:nvPr/>
        </p:nvCxnSpPr>
        <p:spPr>
          <a:xfrm rot="10800000">
            <a:off x="56461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0800000">
            <a:off x="5646107" y="44083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0800000">
            <a:off x="5633407" y="53227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10800000">
            <a:off x="56334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5217318" y="4727090"/>
            <a:ext cx="387771" cy="276999"/>
          </a:xfrm>
          <a:prstGeom prst="rect">
            <a:avLst/>
          </a:prstGeom>
          <a:noFill/>
        </p:spPr>
        <p:txBody>
          <a:bodyPr wrap="none" rtlCol="0">
            <a:spAutoFit/>
          </a:bodyPr>
          <a:lstStyle/>
          <a:p>
            <a:r>
              <a:rPr lang="en-US" sz="1200" dirty="0" smtClean="0">
                <a:solidFill>
                  <a:schemeClr val="bg1"/>
                </a:solidFill>
              </a:rPr>
              <a:t>-30</a:t>
            </a:r>
            <a:endParaRPr lang="en-US" sz="1200" dirty="0">
              <a:solidFill>
                <a:schemeClr val="bg1"/>
              </a:solidFill>
            </a:endParaRPr>
          </a:p>
        </p:txBody>
      </p:sp>
      <p:cxnSp>
        <p:nvCxnSpPr>
          <p:cNvPr id="147" name="Straight Arrow Connector 146"/>
          <p:cNvCxnSpPr>
            <a:stCxn id="150" idx="2"/>
          </p:cNvCxnSpPr>
          <p:nvPr/>
        </p:nvCxnSpPr>
        <p:spPr>
          <a:xfrm rot="5400000">
            <a:off x="354094" y="5931758"/>
            <a:ext cx="449072" cy="984181"/>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2162800" y="5361344"/>
            <a:ext cx="609600" cy="623510"/>
          </a:xfrm>
          <a:prstGeom prst="ellipse">
            <a:avLst/>
          </a:prstGeom>
          <a:solidFill>
            <a:schemeClr val="accent6"/>
          </a:solidFill>
          <a:effectLst>
            <a:glow rad="101600">
              <a:schemeClr val="accent6">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chemeClr val="tx1"/>
                </a:solidFill>
              </a:rPr>
              <a:t>?</a:t>
            </a:r>
            <a:endParaRPr lang="en-US" sz="2200" b="1" dirty="0">
              <a:solidFill>
                <a:schemeClr val="tx1"/>
              </a:solidFill>
            </a:endParaRPr>
          </a:p>
        </p:txBody>
      </p:sp>
      <p:sp>
        <p:nvSpPr>
          <p:cNvPr id="150" name="TextBox 149"/>
          <p:cNvSpPr txBox="1"/>
          <p:nvPr/>
        </p:nvSpPr>
        <p:spPr>
          <a:xfrm>
            <a:off x="465946" y="5552981"/>
            <a:ext cx="1209548" cy="646331"/>
          </a:xfrm>
          <a:prstGeom prst="rect">
            <a:avLst/>
          </a:prstGeom>
          <a:noFill/>
          <a:ln>
            <a:solidFill>
              <a:schemeClr val="accent6"/>
            </a:solidFill>
          </a:ln>
        </p:spPr>
        <p:txBody>
          <a:bodyPr wrap="none" rtlCol="0">
            <a:spAutoFit/>
          </a:bodyPr>
          <a:lstStyle/>
          <a:p>
            <a:r>
              <a:rPr lang="en-US" dirty="0" smtClean="0">
                <a:solidFill>
                  <a:schemeClr val="bg1"/>
                </a:solidFill>
              </a:rPr>
              <a:t>Solar Wind</a:t>
            </a:r>
          </a:p>
          <a:p>
            <a:r>
              <a:rPr lang="en-US" dirty="0" smtClean="0">
                <a:solidFill>
                  <a:schemeClr val="bg1"/>
                </a:solidFill>
              </a:rPr>
              <a:t> (-99, -79)</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1447800" y="228600"/>
            <a:ext cx="7467600" cy="546100"/>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anchor="ctr"/>
          <a:lstStyle/>
          <a:p>
            <a:pPr algn="ctr" defTabSz="914400" fontAlgn="base">
              <a:spcBef>
                <a:spcPct val="0"/>
              </a:spcBef>
              <a:spcAft>
                <a:spcPct val="0"/>
              </a:spcAft>
              <a:defRPr/>
            </a:pPr>
            <a:r>
              <a:rPr lang="en-US" sz="3200" b="1" i="1" dirty="0">
                <a:solidFill>
                  <a:srgbClr val="FFFFFF"/>
                </a:solidFill>
                <a:effectLst>
                  <a:outerShdw blurRad="38100" dist="38100" dir="2700000" algn="tl">
                    <a:srgbClr val="000000"/>
                  </a:outerShdw>
                </a:effectLst>
                <a:latin typeface="Dauphin" pitchFamily="18" charset="0"/>
              </a:rPr>
              <a:t>Photo-chemical origin: Self-shielding of CO</a:t>
            </a:r>
          </a:p>
        </p:txBody>
      </p:sp>
      <p:grpSp>
        <p:nvGrpSpPr>
          <p:cNvPr id="2" name="Group 3"/>
          <p:cNvGrpSpPr>
            <a:grpSpLocks/>
          </p:cNvGrpSpPr>
          <p:nvPr/>
        </p:nvGrpSpPr>
        <p:grpSpPr bwMode="auto">
          <a:xfrm>
            <a:off x="152400" y="1981200"/>
            <a:ext cx="1749425" cy="1371600"/>
            <a:chOff x="96" y="1248"/>
            <a:chExt cx="1102" cy="864"/>
          </a:xfrm>
        </p:grpSpPr>
        <p:sp>
          <p:nvSpPr>
            <p:cNvPr id="43036" name="AutoShape 4"/>
            <p:cNvSpPr>
              <a:spLocks noChangeArrowheads="1"/>
            </p:cNvSpPr>
            <p:nvPr/>
          </p:nvSpPr>
          <p:spPr bwMode="auto">
            <a:xfrm>
              <a:off x="144" y="1248"/>
              <a:ext cx="1054" cy="864"/>
            </a:xfrm>
            <a:prstGeom prst="rightArrow">
              <a:avLst>
                <a:gd name="adj1" fmla="val 50000"/>
                <a:gd name="adj2" fmla="val 30498"/>
              </a:avLst>
            </a:prstGeom>
            <a:gradFill rotWithShape="1">
              <a:gsLst>
                <a:gs pos="0">
                  <a:srgbClr val="E6F9FC"/>
                </a:gs>
                <a:gs pos="50000">
                  <a:srgbClr val="6600CC"/>
                </a:gs>
                <a:gs pos="100000">
                  <a:srgbClr val="E6F9FC"/>
                </a:gs>
              </a:gsLst>
              <a:lin ang="0" scaled="1"/>
            </a:gradFill>
            <a:ln w="25400">
              <a:solidFill>
                <a:srgbClr val="6600CC"/>
              </a:solidFill>
              <a:miter lim="800000"/>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37" name="Text Box 5"/>
            <p:cNvSpPr txBox="1">
              <a:spLocks noChangeArrowheads="1"/>
            </p:cNvSpPr>
            <p:nvPr/>
          </p:nvSpPr>
          <p:spPr bwMode="auto">
            <a:xfrm>
              <a:off x="384" y="1488"/>
              <a:ext cx="432" cy="250"/>
            </a:xfrm>
            <a:prstGeom prst="rect">
              <a:avLst/>
            </a:prstGeom>
            <a:noFill/>
            <a:ln w="9525">
              <a:noFill/>
              <a:miter lim="800000"/>
              <a:headEnd/>
              <a:tailEnd/>
            </a:ln>
            <a:effectLst/>
          </p:spPr>
          <p:txBody>
            <a:bodyPr>
              <a:prstTxWarp prst="textNoShape">
                <a:avLst/>
              </a:prstTxWarp>
              <a:spAutoFit/>
            </a:bodyPr>
            <a:lstStyle/>
            <a:p>
              <a:pPr algn="ctr" defTabSz="914400" fontAlgn="base">
                <a:spcBef>
                  <a:spcPct val="50000"/>
                </a:spcBef>
                <a:spcAft>
                  <a:spcPct val="0"/>
                </a:spcAft>
              </a:pPr>
              <a:r>
                <a:rPr lang="en-US" sz="2000" b="1" dirty="0" err="1" smtClean="0">
                  <a:solidFill>
                    <a:srgbClr val="FFFFFF"/>
                  </a:solidFill>
                </a:rPr>
                <a:t>h</a:t>
              </a:r>
              <a:r>
                <a:rPr lang="en-US" sz="2000" b="1" dirty="0" err="1" smtClean="0">
                  <a:solidFill>
                    <a:srgbClr val="FFFFFF"/>
                  </a:solidFill>
                  <a:latin typeface="Symbol" pitchFamily="-112" charset="2"/>
                </a:rPr>
                <a:t>ν</a:t>
              </a:r>
              <a:endParaRPr lang="en-US" b="1" dirty="0">
                <a:solidFill>
                  <a:srgbClr val="FFFFFF"/>
                </a:solidFill>
              </a:endParaRPr>
            </a:p>
          </p:txBody>
        </p:sp>
        <p:sp>
          <p:nvSpPr>
            <p:cNvPr id="43038" name="Text Box 6"/>
            <p:cNvSpPr txBox="1">
              <a:spLocks noChangeArrowheads="1"/>
            </p:cNvSpPr>
            <p:nvPr/>
          </p:nvSpPr>
          <p:spPr bwMode="auto">
            <a:xfrm>
              <a:off x="96" y="1680"/>
              <a:ext cx="1056" cy="221"/>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pPr>
              <a:r>
                <a:rPr lang="en-US" sz="1700" b="1">
                  <a:solidFill>
                    <a:srgbClr val="000000"/>
                  </a:solidFill>
                </a:rPr>
                <a:t>91 – 111 nm</a:t>
              </a:r>
            </a:p>
          </p:txBody>
        </p:sp>
      </p:grpSp>
      <p:grpSp>
        <p:nvGrpSpPr>
          <p:cNvPr id="3" name="Group 7"/>
          <p:cNvGrpSpPr>
            <a:grpSpLocks/>
          </p:cNvGrpSpPr>
          <p:nvPr/>
        </p:nvGrpSpPr>
        <p:grpSpPr bwMode="auto">
          <a:xfrm>
            <a:off x="1981200" y="2209800"/>
            <a:ext cx="5943600" cy="838200"/>
            <a:chOff x="1248" y="1392"/>
            <a:chExt cx="3744" cy="528"/>
          </a:xfrm>
        </p:grpSpPr>
        <p:sp>
          <p:nvSpPr>
            <p:cNvPr id="43032" name="Oval 8"/>
            <p:cNvSpPr>
              <a:spLocks noChangeArrowheads="1"/>
            </p:cNvSpPr>
            <p:nvPr/>
          </p:nvSpPr>
          <p:spPr bwMode="auto">
            <a:xfrm>
              <a:off x="4896" y="1392"/>
              <a:ext cx="96" cy="528"/>
            </a:xfrm>
            <a:prstGeom prst="ellipse">
              <a:avLst/>
            </a:prstGeom>
            <a:solidFill>
              <a:srgbClr val="99FFCC"/>
            </a:solidFill>
            <a:ln w="25400">
              <a:no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33" name="Rectangle 9"/>
            <p:cNvSpPr>
              <a:spLocks noChangeArrowheads="1"/>
            </p:cNvSpPr>
            <p:nvPr/>
          </p:nvSpPr>
          <p:spPr bwMode="auto">
            <a:xfrm>
              <a:off x="1296" y="1392"/>
              <a:ext cx="3648" cy="528"/>
            </a:xfrm>
            <a:prstGeom prst="rect">
              <a:avLst/>
            </a:prstGeom>
            <a:solidFill>
              <a:srgbClr val="99FFCC"/>
            </a:solidFill>
            <a:ln w="25400">
              <a:noFill/>
              <a:miter lim="800000"/>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34" name="Oval 10"/>
            <p:cNvSpPr>
              <a:spLocks noChangeArrowheads="1"/>
            </p:cNvSpPr>
            <p:nvPr/>
          </p:nvSpPr>
          <p:spPr bwMode="auto">
            <a:xfrm>
              <a:off x="1248" y="1392"/>
              <a:ext cx="96" cy="528"/>
            </a:xfrm>
            <a:prstGeom prst="ellipse">
              <a:avLst/>
            </a:prstGeom>
            <a:solidFill>
              <a:srgbClr val="CCFFCC"/>
            </a:solidFill>
            <a:ln w="25400">
              <a:solidFill>
                <a:schemeClr val="tx1"/>
              </a:solidFill>
              <a:round/>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35" name="Text Box 11"/>
            <p:cNvSpPr txBox="1">
              <a:spLocks noChangeArrowheads="1"/>
            </p:cNvSpPr>
            <p:nvPr/>
          </p:nvSpPr>
          <p:spPr bwMode="auto">
            <a:xfrm>
              <a:off x="1920" y="1536"/>
              <a:ext cx="2256" cy="250"/>
            </a:xfrm>
            <a:prstGeom prst="rect">
              <a:avLst/>
            </a:prstGeom>
            <a:noFill/>
            <a:ln w="9525">
              <a:noFill/>
              <a:miter lim="800000"/>
              <a:headEnd/>
              <a:tailEnd/>
            </a:ln>
            <a:effectLst/>
          </p:spPr>
          <p:txBody>
            <a:bodyPr>
              <a:prstTxWarp prst="textNoShape">
                <a:avLst/>
              </a:prstTxWarp>
              <a:spAutoFit/>
            </a:bodyPr>
            <a:lstStyle/>
            <a:p>
              <a:pPr algn="ctr" defTabSz="914400" fontAlgn="base">
                <a:spcBef>
                  <a:spcPct val="50000"/>
                </a:spcBef>
                <a:spcAft>
                  <a:spcPct val="0"/>
                </a:spcAft>
              </a:pPr>
              <a:r>
                <a:rPr lang="en-US" sz="2000" b="1">
                  <a:solidFill>
                    <a:srgbClr val="003300"/>
                  </a:solidFill>
                </a:rPr>
                <a:t>CO (C</a:t>
              </a:r>
              <a:r>
                <a:rPr lang="en-US" sz="2000" b="1" baseline="30000">
                  <a:solidFill>
                    <a:srgbClr val="003300"/>
                  </a:solidFill>
                </a:rPr>
                <a:t>16</a:t>
              </a:r>
              <a:r>
                <a:rPr lang="en-US" sz="2000" b="1">
                  <a:solidFill>
                    <a:srgbClr val="003300"/>
                  </a:solidFill>
                </a:rPr>
                <a:t>O + C</a:t>
              </a:r>
              <a:r>
                <a:rPr lang="en-US" sz="2000" b="1" baseline="30000">
                  <a:solidFill>
                    <a:srgbClr val="003300"/>
                  </a:solidFill>
                </a:rPr>
                <a:t>18</a:t>
              </a:r>
              <a:r>
                <a:rPr lang="en-US" sz="2000" b="1">
                  <a:solidFill>
                    <a:srgbClr val="003300"/>
                  </a:solidFill>
                </a:rPr>
                <a:t>O + C</a:t>
              </a:r>
              <a:r>
                <a:rPr lang="en-US" sz="2000" b="1" baseline="30000">
                  <a:solidFill>
                    <a:srgbClr val="003300"/>
                  </a:solidFill>
                </a:rPr>
                <a:t>17</a:t>
              </a:r>
              <a:r>
                <a:rPr lang="en-US" sz="2000" b="1">
                  <a:solidFill>
                    <a:srgbClr val="003300"/>
                  </a:solidFill>
                </a:rPr>
                <a:t>O)</a:t>
              </a:r>
            </a:p>
          </p:txBody>
        </p:sp>
      </p:grpSp>
      <p:grpSp>
        <p:nvGrpSpPr>
          <p:cNvPr id="4" name="Group 12"/>
          <p:cNvGrpSpPr>
            <a:grpSpLocks/>
          </p:cNvGrpSpPr>
          <p:nvPr/>
        </p:nvGrpSpPr>
        <p:grpSpPr bwMode="auto">
          <a:xfrm>
            <a:off x="1828800" y="3124200"/>
            <a:ext cx="1447800" cy="3048000"/>
            <a:chOff x="1152" y="1968"/>
            <a:chExt cx="912" cy="1920"/>
          </a:xfrm>
        </p:grpSpPr>
        <p:grpSp>
          <p:nvGrpSpPr>
            <p:cNvPr id="5" name="Group 13"/>
            <p:cNvGrpSpPr>
              <a:grpSpLocks/>
            </p:cNvGrpSpPr>
            <p:nvPr/>
          </p:nvGrpSpPr>
          <p:grpSpPr bwMode="auto">
            <a:xfrm>
              <a:off x="1200" y="1968"/>
              <a:ext cx="864" cy="1920"/>
              <a:chOff x="1008" y="1296"/>
              <a:chExt cx="864" cy="1920"/>
            </a:xfrm>
          </p:grpSpPr>
          <p:sp>
            <p:nvSpPr>
              <p:cNvPr id="43027" name="Rectangle 14"/>
              <p:cNvSpPr>
                <a:spLocks noChangeArrowheads="1"/>
              </p:cNvSpPr>
              <p:nvPr/>
            </p:nvSpPr>
            <p:spPr bwMode="auto">
              <a:xfrm rot="-5400000">
                <a:off x="192" y="2208"/>
                <a:ext cx="1920" cy="9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28" name="Rectangle 15"/>
              <p:cNvSpPr>
                <a:spLocks noChangeArrowheads="1"/>
              </p:cNvSpPr>
              <p:nvPr/>
            </p:nvSpPr>
            <p:spPr bwMode="auto">
              <a:xfrm rot="5400000">
                <a:off x="912" y="1584"/>
                <a:ext cx="672" cy="9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29" name="Rectangle 16"/>
              <p:cNvSpPr>
                <a:spLocks noChangeArrowheads="1"/>
              </p:cNvSpPr>
              <p:nvPr/>
            </p:nvSpPr>
            <p:spPr bwMode="auto">
              <a:xfrm rot="5400000">
                <a:off x="1176" y="1416"/>
                <a:ext cx="336" cy="9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pPr defTabSz="914400" eaLnBrk="0" fontAlgn="base" hangingPunct="0">
                  <a:spcBef>
                    <a:spcPct val="0"/>
                  </a:spcBef>
                  <a:spcAft>
                    <a:spcPct val="0"/>
                  </a:spcAft>
                </a:pPr>
                <a:endParaRPr lang="en-US" b="1" i="1">
                  <a:solidFill>
                    <a:srgbClr val="FFFFFF"/>
                  </a:solidFill>
                </a:endParaRPr>
              </a:p>
            </p:txBody>
          </p:sp>
          <p:sp>
            <p:nvSpPr>
              <p:cNvPr id="43030" name="Text Box 17"/>
              <p:cNvSpPr txBox="1">
                <a:spLocks noChangeArrowheads="1"/>
              </p:cNvSpPr>
              <p:nvPr/>
            </p:nvSpPr>
            <p:spPr bwMode="auto">
              <a:xfrm>
                <a:off x="1008" y="1776"/>
                <a:ext cx="720" cy="231"/>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pPr>
                <a:r>
                  <a:rPr lang="en-US" b="1" baseline="30000">
                    <a:solidFill>
                      <a:srgbClr val="000066"/>
                    </a:solidFill>
                  </a:rPr>
                  <a:t>12</a:t>
                </a:r>
                <a:r>
                  <a:rPr lang="en-US" b="1">
                    <a:solidFill>
                      <a:srgbClr val="000066"/>
                    </a:solidFill>
                  </a:rPr>
                  <a:t>C</a:t>
                </a:r>
                <a:r>
                  <a:rPr lang="en-US" b="1" baseline="30000">
                    <a:solidFill>
                      <a:srgbClr val="000066"/>
                    </a:solidFill>
                  </a:rPr>
                  <a:t>18</a:t>
                </a:r>
                <a:r>
                  <a:rPr lang="en-US" b="1">
                    <a:solidFill>
                      <a:srgbClr val="000066"/>
                    </a:solidFill>
                  </a:rPr>
                  <a:t>O</a:t>
                </a:r>
              </a:p>
            </p:txBody>
          </p:sp>
          <p:sp>
            <p:nvSpPr>
              <p:cNvPr id="43031" name="Text Box 18"/>
              <p:cNvSpPr txBox="1">
                <a:spLocks noChangeArrowheads="1"/>
              </p:cNvSpPr>
              <p:nvPr/>
            </p:nvSpPr>
            <p:spPr bwMode="auto">
              <a:xfrm>
                <a:off x="1152" y="1392"/>
                <a:ext cx="720" cy="231"/>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pPr>
                <a:r>
                  <a:rPr lang="en-US" b="1" baseline="30000">
                    <a:solidFill>
                      <a:srgbClr val="000066"/>
                    </a:solidFill>
                  </a:rPr>
                  <a:t>12</a:t>
                </a:r>
                <a:r>
                  <a:rPr lang="en-US" b="1">
                    <a:solidFill>
                      <a:srgbClr val="000066"/>
                    </a:solidFill>
                  </a:rPr>
                  <a:t>C</a:t>
                </a:r>
                <a:r>
                  <a:rPr lang="en-US" b="1" baseline="30000">
                    <a:solidFill>
                      <a:srgbClr val="000066"/>
                    </a:solidFill>
                  </a:rPr>
                  <a:t>17</a:t>
                </a:r>
                <a:r>
                  <a:rPr lang="en-US" b="1">
                    <a:solidFill>
                      <a:srgbClr val="000066"/>
                    </a:solidFill>
                  </a:rPr>
                  <a:t>O</a:t>
                </a:r>
              </a:p>
            </p:txBody>
          </p:sp>
        </p:grpSp>
        <p:sp>
          <p:nvSpPr>
            <p:cNvPr id="43026" name="Text Box 19"/>
            <p:cNvSpPr txBox="1">
              <a:spLocks noChangeArrowheads="1"/>
            </p:cNvSpPr>
            <p:nvPr/>
          </p:nvSpPr>
          <p:spPr bwMode="auto">
            <a:xfrm>
              <a:off x="1152" y="2736"/>
              <a:ext cx="720" cy="231"/>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pPr>
              <a:r>
                <a:rPr lang="en-US" b="1" baseline="30000">
                  <a:solidFill>
                    <a:srgbClr val="000066"/>
                  </a:solidFill>
                </a:rPr>
                <a:t>12</a:t>
              </a:r>
              <a:r>
                <a:rPr lang="en-US" b="1">
                  <a:solidFill>
                    <a:srgbClr val="000066"/>
                  </a:solidFill>
                </a:rPr>
                <a:t>C</a:t>
              </a:r>
              <a:r>
                <a:rPr lang="en-US" b="1" baseline="30000">
                  <a:solidFill>
                    <a:srgbClr val="000066"/>
                  </a:solidFill>
                </a:rPr>
                <a:t>16</a:t>
              </a:r>
              <a:r>
                <a:rPr lang="en-US" b="1">
                  <a:solidFill>
                    <a:srgbClr val="000066"/>
                  </a:solidFill>
                </a:rPr>
                <a:t>O</a:t>
              </a:r>
            </a:p>
          </p:txBody>
        </p:sp>
      </p:grpSp>
      <p:sp>
        <p:nvSpPr>
          <p:cNvPr id="303124" name="Rectangle 20"/>
          <p:cNvSpPr>
            <a:spLocks noChangeArrowheads="1"/>
          </p:cNvSpPr>
          <p:nvPr/>
        </p:nvSpPr>
        <p:spPr bwMode="auto">
          <a:xfrm>
            <a:off x="2057400" y="990600"/>
            <a:ext cx="5791200" cy="1066800"/>
          </a:xfrm>
          <a:prstGeom prst="rect">
            <a:avLst/>
          </a:prstGeom>
          <a:solidFill>
            <a:srgbClr val="99CCFF"/>
          </a:solidFill>
          <a:ln w="25400">
            <a:solidFill>
              <a:schemeClr val="tx1"/>
            </a:solidFill>
            <a:miter lim="800000"/>
            <a:headEnd/>
            <a:tailEnd/>
          </a:ln>
          <a:effectLst/>
        </p:spPr>
        <p:txBody>
          <a:bodyPr wrap="none" anchor="ctr">
            <a:prstTxWarp prst="textNoShape">
              <a:avLst/>
            </a:prstTxWarp>
          </a:bodyPr>
          <a:lstStyle/>
          <a:p>
            <a:pPr algn="ctr" defTabSz="914400" fontAlgn="base">
              <a:spcBef>
                <a:spcPct val="0"/>
              </a:spcBef>
              <a:spcAft>
                <a:spcPct val="0"/>
              </a:spcAft>
            </a:pPr>
            <a:endParaRPr lang="en-US">
              <a:solidFill>
                <a:srgbClr val="000000"/>
              </a:solidFill>
              <a:latin typeface="Arial" pitchFamily="-112" charset="0"/>
            </a:endParaRPr>
          </a:p>
        </p:txBody>
      </p:sp>
      <p:sp>
        <p:nvSpPr>
          <p:cNvPr id="303125" name="Text Box 21"/>
          <p:cNvSpPr txBox="1">
            <a:spLocks noChangeArrowheads="1"/>
          </p:cNvSpPr>
          <p:nvPr/>
        </p:nvSpPr>
        <p:spPr bwMode="auto">
          <a:xfrm rot="-653650">
            <a:off x="3810000" y="1295400"/>
            <a:ext cx="1725613" cy="396875"/>
          </a:xfrm>
          <a:prstGeom prst="rect">
            <a:avLst/>
          </a:prstGeom>
          <a:noFill/>
          <a:ln w="9525">
            <a:noFill/>
            <a:miter lim="800000"/>
            <a:headEnd/>
            <a:tailEnd/>
          </a:ln>
          <a:effectLst/>
        </p:spPr>
        <p:txBody>
          <a:bodyPr>
            <a:prstTxWarp prst="textNoShape">
              <a:avLst/>
            </a:prstTxWarp>
            <a:spAutoFit/>
          </a:bodyPr>
          <a:lstStyle/>
          <a:p>
            <a:pPr algn="r" defTabSz="914400" fontAlgn="base">
              <a:spcBef>
                <a:spcPct val="50000"/>
              </a:spcBef>
              <a:spcAft>
                <a:spcPct val="0"/>
              </a:spcAft>
            </a:pPr>
            <a:r>
              <a:rPr lang="en-US" sz="2000" b="1">
                <a:solidFill>
                  <a:srgbClr val="000000"/>
                </a:solidFill>
                <a:latin typeface="Arial" pitchFamily="-112" charset="0"/>
              </a:rPr>
              <a:t>[</a:t>
            </a:r>
            <a:r>
              <a:rPr lang="en-US" sz="2000" b="1" baseline="30000">
                <a:solidFill>
                  <a:srgbClr val="000000"/>
                </a:solidFill>
                <a:latin typeface="Arial" pitchFamily="-112" charset="0"/>
              </a:rPr>
              <a:t>17,18</a:t>
            </a:r>
            <a:r>
              <a:rPr lang="en-US" sz="2000" b="1">
                <a:solidFill>
                  <a:srgbClr val="000000"/>
                </a:solidFill>
                <a:latin typeface="Arial" pitchFamily="-112" charset="0"/>
              </a:rPr>
              <a:t>O]/[</a:t>
            </a:r>
            <a:r>
              <a:rPr lang="en-US" sz="2000" b="1" baseline="30000">
                <a:solidFill>
                  <a:srgbClr val="000000"/>
                </a:solidFill>
                <a:latin typeface="Arial" pitchFamily="-112" charset="0"/>
              </a:rPr>
              <a:t>16</a:t>
            </a:r>
            <a:r>
              <a:rPr lang="en-US" sz="2000" b="1">
                <a:solidFill>
                  <a:srgbClr val="000000"/>
                </a:solidFill>
                <a:latin typeface="Arial" pitchFamily="-112" charset="0"/>
              </a:rPr>
              <a:t>O]</a:t>
            </a:r>
          </a:p>
        </p:txBody>
      </p:sp>
      <p:sp>
        <p:nvSpPr>
          <p:cNvPr id="303126" name="Freeform 22"/>
          <p:cNvSpPr>
            <a:spLocks/>
          </p:cNvSpPr>
          <p:nvPr/>
        </p:nvSpPr>
        <p:spPr bwMode="auto">
          <a:xfrm>
            <a:off x="2057400" y="977900"/>
            <a:ext cx="5791200" cy="1092200"/>
          </a:xfrm>
          <a:custGeom>
            <a:avLst/>
            <a:gdLst>
              <a:gd name="T0" fmla="*/ 0 w 3648"/>
              <a:gd name="T1" fmla="*/ 1079500 h 688"/>
              <a:gd name="T2" fmla="*/ 685800 w 3648"/>
              <a:gd name="T3" fmla="*/ 1079500 h 688"/>
              <a:gd name="T4" fmla="*/ 1752600 w 3648"/>
              <a:gd name="T5" fmla="*/ 1003300 h 688"/>
              <a:gd name="T6" fmla="*/ 2667000 w 3648"/>
              <a:gd name="T7" fmla="*/ 850900 h 688"/>
              <a:gd name="T8" fmla="*/ 3581400 w 3648"/>
              <a:gd name="T9" fmla="*/ 546100 h 688"/>
              <a:gd name="T10" fmla="*/ 4495800 w 3648"/>
              <a:gd name="T11" fmla="*/ 241300 h 688"/>
              <a:gd name="T12" fmla="*/ 5181600 w 3648"/>
              <a:gd name="T13" fmla="*/ 88900 h 688"/>
              <a:gd name="T14" fmla="*/ 5638800 w 3648"/>
              <a:gd name="T15" fmla="*/ 12700 h 688"/>
              <a:gd name="T16" fmla="*/ 5791200 w 3648"/>
              <a:gd name="T17" fmla="*/ 12700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48" h="688">
                <a:moveTo>
                  <a:pt x="0" y="680"/>
                </a:moveTo>
                <a:cubicBezTo>
                  <a:pt x="124" y="684"/>
                  <a:pt x="248" y="688"/>
                  <a:pt x="432" y="680"/>
                </a:cubicBezTo>
                <a:cubicBezTo>
                  <a:pt x="616" y="672"/>
                  <a:pt x="896" y="656"/>
                  <a:pt x="1104" y="632"/>
                </a:cubicBezTo>
                <a:cubicBezTo>
                  <a:pt x="1312" y="608"/>
                  <a:pt x="1488" y="584"/>
                  <a:pt x="1680" y="536"/>
                </a:cubicBezTo>
                <a:cubicBezTo>
                  <a:pt x="1872" y="488"/>
                  <a:pt x="2064" y="408"/>
                  <a:pt x="2256" y="344"/>
                </a:cubicBezTo>
                <a:cubicBezTo>
                  <a:pt x="2448" y="280"/>
                  <a:pt x="2664" y="200"/>
                  <a:pt x="2832" y="152"/>
                </a:cubicBezTo>
                <a:cubicBezTo>
                  <a:pt x="3000" y="104"/>
                  <a:pt x="3144" y="80"/>
                  <a:pt x="3264" y="56"/>
                </a:cubicBezTo>
                <a:cubicBezTo>
                  <a:pt x="3384" y="32"/>
                  <a:pt x="3488" y="16"/>
                  <a:pt x="3552" y="8"/>
                </a:cubicBezTo>
                <a:cubicBezTo>
                  <a:pt x="3616" y="0"/>
                  <a:pt x="3632" y="8"/>
                  <a:pt x="3648" y="8"/>
                </a:cubicBezTo>
              </a:path>
            </a:pathLst>
          </a:custGeom>
          <a:noFill/>
          <a:ln w="34925">
            <a:solidFill>
              <a:schemeClr val="bg1"/>
            </a:solidFill>
            <a:round/>
            <a:headEnd/>
            <a:tailEnd/>
          </a:ln>
          <a:effectLst/>
        </p:spPr>
        <p:txBody>
          <a:bodyPr>
            <a:prstTxWarp prst="textNoShape">
              <a:avLst/>
            </a:prstTxWarp>
          </a:bodyPr>
          <a:lstStyle/>
          <a:p>
            <a:pPr defTabSz="914400" eaLnBrk="0" fontAlgn="base" hangingPunct="0">
              <a:spcBef>
                <a:spcPct val="0"/>
              </a:spcBef>
              <a:spcAft>
                <a:spcPct val="0"/>
              </a:spcAft>
            </a:pPr>
            <a:endParaRPr lang="en-US" b="1" i="1" smtClean="0">
              <a:solidFill>
                <a:srgbClr val="FFFFFF"/>
              </a:solidFill>
            </a:endParaRPr>
          </a:p>
        </p:txBody>
      </p:sp>
      <p:grpSp>
        <p:nvGrpSpPr>
          <p:cNvPr id="6" name="Group 23"/>
          <p:cNvGrpSpPr>
            <a:grpSpLocks/>
          </p:cNvGrpSpPr>
          <p:nvPr/>
        </p:nvGrpSpPr>
        <p:grpSpPr bwMode="auto">
          <a:xfrm>
            <a:off x="228600" y="685800"/>
            <a:ext cx="2743200" cy="2590800"/>
            <a:chOff x="144" y="432"/>
            <a:chExt cx="1728" cy="1632"/>
          </a:xfrm>
        </p:grpSpPr>
        <p:sp>
          <p:nvSpPr>
            <p:cNvPr id="43022" name="Line 24"/>
            <p:cNvSpPr>
              <a:spLocks noChangeShapeType="1"/>
            </p:cNvSpPr>
            <p:nvPr/>
          </p:nvSpPr>
          <p:spPr bwMode="auto">
            <a:xfrm>
              <a:off x="1872" y="576"/>
              <a:ext cx="0" cy="1488"/>
            </a:xfrm>
            <a:prstGeom prst="line">
              <a:avLst/>
            </a:prstGeom>
            <a:noFill/>
            <a:ln w="34925">
              <a:solidFill>
                <a:srgbClr val="000000"/>
              </a:solidFill>
              <a:prstDash val="dashDot"/>
              <a:round/>
              <a:headEnd/>
              <a:tailEnd/>
            </a:ln>
            <a:effectLst/>
          </p:spPr>
          <p:txBody>
            <a:bodyPr>
              <a:prstTxWarp prst="textNoShape">
                <a:avLst/>
              </a:prstTxWarp>
            </a:bodyPr>
            <a:lstStyle/>
            <a:p>
              <a:pPr defTabSz="914400" eaLnBrk="0" fontAlgn="base" hangingPunct="0">
                <a:spcBef>
                  <a:spcPct val="0"/>
                </a:spcBef>
                <a:spcAft>
                  <a:spcPct val="0"/>
                </a:spcAft>
              </a:pPr>
              <a:endParaRPr lang="en-US" b="1" i="1" smtClean="0">
                <a:solidFill>
                  <a:srgbClr val="FFFFFF"/>
                </a:solidFill>
              </a:endParaRPr>
            </a:p>
          </p:txBody>
        </p:sp>
        <p:sp>
          <p:nvSpPr>
            <p:cNvPr id="43023" name="Text Box 25"/>
            <p:cNvSpPr txBox="1">
              <a:spLocks noChangeArrowheads="1"/>
            </p:cNvSpPr>
            <p:nvPr/>
          </p:nvSpPr>
          <p:spPr bwMode="auto">
            <a:xfrm>
              <a:off x="144" y="432"/>
              <a:ext cx="960" cy="691"/>
            </a:xfrm>
            <a:prstGeom prst="rect">
              <a:avLst/>
            </a:prstGeom>
            <a:noFill/>
            <a:ln w="9525">
              <a:noFill/>
              <a:miter lim="800000"/>
              <a:headEnd/>
              <a:tailEnd/>
            </a:ln>
            <a:effectLst/>
          </p:spPr>
          <p:txBody>
            <a:bodyPr>
              <a:prstTxWarp prst="textNoShape">
                <a:avLst/>
              </a:prstTxWarp>
              <a:spAutoFit/>
            </a:bodyPr>
            <a:lstStyle/>
            <a:p>
              <a:pPr defTabSz="914400" fontAlgn="base">
                <a:spcBef>
                  <a:spcPct val="50000"/>
                </a:spcBef>
                <a:spcAft>
                  <a:spcPct val="0"/>
                </a:spcAft>
              </a:pPr>
              <a:r>
                <a:rPr lang="en-US" sz="2200">
                  <a:solidFill>
                    <a:srgbClr val="000000"/>
                  </a:solidFill>
                  <a:latin typeface="Arial" pitchFamily="-112" charset="0"/>
                </a:rPr>
                <a:t>Self-shielded zone</a:t>
              </a:r>
            </a:p>
          </p:txBody>
        </p:sp>
        <p:sp>
          <p:nvSpPr>
            <p:cNvPr id="43024" name="Line 26"/>
            <p:cNvSpPr>
              <a:spLocks noChangeShapeType="1"/>
            </p:cNvSpPr>
            <p:nvPr/>
          </p:nvSpPr>
          <p:spPr bwMode="auto">
            <a:xfrm>
              <a:off x="864" y="768"/>
              <a:ext cx="672" cy="816"/>
            </a:xfrm>
            <a:prstGeom prst="line">
              <a:avLst/>
            </a:prstGeom>
            <a:noFill/>
            <a:ln w="31750">
              <a:solidFill>
                <a:srgbClr val="000000"/>
              </a:solidFill>
              <a:round/>
              <a:headEnd/>
              <a:tailEnd type="stealth" w="lg" len="lg"/>
            </a:ln>
            <a:effectLst/>
          </p:spPr>
          <p:txBody>
            <a:bodyPr>
              <a:prstTxWarp prst="textNoShape">
                <a:avLst/>
              </a:prstTxWarp>
            </a:bodyPr>
            <a:lstStyle/>
            <a:p>
              <a:pPr defTabSz="914400" eaLnBrk="0" fontAlgn="base" hangingPunct="0">
                <a:spcBef>
                  <a:spcPct val="0"/>
                </a:spcBef>
                <a:spcAft>
                  <a:spcPct val="0"/>
                </a:spcAft>
              </a:pPr>
              <a:endParaRPr lang="en-US" b="1" i="1" smtClean="0">
                <a:solidFill>
                  <a:srgbClr val="FFFFFF"/>
                </a:solidFill>
              </a:endParaRPr>
            </a:p>
          </p:txBody>
        </p:sp>
      </p:grpSp>
      <p:sp>
        <p:nvSpPr>
          <p:cNvPr id="303131" name="Text Box 27"/>
          <p:cNvSpPr txBox="1">
            <a:spLocks noChangeArrowheads="1"/>
          </p:cNvSpPr>
          <p:nvPr/>
        </p:nvSpPr>
        <p:spPr bwMode="auto">
          <a:xfrm>
            <a:off x="3124200" y="4648200"/>
            <a:ext cx="5867400" cy="762000"/>
          </a:xfrm>
          <a:prstGeom prst="rect">
            <a:avLst/>
          </a:prstGeom>
          <a:noFill/>
          <a:ln w="9525">
            <a:noFill/>
            <a:miter lim="800000"/>
            <a:headEnd/>
            <a:tailEnd/>
          </a:ln>
          <a:effectLst/>
        </p:spPr>
        <p:txBody>
          <a:bodyPr>
            <a:prstTxWarp prst="textNoShape">
              <a:avLst/>
            </a:prstTxWarp>
            <a:spAutoFit/>
          </a:bodyPr>
          <a:lstStyle/>
          <a:p>
            <a:pPr defTabSz="914400" fontAlgn="base">
              <a:spcBef>
                <a:spcPct val="50000"/>
              </a:spcBef>
              <a:spcAft>
                <a:spcPct val="0"/>
              </a:spcAft>
            </a:pPr>
            <a:r>
              <a:rPr lang="en-US" sz="2200" u="sng" dirty="0">
                <a:solidFill>
                  <a:srgbClr val="FFFFFF"/>
                </a:solidFill>
                <a:latin typeface="Arial" pitchFamily="-112" charset="0"/>
              </a:rPr>
              <a:t>Immediate</a:t>
            </a:r>
            <a:r>
              <a:rPr lang="en-US" sz="2200" dirty="0">
                <a:solidFill>
                  <a:srgbClr val="FFFFFF"/>
                </a:solidFill>
                <a:latin typeface="Arial" pitchFamily="-112" charset="0"/>
              </a:rPr>
              <a:t> consequence of self-shielding:</a:t>
            </a:r>
            <a:r>
              <a:rPr lang="en-US" sz="2200" dirty="0" smtClean="0">
                <a:solidFill>
                  <a:srgbClr val="FFFFFF"/>
                </a:solidFill>
                <a:latin typeface="Arial" pitchFamily="-112" charset="0"/>
              </a:rPr>
              <a:t> </a:t>
            </a:r>
            <a:r>
              <a:rPr lang="en-US" sz="2200" dirty="0" smtClean="0">
                <a:solidFill>
                  <a:srgbClr val="FFFFFF"/>
                </a:solidFill>
                <a:latin typeface="Symbol" pitchFamily="-112" charset="2"/>
              </a:rPr>
              <a:t>δ</a:t>
            </a:r>
            <a:r>
              <a:rPr lang="en-US" sz="2200" baseline="30000" dirty="0" smtClean="0">
                <a:solidFill>
                  <a:srgbClr val="FFFFFF"/>
                </a:solidFill>
                <a:latin typeface="Arial" pitchFamily="-112" charset="0"/>
              </a:rPr>
              <a:t>17</a:t>
            </a:r>
            <a:r>
              <a:rPr lang="en-US" sz="2200" dirty="0" smtClean="0">
                <a:solidFill>
                  <a:srgbClr val="FFFFFF"/>
                </a:solidFill>
                <a:latin typeface="Arial" pitchFamily="-112" charset="0"/>
              </a:rPr>
              <a:t>O/</a:t>
            </a:r>
            <a:r>
              <a:rPr lang="en-US" sz="2200" dirty="0" smtClean="0">
                <a:solidFill>
                  <a:srgbClr val="FFFFFF"/>
                </a:solidFill>
                <a:latin typeface="Symbol" pitchFamily="-112" charset="2"/>
              </a:rPr>
              <a:t>δ</a:t>
            </a:r>
            <a:r>
              <a:rPr lang="en-US" sz="2200" baseline="30000" dirty="0" smtClean="0">
                <a:solidFill>
                  <a:srgbClr val="FFFFFF"/>
                </a:solidFill>
                <a:latin typeface="Arial" pitchFamily="-112" charset="0"/>
              </a:rPr>
              <a:t>18</a:t>
            </a:r>
            <a:r>
              <a:rPr lang="en-US" sz="2200" dirty="0" smtClean="0">
                <a:solidFill>
                  <a:srgbClr val="FFFFFF"/>
                </a:solidFill>
                <a:latin typeface="Arial" pitchFamily="-112" charset="0"/>
              </a:rPr>
              <a:t>O </a:t>
            </a:r>
            <a:r>
              <a:rPr lang="en-US" sz="2200" dirty="0">
                <a:solidFill>
                  <a:srgbClr val="FFFFFF"/>
                </a:solidFill>
                <a:latin typeface="Arial" pitchFamily="-112" charset="0"/>
              </a:rPr>
              <a:t>= 1 fractionation line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24"/>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303126"/>
                                        </p:tgtEl>
                                        <p:attrNameLst>
                                          <p:attrName>style.visibility</p:attrName>
                                        </p:attrNameLst>
                                      </p:cBhvr>
                                      <p:to>
                                        <p:strVal val="visible"/>
                                      </p:to>
                                    </p:set>
                                    <p:animEffect transition="in" filter="wipe(down)">
                                      <p:cBhvr>
                                        <p:cTn id="10" dur="500"/>
                                        <p:tgtEl>
                                          <p:spTgt spid="303126"/>
                                        </p:tgtEl>
                                      </p:cBhvr>
                                    </p:animEffec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03125"/>
                                        </p:tgtEl>
                                        <p:attrNameLst>
                                          <p:attrName>style.visibility</p:attrName>
                                        </p:attrNameLst>
                                      </p:cBhvr>
                                      <p:to>
                                        <p:strVal val="visible"/>
                                      </p:to>
                                    </p:set>
                                  </p:childTnLst>
                                </p:cTn>
                              </p:par>
                            </p:childTnLst>
                          </p:cTn>
                        </p:par>
                        <p:par>
                          <p:cTn id="14" fill="hold" nodeType="afterGroup">
                            <p:stCondLst>
                              <p:cond delay="500"/>
                            </p:stCondLst>
                            <p:childTnLst>
                              <p:par>
                                <p:cTn id="15" presetID="4" presetClass="entr" presetSubtype="16" fill="hold" grpId="0" nodeType="afterEffect">
                                  <p:stCondLst>
                                    <p:cond delay="0"/>
                                  </p:stCondLst>
                                  <p:childTnLst>
                                    <p:set>
                                      <p:cBhvr>
                                        <p:cTn id="16" dur="1" fill="hold">
                                          <p:stCondLst>
                                            <p:cond delay="0"/>
                                          </p:stCondLst>
                                        </p:cTn>
                                        <p:tgtEl>
                                          <p:spTgt spid="303131"/>
                                        </p:tgtEl>
                                        <p:attrNameLst>
                                          <p:attrName>style.visibility</p:attrName>
                                        </p:attrNameLst>
                                      </p:cBhvr>
                                      <p:to>
                                        <p:strVal val="visible"/>
                                      </p:to>
                                    </p:set>
                                    <p:animEffect transition="in" filter="box(in)">
                                      <p:cBhvr>
                                        <p:cTn id="17" dur="500"/>
                                        <p:tgtEl>
                                          <p:spTgt spid="303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24" grpId="0" animBg="1"/>
      <p:bldP spid="303125" grpId="0"/>
      <p:bldP spid="303126" grpId="0" animBg="1"/>
      <p:bldP spid="303131"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icture1.wmf"/>
          <p:cNvPicPr>
            <a:picLocks noChangeAspect="1"/>
          </p:cNvPicPr>
          <p:nvPr/>
        </p:nvPicPr>
        <p:blipFill>
          <a:blip r:embed="rId3"/>
          <a:stretch>
            <a:fillRect/>
          </a:stretch>
        </p:blipFill>
        <p:spPr>
          <a:xfrm>
            <a:off x="861324" y="1326434"/>
            <a:ext cx="4576552" cy="5237780"/>
          </a:xfrm>
          <a:prstGeom prst="rect">
            <a:avLst/>
          </a:prstGeom>
        </p:spPr>
      </p:pic>
      <p:sp>
        <p:nvSpPr>
          <p:cNvPr id="7" name="TextBox 6"/>
          <p:cNvSpPr txBox="1"/>
          <p:nvPr/>
        </p:nvSpPr>
        <p:spPr>
          <a:xfrm>
            <a:off x="2994134" y="417399"/>
            <a:ext cx="2799909" cy="692497"/>
          </a:xfrm>
          <a:prstGeom prst="rect">
            <a:avLst/>
          </a:prstGeom>
          <a:noFill/>
        </p:spPr>
        <p:txBody>
          <a:bodyPr wrap="none" rtlCol="0">
            <a:spAutoFit/>
          </a:bodyPr>
          <a:lstStyle/>
          <a:p>
            <a:r>
              <a:rPr lang="en-US" sz="3900" i="1" dirty="0" smtClean="0">
                <a:solidFill>
                  <a:schemeClr val="bg1"/>
                </a:solidFill>
              </a:rPr>
              <a:t>Foundations</a:t>
            </a:r>
            <a:endParaRPr lang="en-US" sz="3900" i="1" dirty="0">
              <a:solidFill>
                <a:schemeClr val="bg1"/>
              </a:solidFill>
            </a:endParaRPr>
          </a:p>
        </p:txBody>
      </p:sp>
      <p:sp>
        <p:nvSpPr>
          <p:cNvPr id="4" name="TextBox 3"/>
          <p:cNvSpPr txBox="1"/>
          <p:nvPr/>
        </p:nvSpPr>
        <p:spPr>
          <a:xfrm>
            <a:off x="5600700" y="1485900"/>
            <a:ext cx="3387578" cy="5078314"/>
          </a:xfrm>
          <a:prstGeom prst="rect">
            <a:avLst/>
          </a:prstGeom>
          <a:noFill/>
        </p:spPr>
        <p:txBody>
          <a:bodyPr wrap="square" rtlCol="0">
            <a:spAutoFit/>
          </a:bodyPr>
          <a:lstStyle/>
          <a:p>
            <a:r>
              <a:rPr lang="en-US" dirty="0" smtClean="0">
                <a:solidFill>
                  <a:schemeClr val="bg1"/>
                </a:solidFill>
              </a:rPr>
              <a:t>Foundations in Equilibrium Thermodynamics</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Partition Functions depend on</a:t>
            </a:r>
          </a:p>
          <a:p>
            <a:r>
              <a:rPr lang="en-US" dirty="0" smtClean="0">
                <a:solidFill>
                  <a:schemeClr val="bg1"/>
                </a:solidFill>
              </a:rPr>
              <a:t>mass or reduced mass</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Leads to “Mass-Dependent” </a:t>
            </a:r>
          </a:p>
          <a:p>
            <a:r>
              <a:rPr lang="en-US" dirty="0" smtClean="0">
                <a:solidFill>
                  <a:schemeClr val="bg1"/>
                </a:solidFill>
              </a:rPr>
              <a:t>Fractionation Patterns </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Quantum Mechanics as a Basis for </a:t>
            </a:r>
          </a:p>
          <a:p>
            <a:r>
              <a:rPr lang="en-US" dirty="0" smtClean="0">
                <a:solidFill>
                  <a:schemeClr val="bg1"/>
                </a:solidFill>
              </a:rPr>
              <a:t>Isotopic Fractionation</a:t>
            </a: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Mass spectrometry has been method of choice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533400" y="152400"/>
            <a:ext cx="8229600" cy="576263"/>
          </a:xfrm>
        </p:spPr>
        <p:txBody>
          <a:bodyPr>
            <a:normAutofit fontScale="90000"/>
          </a:bodyPr>
          <a:lstStyle/>
          <a:p>
            <a:pPr eaLnBrk="1" hangingPunct="1">
              <a:defRPr/>
            </a:pPr>
            <a:r>
              <a:rPr lang="en-US" sz="3200" b="1" i="1" dirty="0" smtClean="0">
                <a:solidFill>
                  <a:srgbClr val="FF0000"/>
                </a:solidFill>
                <a:latin typeface="Dauphin" pitchFamily="18" charset="0"/>
              </a:rPr>
              <a:t>Self-shielding of CO in solar nebula</a:t>
            </a:r>
          </a:p>
        </p:txBody>
      </p:sp>
      <p:sp>
        <p:nvSpPr>
          <p:cNvPr id="305155" name="Text Box 3"/>
          <p:cNvSpPr txBox="1">
            <a:spLocks noChangeArrowheads="1"/>
          </p:cNvSpPr>
          <p:nvPr/>
        </p:nvSpPr>
        <p:spPr bwMode="auto">
          <a:xfrm>
            <a:off x="533400" y="854075"/>
            <a:ext cx="7543800" cy="830997"/>
          </a:xfrm>
          <a:prstGeom prst="rect">
            <a:avLst/>
          </a:prstGeom>
          <a:noFill/>
          <a:ln>
            <a:noFill/>
          </a:ln>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chemeClr val="accent1"/>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dist="35921" dir="2700000" algn="ctr" rotWithShape="0">
                    <a:schemeClr val="bg2"/>
                  </a:outerShdw>
                </a:effectLst>
              </a14:hiddenEffects>
            </a:ext>
          </a:extLst>
        </p:spPr>
        <p:txBody>
          <a:bodyPr>
            <a:prstTxWarp prst="textNoShape">
              <a:avLst/>
            </a:prstTxWarp>
            <a:spAutoFit/>
          </a:bodyPr>
          <a:lstStyle/>
          <a:p>
            <a:pPr marL="342900" indent="-342900" eaLnBrk="1" hangingPunct="1">
              <a:spcBef>
                <a:spcPct val="50000"/>
              </a:spcBef>
            </a:pPr>
            <a:r>
              <a:rPr lang="en-US" sz="2400" dirty="0">
                <a:solidFill>
                  <a:schemeClr val="bg1"/>
                </a:solidFill>
                <a:effectLst>
                  <a:outerShdw blurRad="38100" dist="38100" dir="2700000" algn="tl">
                    <a:srgbClr val="000000"/>
                  </a:outerShdw>
                </a:effectLst>
              </a:rPr>
              <a:t>High above the mid plane at large R (~ 30 AU) temperature of ~ 50 K </a:t>
            </a:r>
            <a:r>
              <a:rPr lang="en-US" dirty="0">
                <a:solidFill>
                  <a:schemeClr val="bg1"/>
                </a:solidFill>
                <a:effectLst>
                  <a:outerShdw blurRad="38100" dist="38100" dir="2700000" algn="tl">
                    <a:srgbClr val="000000"/>
                  </a:outerShdw>
                </a:effectLst>
              </a:rPr>
              <a:t>(Lyons and Young, Nature 2005)</a:t>
            </a:r>
            <a:endParaRPr lang="en-US" dirty="0">
              <a:solidFill>
                <a:schemeClr val="bg1"/>
              </a:solidFill>
              <a:effectLst>
                <a:outerShdw blurRad="38100" dist="38100" dir="2700000" algn="tl">
                  <a:srgbClr val="000000"/>
                </a:outerShdw>
              </a:effectLst>
              <a:latin typeface="Arial" pitchFamily="-112" charset="0"/>
            </a:endParaRPr>
          </a:p>
        </p:txBody>
      </p:sp>
      <p:graphicFrame>
        <p:nvGraphicFramePr>
          <p:cNvPr id="44036" name="Object 4"/>
          <p:cNvGraphicFramePr>
            <a:graphicFrameLocks noChangeAspect="1"/>
          </p:cNvGraphicFramePr>
          <p:nvPr/>
        </p:nvGraphicFramePr>
        <p:xfrm>
          <a:off x="3733800" y="1808163"/>
          <a:ext cx="5410200" cy="2840037"/>
        </p:xfrm>
        <a:graphic>
          <a:graphicData uri="http://schemas.openxmlformats.org/presentationml/2006/ole">
            <p:oleObj spid="_x0000_s250882" name="CorelDRAW" r:id="rId4" imgW="6057900" imgH="3175000" progId="">
              <p:embed/>
            </p:oleObj>
          </a:graphicData>
        </a:graphic>
      </p:graphicFrame>
      <p:sp>
        <p:nvSpPr>
          <p:cNvPr id="305157" name="Text Box 5"/>
          <p:cNvSpPr txBox="1">
            <a:spLocks noChangeArrowheads="1"/>
          </p:cNvSpPr>
          <p:nvPr/>
        </p:nvSpPr>
        <p:spPr bwMode="auto">
          <a:xfrm>
            <a:off x="0" y="2027238"/>
            <a:ext cx="4267200" cy="1096962"/>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pPr>
            <a:r>
              <a:rPr lang="en-US" sz="2200" b="0" i="0" dirty="0">
                <a:solidFill>
                  <a:schemeClr val="bg1"/>
                </a:solidFill>
                <a:latin typeface="Arial" pitchFamily="-112" charset="0"/>
              </a:rPr>
              <a:t>1-D time dependent photochemical Model (with 96 species and 375 reactions) </a:t>
            </a:r>
            <a:endParaRPr lang="en-US" sz="2200" b="0" i="0" dirty="0">
              <a:latin typeface="Arial" pitchFamily="-112" charset="0"/>
            </a:endParaRPr>
          </a:p>
        </p:txBody>
      </p:sp>
      <p:sp>
        <p:nvSpPr>
          <p:cNvPr id="305158" name="Text Box 6"/>
          <p:cNvSpPr txBox="1">
            <a:spLocks noChangeArrowheads="1"/>
          </p:cNvSpPr>
          <p:nvPr/>
        </p:nvSpPr>
        <p:spPr bwMode="auto">
          <a:xfrm>
            <a:off x="4419600" y="4800600"/>
            <a:ext cx="4724400" cy="1600200"/>
          </a:xfrm>
          <a:prstGeom prst="rect">
            <a:avLst/>
          </a:prstGeom>
          <a:solidFill>
            <a:schemeClr val="bg1">
              <a:alpha val="79999"/>
            </a:schemeClr>
          </a:solidFill>
          <a:ln w="9525">
            <a:noFill/>
            <a:miter lim="800000"/>
            <a:headEnd/>
            <a:tailEnd/>
          </a:ln>
          <a:effectLst/>
        </p:spPr>
        <p:txBody>
          <a:bodyPr>
            <a:prstTxWarp prst="textNoShape">
              <a:avLst/>
            </a:prstTxWarp>
            <a:spAutoFit/>
          </a:bodyPr>
          <a:lstStyle/>
          <a:p>
            <a:pPr eaLnBrk="1" hangingPunct="1">
              <a:spcBef>
                <a:spcPct val="50000"/>
              </a:spcBef>
            </a:pPr>
            <a:r>
              <a:rPr lang="en-US" sz="2200" b="0" i="0" u="sng" dirty="0">
                <a:solidFill>
                  <a:srgbClr val="990000"/>
                </a:solidFill>
                <a:latin typeface="Arial" pitchFamily="-112" charset="0"/>
              </a:rPr>
              <a:t>Showed:</a:t>
            </a:r>
          </a:p>
          <a:p>
            <a:pPr eaLnBrk="1" hangingPunct="1">
              <a:spcBef>
                <a:spcPct val="50000"/>
              </a:spcBef>
            </a:pPr>
            <a:r>
              <a:rPr lang="en-US" sz="2200" b="0" i="0" dirty="0">
                <a:latin typeface="Arial" pitchFamily="-112" charset="0"/>
              </a:rPr>
              <a:t>Substantial MIF in bulk oxygen isotopes in the nebula was possible on time scales of 10</a:t>
            </a:r>
            <a:r>
              <a:rPr lang="en-US" sz="2200" b="0" i="0" baseline="30000" dirty="0">
                <a:latin typeface="Arial" pitchFamily="-112" charset="0"/>
              </a:rPr>
              <a:t>5</a:t>
            </a:r>
            <a:r>
              <a:rPr lang="en-US" sz="2200" b="0" i="0" dirty="0">
                <a:latin typeface="Arial" pitchFamily="-112" charset="0"/>
              </a:rPr>
              <a:t> year</a:t>
            </a:r>
          </a:p>
        </p:txBody>
      </p:sp>
      <p:sp>
        <p:nvSpPr>
          <p:cNvPr id="44041" name="Rectangle 8"/>
          <p:cNvSpPr>
            <a:spLocks noChangeArrowheads="1"/>
          </p:cNvSpPr>
          <p:nvPr/>
        </p:nvSpPr>
        <p:spPr bwMode="auto">
          <a:xfrm>
            <a:off x="0" y="6629400"/>
            <a:ext cx="9144000" cy="228600"/>
          </a:xfrm>
          <a:prstGeom prst="rect">
            <a:avLst/>
          </a:prstGeom>
          <a:solidFill>
            <a:srgbClr val="E0F1F2"/>
          </a:solidFill>
          <a:ln w="9525">
            <a:solidFill>
              <a:schemeClr val="tx1"/>
            </a:solidFill>
            <a:miter lim="800000"/>
            <a:headEnd/>
            <a:tailEnd/>
          </a:ln>
          <a:effectLst/>
        </p:spPr>
        <p:txBody>
          <a:bodyPr wrap="none" anchor="ctr">
            <a:prstTxWarp prst="textNoShape">
              <a:avLst/>
            </a:prstTxWarp>
          </a:bodyPr>
          <a:lstStyle/>
          <a:p>
            <a:endParaRPr lang="en-US"/>
          </a:p>
        </p:txBody>
      </p:sp>
      <p:sp>
        <p:nvSpPr>
          <p:cNvPr id="305162" name="Text Box 10"/>
          <p:cNvSpPr txBox="1">
            <a:spLocks noChangeArrowheads="1"/>
          </p:cNvSpPr>
          <p:nvPr/>
        </p:nvSpPr>
        <p:spPr bwMode="auto">
          <a:xfrm>
            <a:off x="76200" y="4800600"/>
            <a:ext cx="4267200" cy="1600200"/>
          </a:xfrm>
          <a:prstGeom prst="rect">
            <a:avLst/>
          </a:prstGeom>
          <a:solidFill>
            <a:schemeClr val="bg1">
              <a:alpha val="79999"/>
            </a:schemeClr>
          </a:solidFill>
          <a:ln w="9525">
            <a:noFill/>
            <a:miter lim="800000"/>
            <a:headEnd/>
            <a:tailEnd/>
          </a:ln>
          <a:effectLst/>
        </p:spPr>
        <p:txBody>
          <a:bodyPr>
            <a:prstTxWarp prst="textNoShape">
              <a:avLst/>
            </a:prstTxWarp>
            <a:spAutoFit/>
          </a:bodyPr>
          <a:lstStyle/>
          <a:p>
            <a:pPr eaLnBrk="1" hangingPunct="1">
              <a:spcBef>
                <a:spcPct val="50000"/>
              </a:spcBef>
            </a:pPr>
            <a:r>
              <a:rPr lang="en-US" sz="2200" b="0" i="0" u="sng" dirty="0">
                <a:solidFill>
                  <a:srgbClr val="990000"/>
                </a:solidFill>
                <a:latin typeface="Arial" pitchFamily="-112" charset="0"/>
              </a:rPr>
              <a:t>Solved:</a:t>
            </a:r>
          </a:p>
          <a:p>
            <a:pPr eaLnBrk="1" hangingPunct="1">
              <a:spcBef>
                <a:spcPct val="50000"/>
              </a:spcBef>
            </a:pPr>
            <a:r>
              <a:rPr lang="en-US" sz="2200" b="0" i="0" dirty="0">
                <a:latin typeface="Arial" pitchFamily="-112" charset="0"/>
              </a:rPr>
              <a:t>1-D Continuity equation for each species as a function of height at </a:t>
            </a:r>
            <a:r>
              <a:rPr lang="en-US" sz="2200" b="0" i="0" dirty="0" err="1">
                <a:latin typeface="Arial" pitchFamily="-112" charset="0"/>
              </a:rPr>
              <a:t>midplane</a:t>
            </a:r>
            <a:endParaRPr lang="en-US" sz="2200" b="0" i="0" dirty="0">
              <a:latin typeface="Arial" pitchFamily="-11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p:bldP spid="305158" grpId="0" animBg="1"/>
      <p:bldP spid="305162"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76200" y="122238"/>
            <a:ext cx="8991600" cy="715962"/>
          </a:xfrm>
          <a:prstGeom prst="rect">
            <a:avLst/>
          </a:prstGeom>
          <a:noFill/>
          <a:ln w="9525">
            <a:noFill/>
            <a:miter lim="800000"/>
            <a:headEnd/>
            <a:tailEnd/>
          </a:ln>
          <a:effectLst/>
        </p:spPr>
        <p:txBody>
          <a:bodyPr anchor="ctr"/>
          <a:lstStyle/>
          <a:p>
            <a:pPr algn="r" defTabSz="914400"/>
            <a:r>
              <a:rPr lang="en-US" sz="3600" dirty="0" smtClean="0">
                <a:solidFill>
                  <a:srgbClr val="FF0000"/>
                </a:solidFill>
                <a:effectLst>
                  <a:outerShdw blurRad="38100" dist="38100" dir="2700000" algn="tl">
                    <a:srgbClr val="000000"/>
                  </a:outerShdw>
                </a:effectLst>
                <a:latin typeface="Dauphin" pitchFamily="18" charset="0"/>
              </a:rPr>
              <a:t>Laboratory</a:t>
            </a:r>
          </a:p>
          <a:p>
            <a:pPr algn="r" defTabSz="914400"/>
            <a:r>
              <a:rPr lang="en-US" sz="3600" dirty="0" smtClean="0">
                <a:solidFill>
                  <a:srgbClr val="FF0000"/>
                </a:solidFill>
                <a:effectLst>
                  <a:outerShdw blurRad="38100" dist="38100" dir="2700000" algn="tl">
                    <a:srgbClr val="000000"/>
                  </a:outerShdw>
                </a:effectLst>
                <a:latin typeface="Dauphin" pitchFamily="18" charset="0"/>
              </a:rPr>
              <a:t>Tests</a:t>
            </a:r>
            <a:endParaRPr lang="en-US" sz="3600" dirty="0">
              <a:solidFill>
                <a:srgbClr val="FF0000"/>
              </a:solidFill>
              <a:effectLst>
                <a:outerShdw blurRad="38100" dist="38100" dir="2700000" algn="tl">
                  <a:srgbClr val="000000"/>
                </a:outerShdw>
              </a:effectLst>
              <a:latin typeface="Dauphin" pitchFamily="18" charset="0"/>
            </a:endParaRPr>
          </a:p>
        </p:txBody>
      </p:sp>
      <p:grpSp>
        <p:nvGrpSpPr>
          <p:cNvPr id="3" name="Group 6"/>
          <p:cNvGrpSpPr>
            <a:grpSpLocks noChangeAspect="1"/>
          </p:cNvGrpSpPr>
          <p:nvPr/>
        </p:nvGrpSpPr>
        <p:grpSpPr bwMode="auto">
          <a:xfrm>
            <a:off x="76200" y="304800"/>
            <a:ext cx="6705600" cy="6332538"/>
            <a:chOff x="144" y="528"/>
            <a:chExt cx="3792" cy="3581"/>
          </a:xfrm>
        </p:grpSpPr>
        <p:sp>
          <p:nvSpPr>
            <p:cNvPr id="824327" name="AutoShape 7"/>
            <p:cNvSpPr>
              <a:spLocks noChangeAspect="1" noChangeArrowheads="1" noTextEdit="1"/>
            </p:cNvSpPr>
            <p:nvPr/>
          </p:nvSpPr>
          <p:spPr bwMode="auto">
            <a:xfrm>
              <a:off x="144" y="528"/>
              <a:ext cx="3792" cy="3581"/>
            </a:xfrm>
            <a:prstGeom prst="rect">
              <a:avLst/>
            </a:prstGeom>
            <a:gradFill rotWithShape="1">
              <a:gsLst>
                <a:gs pos="0">
                  <a:schemeClr val="bg1"/>
                </a:gs>
                <a:gs pos="100000">
                  <a:srgbClr val="FFCCFF"/>
                </a:gs>
              </a:gsLst>
              <a:lin ang="5400000" scaled="1"/>
            </a:gradFill>
            <a:ln w="9525">
              <a:noFill/>
              <a:miter lim="800000"/>
              <a:headEnd/>
              <a:tailEnd/>
            </a:ln>
          </p:spPr>
          <p:txBody>
            <a:bodyPr/>
            <a:lstStyle/>
            <a:p>
              <a:pPr defTabSz="914400"/>
              <a:endParaRPr lang="en-US">
                <a:solidFill>
                  <a:prstClr val="white"/>
                </a:solidFill>
              </a:endParaRPr>
            </a:p>
          </p:txBody>
        </p:sp>
        <p:sp>
          <p:nvSpPr>
            <p:cNvPr id="824328" name="Rectangle 8"/>
            <p:cNvSpPr>
              <a:spLocks noChangeArrowheads="1"/>
            </p:cNvSpPr>
            <p:nvPr/>
          </p:nvSpPr>
          <p:spPr bwMode="auto">
            <a:xfrm>
              <a:off x="893" y="626"/>
              <a:ext cx="2847" cy="106"/>
            </a:xfrm>
            <a:prstGeom prst="rect">
              <a:avLst/>
            </a:prstGeom>
            <a:solidFill>
              <a:srgbClr val="CC99FF"/>
            </a:solidFill>
            <a:ln w="9525">
              <a:noFill/>
              <a:miter lim="800000"/>
              <a:headEnd/>
              <a:tailEnd/>
            </a:ln>
          </p:spPr>
          <p:txBody>
            <a:bodyPr/>
            <a:lstStyle/>
            <a:p>
              <a:pPr defTabSz="914400"/>
              <a:endParaRPr lang="en-US">
                <a:solidFill>
                  <a:prstClr val="white"/>
                </a:solidFill>
              </a:endParaRPr>
            </a:p>
          </p:txBody>
        </p:sp>
        <p:sp>
          <p:nvSpPr>
            <p:cNvPr id="824329" name="Rectangle 9"/>
            <p:cNvSpPr>
              <a:spLocks noChangeArrowheads="1"/>
            </p:cNvSpPr>
            <p:nvPr/>
          </p:nvSpPr>
          <p:spPr bwMode="auto">
            <a:xfrm>
              <a:off x="893" y="732"/>
              <a:ext cx="2847" cy="126"/>
            </a:xfrm>
            <a:prstGeom prst="rect">
              <a:avLst/>
            </a:prstGeom>
            <a:solidFill>
              <a:srgbClr val="CD9BFF"/>
            </a:solidFill>
            <a:ln w="9525">
              <a:noFill/>
              <a:miter lim="800000"/>
              <a:headEnd/>
              <a:tailEnd/>
            </a:ln>
          </p:spPr>
          <p:txBody>
            <a:bodyPr/>
            <a:lstStyle/>
            <a:p>
              <a:pPr defTabSz="914400"/>
              <a:endParaRPr lang="en-US">
                <a:solidFill>
                  <a:prstClr val="white"/>
                </a:solidFill>
              </a:endParaRPr>
            </a:p>
          </p:txBody>
        </p:sp>
        <p:sp>
          <p:nvSpPr>
            <p:cNvPr id="824330" name="Rectangle 10"/>
            <p:cNvSpPr>
              <a:spLocks noChangeArrowheads="1"/>
            </p:cNvSpPr>
            <p:nvPr/>
          </p:nvSpPr>
          <p:spPr bwMode="auto">
            <a:xfrm>
              <a:off x="893" y="858"/>
              <a:ext cx="2847" cy="91"/>
            </a:xfrm>
            <a:prstGeom prst="rect">
              <a:avLst/>
            </a:prstGeom>
            <a:solidFill>
              <a:srgbClr val="CD9DFF"/>
            </a:solidFill>
            <a:ln w="9525">
              <a:noFill/>
              <a:miter lim="800000"/>
              <a:headEnd/>
              <a:tailEnd/>
            </a:ln>
          </p:spPr>
          <p:txBody>
            <a:bodyPr/>
            <a:lstStyle/>
            <a:p>
              <a:pPr defTabSz="914400"/>
              <a:endParaRPr lang="en-US">
                <a:solidFill>
                  <a:prstClr val="white"/>
                </a:solidFill>
              </a:endParaRPr>
            </a:p>
          </p:txBody>
        </p:sp>
        <p:sp>
          <p:nvSpPr>
            <p:cNvPr id="824331" name="Rectangle 11"/>
            <p:cNvSpPr>
              <a:spLocks noChangeArrowheads="1"/>
            </p:cNvSpPr>
            <p:nvPr/>
          </p:nvSpPr>
          <p:spPr bwMode="auto">
            <a:xfrm>
              <a:off x="893" y="949"/>
              <a:ext cx="2847" cy="76"/>
            </a:xfrm>
            <a:prstGeom prst="rect">
              <a:avLst/>
            </a:prstGeom>
            <a:solidFill>
              <a:srgbClr val="CE9FFF"/>
            </a:solidFill>
            <a:ln w="9525">
              <a:noFill/>
              <a:miter lim="800000"/>
              <a:headEnd/>
              <a:tailEnd/>
            </a:ln>
          </p:spPr>
          <p:txBody>
            <a:bodyPr/>
            <a:lstStyle/>
            <a:p>
              <a:pPr defTabSz="914400"/>
              <a:endParaRPr lang="en-US">
                <a:solidFill>
                  <a:prstClr val="white"/>
                </a:solidFill>
              </a:endParaRPr>
            </a:p>
          </p:txBody>
        </p:sp>
        <p:sp>
          <p:nvSpPr>
            <p:cNvPr id="824332" name="Rectangle 12"/>
            <p:cNvSpPr>
              <a:spLocks noChangeArrowheads="1"/>
            </p:cNvSpPr>
            <p:nvPr/>
          </p:nvSpPr>
          <p:spPr bwMode="auto">
            <a:xfrm>
              <a:off x="893" y="1025"/>
              <a:ext cx="2847" cy="70"/>
            </a:xfrm>
            <a:prstGeom prst="rect">
              <a:avLst/>
            </a:prstGeom>
            <a:solidFill>
              <a:srgbClr val="CFA1FF"/>
            </a:solidFill>
            <a:ln w="9525">
              <a:noFill/>
              <a:miter lim="800000"/>
              <a:headEnd/>
              <a:tailEnd/>
            </a:ln>
          </p:spPr>
          <p:txBody>
            <a:bodyPr/>
            <a:lstStyle/>
            <a:p>
              <a:pPr defTabSz="914400"/>
              <a:endParaRPr lang="en-US">
                <a:solidFill>
                  <a:prstClr val="white"/>
                </a:solidFill>
              </a:endParaRPr>
            </a:p>
          </p:txBody>
        </p:sp>
        <p:sp>
          <p:nvSpPr>
            <p:cNvPr id="824333" name="Rectangle 13"/>
            <p:cNvSpPr>
              <a:spLocks noChangeArrowheads="1"/>
            </p:cNvSpPr>
            <p:nvPr/>
          </p:nvSpPr>
          <p:spPr bwMode="auto">
            <a:xfrm>
              <a:off x="893" y="1095"/>
              <a:ext cx="2847" cy="56"/>
            </a:xfrm>
            <a:prstGeom prst="rect">
              <a:avLst/>
            </a:prstGeom>
            <a:solidFill>
              <a:srgbClr val="D0A3FF"/>
            </a:solidFill>
            <a:ln w="9525">
              <a:noFill/>
              <a:miter lim="800000"/>
              <a:headEnd/>
              <a:tailEnd/>
            </a:ln>
          </p:spPr>
          <p:txBody>
            <a:bodyPr/>
            <a:lstStyle/>
            <a:p>
              <a:pPr defTabSz="914400"/>
              <a:endParaRPr lang="en-US">
                <a:solidFill>
                  <a:prstClr val="white"/>
                </a:solidFill>
              </a:endParaRPr>
            </a:p>
          </p:txBody>
        </p:sp>
        <p:sp>
          <p:nvSpPr>
            <p:cNvPr id="824334" name="Rectangle 14"/>
            <p:cNvSpPr>
              <a:spLocks noChangeArrowheads="1"/>
            </p:cNvSpPr>
            <p:nvPr/>
          </p:nvSpPr>
          <p:spPr bwMode="auto">
            <a:xfrm>
              <a:off x="893" y="1151"/>
              <a:ext cx="2847" cy="55"/>
            </a:xfrm>
            <a:prstGeom prst="rect">
              <a:avLst/>
            </a:prstGeom>
            <a:solidFill>
              <a:srgbClr val="D1A5FF"/>
            </a:solidFill>
            <a:ln w="9525">
              <a:noFill/>
              <a:miter lim="800000"/>
              <a:headEnd/>
              <a:tailEnd/>
            </a:ln>
          </p:spPr>
          <p:txBody>
            <a:bodyPr/>
            <a:lstStyle/>
            <a:p>
              <a:pPr defTabSz="914400"/>
              <a:endParaRPr lang="en-US">
                <a:solidFill>
                  <a:prstClr val="white"/>
                </a:solidFill>
              </a:endParaRPr>
            </a:p>
          </p:txBody>
        </p:sp>
        <p:sp>
          <p:nvSpPr>
            <p:cNvPr id="824335" name="Rectangle 15"/>
            <p:cNvSpPr>
              <a:spLocks noChangeArrowheads="1"/>
            </p:cNvSpPr>
            <p:nvPr/>
          </p:nvSpPr>
          <p:spPr bwMode="auto">
            <a:xfrm>
              <a:off x="893" y="1206"/>
              <a:ext cx="2847" cy="56"/>
            </a:xfrm>
            <a:prstGeom prst="rect">
              <a:avLst/>
            </a:prstGeom>
            <a:solidFill>
              <a:srgbClr val="D2A7FF"/>
            </a:solidFill>
            <a:ln w="9525">
              <a:noFill/>
              <a:miter lim="800000"/>
              <a:headEnd/>
              <a:tailEnd/>
            </a:ln>
          </p:spPr>
          <p:txBody>
            <a:bodyPr/>
            <a:lstStyle/>
            <a:p>
              <a:pPr defTabSz="914400"/>
              <a:endParaRPr lang="en-US">
                <a:solidFill>
                  <a:prstClr val="white"/>
                </a:solidFill>
              </a:endParaRPr>
            </a:p>
          </p:txBody>
        </p:sp>
        <p:sp>
          <p:nvSpPr>
            <p:cNvPr id="824336" name="Rectangle 16"/>
            <p:cNvSpPr>
              <a:spLocks noChangeArrowheads="1"/>
            </p:cNvSpPr>
            <p:nvPr/>
          </p:nvSpPr>
          <p:spPr bwMode="auto">
            <a:xfrm>
              <a:off x="893" y="1262"/>
              <a:ext cx="2847" cy="45"/>
            </a:xfrm>
            <a:prstGeom prst="rect">
              <a:avLst/>
            </a:prstGeom>
            <a:solidFill>
              <a:srgbClr val="D3A9FF"/>
            </a:solidFill>
            <a:ln w="9525">
              <a:noFill/>
              <a:miter lim="800000"/>
              <a:headEnd/>
              <a:tailEnd/>
            </a:ln>
          </p:spPr>
          <p:txBody>
            <a:bodyPr/>
            <a:lstStyle/>
            <a:p>
              <a:pPr defTabSz="914400"/>
              <a:endParaRPr lang="en-US">
                <a:solidFill>
                  <a:prstClr val="white"/>
                </a:solidFill>
              </a:endParaRPr>
            </a:p>
          </p:txBody>
        </p:sp>
        <p:sp>
          <p:nvSpPr>
            <p:cNvPr id="824337" name="Rectangle 17"/>
            <p:cNvSpPr>
              <a:spLocks noChangeArrowheads="1"/>
            </p:cNvSpPr>
            <p:nvPr/>
          </p:nvSpPr>
          <p:spPr bwMode="auto">
            <a:xfrm>
              <a:off x="893" y="1307"/>
              <a:ext cx="2847" cy="46"/>
            </a:xfrm>
            <a:prstGeom prst="rect">
              <a:avLst/>
            </a:prstGeom>
            <a:solidFill>
              <a:srgbClr val="D4ABFF"/>
            </a:solidFill>
            <a:ln w="9525">
              <a:noFill/>
              <a:miter lim="800000"/>
              <a:headEnd/>
              <a:tailEnd/>
            </a:ln>
          </p:spPr>
          <p:txBody>
            <a:bodyPr/>
            <a:lstStyle/>
            <a:p>
              <a:pPr defTabSz="914400"/>
              <a:endParaRPr lang="en-US">
                <a:solidFill>
                  <a:prstClr val="white"/>
                </a:solidFill>
              </a:endParaRPr>
            </a:p>
          </p:txBody>
        </p:sp>
        <p:sp>
          <p:nvSpPr>
            <p:cNvPr id="824338" name="Rectangle 18"/>
            <p:cNvSpPr>
              <a:spLocks noChangeArrowheads="1"/>
            </p:cNvSpPr>
            <p:nvPr/>
          </p:nvSpPr>
          <p:spPr bwMode="auto">
            <a:xfrm>
              <a:off x="893" y="1353"/>
              <a:ext cx="2847" cy="45"/>
            </a:xfrm>
            <a:prstGeom prst="rect">
              <a:avLst/>
            </a:prstGeom>
            <a:solidFill>
              <a:srgbClr val="D4ADFF"/>
            </a:solidFill>
            <a:ln w="9525">
              <a:noFill/>
              <a:miter lim="800000"/>
              <a:headEnd/>
              <a:tailEnd/>
            </a:ln>
          </p:spPr>
          <p:txBody>
            <a:bodyPr/>
            <a:lstStyle/>
            <a:p>
              <a:pPr defTabSz="914400"/>
              <a:endParaRPr lang="en-US">
                <a:solidFill>
                  <a:prstClr val="white"/>
                </a:solidFill>
              </a:endParaRPr>
            </a:p>
          </p:txBody>
        </p:sp>
        <p:sp>
          <p:nvSpPr>
            <p:cNvPr id="824339" name="Rectangle 19"/>
            <p:cNvSpPr>
              <a:spLocks noChangeArrowheads="1"/>
            </p:cNvSpPr>
            <p:nvPr/>
          </p:nvSpPr>
          <p:spPr bwMode="auto">
            <a:xfrm>
              <a:off x="893" y="1398"/>
              <a:ext cx="2847" cy="45"/>
            </a:xfrm>
            <a:prstGeom prst="rect">
              <a:avLst/>
            </a:prstGeom>
            <a:solidFill>
              <a:srgbClr val="D5AFFF"/>
            </a:solidFill>
            <a:ln w="9525">
              <a:noFill/>
              <a:miter lim="800000"/>
              <a:headEnd/>
              <a:tailEnd/>
            </a:ln>
          </p:spPr>
          <p:txBody>
            <a:bodyPr/>
            <a:lstStyle/>
            <a:p>
              <a:pPr defTabSz="914400"/>
              <a:endParaRPr lang="en-US">
                <a:solidFill>
                  <a:prstClr val="white"/>
                </a:solidFill>
              </a:endParaRPr>
            </a:p>
          </p:txBody>
        </p:sp>
        <p:sp>
          <p:nvSpPr>
            <p:cNvPr id="824340" name="Rectangle 20"/>
            <p:cNvSpPr>
              <a:spLocks noChangeArrowheads="1"/>
            </p:cNvSpPr>
            <p:nvPr/>
          </p:nvSpPr>
          <p:spPr bwMode="auto">
            <a:xfrm>
              <a:off x="893" y="1443"/>
              <a:ext cx="2847" cy="36"/>
            </a:xfrm>
            <a:prstGeom prst="rect">
              <a:avLst/>
            </a:prstGeom>
            <a:solidFill>
              <a:srgbClr val="D6B1FF"/>
            </a:solidFill>
            <a:ln w="9525">
              <a:noFill/>
              <a:miter lim="800000"/>
              <a:headEnd/>
              <a:tailEnd/>
            </a:ln>
          </p:spPr>
          <p:txBody>
            <a:bodyPr/>
            <a:lstStyle/>
            <a:p>
              <a:pPr defTabSz="914400"/>
              <a:endParaRPr lang="en-US">
                <a:solidFill>
                  <a:prstClr val="white"/>
                </a:solidFill>
              </a:endParaRPr>
            </a:p>
          </p:txBody>
        </p:sp>
        <p:sp>
          <p:nvSpPr>
            <p:cNvPr id="824341" name="Rectangle 21"/>
            <p:cNvSpPr>
              <a:spLocks noChangeArrowheads="1"/>
            </p:cNvSpPr>
            <p:nvPr/>
          </p:nvSpPr>
          <p:spPr bwMode="auto">
            <a:xfrm>
              <a:off x="893" y="1479"/>
              <a:ext cx="2847" cy="45"/>
            </a:xfrm>
            <a:prstGeom prst="rect">
              <a:avLst/>
            </a:prstGeom>
            <a:solidFill>
              <a:srgbClr val="D7B3FF"/>
            </a:solidFill>
            <a:ln w="9525">
              <a:noFill/>
              <a:miter lim="800000"/>
              <a:headEnd/>
              <a:tailEnd/>
            </a:ln>
          </p:spPr>
          <p:txBody>
            <a:bodyPr/>
            <a:lstStyle/>
            <a:p>
              <a:pPr defTabSz="914400"/>
              <a:endParaRPr lang="en-US">
                <a:solidFill>
                  <a:prstClr val="white"/>
                </a:solidFill>
              </a:endParaRPr>
            </a:p>
          </p:txBody>
        </p:sp>
        <p:sp>
          <p:nvSpPr>
            <p:cNvPr id="824342" name="Rectangle 22"/>
            <p:cNvSpPr>
              <a:spLocks noChangeArrowheads="1"/>
            </p:cNvSpPr>
            <p:nvPr/>
          </p:nvSpPr>
          <p:spPr bwMode="auto">
            <a:xfrm>
              <a:off x="893" y="1524"/>
              <a:ext cx="2847" cy="45"/>
            </a:xfrm>
            <a:prstGeom prst="rect">
              <a:avLst/>
            </a:prstGeom>
            <a:solidFill>
              <a:srgbClr val="D8B5FF"/>
            </a:solidFill>
            <a:ln w="9525">
              <a:noFill/>
              <a:miter lim="800000"/>
              <a:headEnd/>
              <a:tailEnd/>
            </a:ln>
          </p:spPr>
          <p:txBody>
            <a:bodyPr/>
            <a:lstStyle/>
            <a:p>
              <a:pPr defTabSz="914400"/>
              <a:endParaRPr lang="en-US">
                <a:solidFill>
                  <a:prstClr val="white"/>
                </a:solidFill>
              </a:endParaRPr>
            </a:p>
          </p:txBody>
        </p:sp>
        <p:sp>
          <p:nvSpPr>
            <p:cNvPr id="824343" name="Rectangle 23"/>
            <p:cNvSpPr>
              <a:spLocks noChangeArrowheads="1"/>
            </p:cNvSpPr>
            <p:nvPr/>
          </p:nvSpPr>
          <p:spPr bwMode="auto">
            <a:xfrm>
              <a:off x="893" y="1569"/>
              <a:ext cx="2847" cy="31"/>
            </a:xfrm>
            <a:prstGeom prst="rect">
              <a:avLst/>
            </a:prstGeom>
            <a:solidFill>
              <a:srgbClr val="D9B7FF"/>
            </a:solidFill>
            <a:ln w="9525">
              <a:noFill/>
              <a:miter lim="800000"/>
              <a:headEnd/>
              <a:tailEnd/>
            </a:ln>
          </p:spPr>
          <p:txBody>
            <a:bodyPr/>
            <a:lstStyle/>
            <a:p>
              <a:pPr defTabSz="914400"/>
              <a:endParaRPr lang="en-US">
                <a:solidFill>
                  <a:prstClr val="white"/>
                </a:solidFill>
              </a:endParaRPr>
            </a:p>
          </p:txBody>
        </p:sp>
        <p:sp>
          <p:nvSpPr>
            <p:cNvPr id="824344" name="Rectangle 24"/>
            <p:cNvSpPr>
              <a:spLocks noChangeArrowheads="1"/>
            </p:cNvSpPr>
            <p:nvPr/>
          </p:nvSpPr>
          <p:spPr bwMode="auto">
            <a:xfrm>
              <a:off x="893" y="1600"/>
              <a:ext cx="2847" cy="35"/>
            </a:xfrm>
            <a:prstGeom prst="rect">
              <a:avLst/>
            </a:prstGeom>
            <a:solidFill>
              <a:srgbClr val="DAB9FF"/>
            </a:solidFill>
            <a:ln w="9525">
              <a:noFill/>
              <a:miter lim="800000"/>
              <a:headEnd/>
              <a:tailEnd/>
            </a:ln>
          </p:spPr>
          <p:txBody>
            <a:bodyPr/>
            <a:lstStyle/>
            <a:p>
              <a:pPr defTabSz="914400"/>
              <a:endParaRPr lang="en-US">
                <a:solidFill>
                  <a:prstClr val="white"/>
                </a:solidFill>
              </a:endParaRPr>
            </a:p>
          </p:txBody>
        </p:sp>
        <p:sp>
          <p:nvSpPr>
            <p:cNvPr id="824345" name="Rectangle 25"/>
            <p:cNvSpPr>
              <a:spLocks noChangeArrowheads="1"/>
            </p:cNvSpPr>
            <p:nvPr/>
          </p:nvSpPr>
          <p:spPr bwMode="auto">
            <a:xfrm>
              <a:off x="893" y="1635"/>
              <a:ext cx="2847" cy="35"/>
            </a:xfrm>
            <a:prstGeom prst="rect">
              <a:avLst/>
            </a:prstGeom>
            <a:solidFill>
              <a:srgbClr val="DBBBFF"/>
            </a:solidFill>
            <a:ln w="9525">
              <a:noFill/>
              <a:miter lim="800000"/>
              <a:headEnd/>
              <a:tailEnd/>
            </a:ln>
          </p:spPr>
          <p:txBody>
            <a:bodyPr/>
            <a:lstStyle/>
            <a:p>
              <a:pPr defTabSz="914400"/>
              <a:endParaRPr lang="en-US">
                <a:solidFill>
                  <a:prstClr val="white"/>
                </a:solidFill>
              </a:endParaRPr>
            </a:p>
          </p:txBody>
        </p:sp>
        <p:sp>
          <p:nvSpPr>
            <p:cNvPr id="824346" name="Rectangle 26"/>
            <p:cNvSpPr>
              <a:spLocks noChangeArrowheads="1"/>
            </p:cNvSpPr>
            <p:nvPr/>
          </p:nvSpPr>
          <p:spPr bwMode="auto">
            <a:xfrm>
              <a:off x="893" y="1670"/>
              <a:ext cx="2847" cy="31"/>
            </a:xfrm>
            <a:prstGeom prst="rect">
              <a:avLst/>
            </a:prstGeom>
            <a:solidFill>
              <a:srgbClr val="DCBDFF"/>
            </a:solidFill>
            <a:ln w="9525">
              <a:noFill/>
              <a:miter lim="800000"/>
              <a:headEnd/>
              <a:tailEnd/>
            </a:ln>
          </p:spPr>
          <p:txBody>
            <a:bodyPr/>
            <a:lstStyle/>
            <a:p>
              <a:pPr defTabSz="914400"/>
              <a:endParaRPr lang="en-US">
                <a:solidFill>
                  <a:prstClr val="white"/>
                </a:solidFill>
              </a:endParaRPr>
            </a:p>
          </p:txBody>
        </p:sp>
        <p:sp>
          <p:nvSpPr>
            <p:cNvPr id="824347" name="Rectangle 27"/>
            <p:cNvSpPr>
              <a:spLocks noChangeArrowheads="1"/>
            </p:cNvSpPr>
            <p:nvPr/>
          </p:nvSpPr>
          <p:spPr bwMode="auto">
            <a:xfrm>
              <a:off x="893" y="1701"/>
              <a:ext cx="2847" cy="45"/>
            </a:xfrm>
            <a:prstGeom prst="rect">
              <a:avLst/>
            </a:prstGeom>
            <a:solidFill>
              <a:srgbClr val="DDBFFF"/>
            </a:solidFill>
            <a:ln w="9525">
              <a:noFill/>
              <a:miter lim="800000"/>
              <a:headEnd/>
              <a:tailEnd/>
            </a:ln>
          </p:spPr>
          <p:txBody>
            <a:bodyPr/>
            <a:lstStyle/>
            <a:p>
              <a:pPr defTabSz="914400"/>
              <a:endParaRPr lang="en-US">
                <a:solidFill>
                  <a:prstClr val="white"/>
                </a:solidFill>
              </a:endParaRPr>
            </a:p>
          </p:txBody>
        </p:sp>
        <p:sp>
          <p:nvSpPr>
            <p:cNvPr id="824348" name="Rectangle 28"/>
            <p:cNvSpPr>
              <a:spLocks noChangeArrowheads="1"/>
            </p:cNvSpPr>
            <p:nvPr/>
          </p:nvSpPr>
          <p:spPr bwMode="auto">
            <a:xfrm>
              <a:off x="893" y="1746"/>
              <a:ext cx="2847" cy="25"/>
            </a:xfrm>
            <a:prstGeom prst="rect">
              <a:avLst/>
            </a:prstGeom>
            <a:solidFill>
              <a:srgbClr val="DEC1FF"/>
            </a:solidFill>
            <a:ln w="9525">
              <a:noFill/>
              <a:miter lim="800000"/>
              <a:headEnd/>
              <a:tailEnd/>
            </a:ln>
          </p:spPr>
          <p:txBody>
            <a:bodyPr/>
            <a:lstStyle/>
            <a:p>
              <a:pPr defTabSz="914400"/>
              <a:endParaRPr lang="en-US">
                <a:solidFill>
                  <a:prstClr val="white"/>
                </a:solidFill>
              </a:endParaRPr>
            </a:p>
          </p:txBody>
        </p:sp>
        <p:sp>
          <p:nvSpPr>
            <p:cNvPr id="824349" name="Rectangle 29"/>
            <p:cNvSpPr>
              <a:spLocks noChangeArrowheads="1"/>
            </p:cNvSpPr>
            <p:nvPr/>
          </p:nvSpPr>
          <p:spPr bwMode="auto">
            <a:xfrm>
              <a:off x="893" y="1771"/>
              <a:ext cx="2847" cy="46"/>
            </a:xfrm>
            <a:prstGeom prst="rect">
              <a:avLst/>
            </a:prstGeom>
            <a:solidFill>
              <a:srgbClr val="DFC3FF"/>
            </a:solidFill>
            <a:ln w="9525">
              <a:noFill/>
              <a:miter lim="800000"/>
              <a:headEnd/>
              <a:tailEnd/>
            </a:ln>
          </p:spPr>
          <p:txBody>
            <a:bodyPr/>
            <a:lstStyle/>
            <a:p>
              <a:pPr defTabSz="914400"/>
              <a:endParaRPr lang="en-US">
                <a:solidFill>
                  <a:prstClr val="white"/>
                </a:solidFill>
              </a:endParaRPr>
            </a:p>
          </p:txBody>
        </p:sp>
        <p:sp>
          <p:nvSpPr>
            <p:cNvPr id="824350" name="Rectangle 30"/>
            <p:cNvSpPr>
              <a:spLocks noChangeArrowheads="1"/>
            </p:cNvSpPr>
            <p:nvPr/>
          </p:nvSpPr>
          <p:spPr bwMode="auto">
            <a:xfrm>
              <a:off x="893" y="1817"/>
              <a:ext cx="2847" cy="30"/>
            </a:xfrm>
            <a:prstGeom prst="rect">
              <a:avLst/>
            </a:prstGeom>
            <a:solidFill>
              <a:srgbClr val="E0C5FF"/>
            </a:solidFill>
            <a:ln w="9525">
              <a:noFill/>
              <a:miter lim="800000"/>
              <a:headEnd/>
              <a:tailEnd/>
            </a:ln>
          </p:spPr>
          <p:txBody>
            <a:bodyPr/>
            <a:lstStyle/>
            <a:p>
              <a:pPr defTabSz="914400"/>
              <a:endParaRPr lang="en-US">
                <a:solidFill>
                  <a:prstClr val="white"/>
                </a:solidFill>
              </a:endParaRPr>
            </a:p>
          </p:txBody>
        </p:sp>
        <p:sp>
          <p:nvSpPr>
            <p:cNvPr id="824351" name="Rectangle 31"/>
            <p:cNvSpPr>
              <a:spLocks noChangeArrowheads="1"/>
            </p:cNvSpPr>
            <p:nvPr/>
          </p:nvSpPr>
          <p:spPr bwMode="auto">
            <a:xfrm>
              <a:off x="893" y="1847"/>
              <a:ext cx="2847" cy="35"/>
            </a:xfrm>
            <a:prstGeom prst="rect">
              <a:avLst/>
            </a:prstGeom>
            <a:solidFill>
              <a:srgbClr val="E1C7FF"/>
            </a:solidFill>
            <a:ln w="9525">
              <a:noFill/>
              <a:miter lim="800000"/>
              <a:headEnd/>
              <a:tailEnd/>
            </a:ln>
          </p:spPr>
          <p:txBody>
            <a:bodyPr/>
            <a:lstStyle/>
            <a:p>
              <a:pPr defTabSz="914400"/>
              <a:endParaRPr lang="en-US">
                <a:solidFill>
                  <a:prstClr val="white"/>
                </a:solidFill>
              </a:endParaRPr>
            </a:p>
          </p:txBody>
        </p:sp>
        <p:sp>
          <p:nvSpPr>
            <p:cNvPr id="824352" name="Rectangle 32"/>
            <p:cNvSpPr>
              <a:spLocks noChangeArrowheads="1"/>
            </p:cNvSpPr>
            <p:nvPr/>
          </p:nvSpPr>
          <p:spPr bwMode="auto">
            <a:xfrm>
              <a:off x="893" y="1882"/>
              <a:ext cx="2847" cy="35"/>
            </a:xfrm>
            <a:prstGeom prst="rect">
              <a:avLst/>
            </a:prstGeom>
            <a:solidFill>
              <a:srgbClr val="E2C9FF"/>
            </a:solidFill>
            <a:ln w="9525">
              <a:noFill/>
              <a:miter lim="800000"/>
              <a:headEnd/>
              <a:tailEnd/>
            </a:ln>
          </p:spPr>
          <p:txBody>
            <a:bodyPr/>
            <a:lstStyle/>
            <a:p>
              <a:pPr defTabSz="914400"/>
              <a:endParaRPr lang="en-US">
                <a:solidFill>
                  <a:prstClr val="white"/>
                </a:solidFill>
              </a:endParaRPr>
            </a:p>
          </p:txBody>
        </p:sp>
        <p:sp>
          <p:nvSpPr>
            <p:cNvPr id="824353" name="Rectangle 33"/>
            <p:cNvSpPr>
              <a:spLocks noChangeArrowheads="1"/>
            </p:cNvSpPr>
            <p:nvPr/>
          </p:nvSpPr>
          <p:spPr bwMode="auto">
            <a:xfrm>
              <a:off x="893" y="1917"/>
              <a:ext cx="2847" cy="36"/>
            </a:xfrm>
            <a:prstGeom prst="rect">
              <a:avLst/>
            </a:prstGeom>
            <a:solidFill>
              <a:srgbClr val="E3CBFF"/>
            </a:solidFill>
            <a:ln w="9525">
              <a:noFill/>
              <a:miter lim="800000"/>
              <a:headEnd/>
              <a:tailEnd/>
            </a:ln>
          </p:spPr>
          <p:txBody>
            <a:bodyPr/>
            <a:lstStyle/>
            <a:p>
              <a:pPr defTabSz="914400"/>
              <a:endParaRPr lang="en-US">
                <a:solidFill>
                  <a:prstClr val="white"/>
                </a:solidFill>
              </a:endParaRPr>
            </a:p>
          </p:txBody>
        </p:sp>
        <p:sp>
          <p:nvSpPr>
            <p:cNvPr id="824354" name="Rectangle 34"/>
            <p:cNvSpPr>
              <a:spLocks noChangeArrowheads="1"/>
            </p:cNvSpPr>
            <p:nvPr/>
          </p:nvSpPr>
          <p:spPr bwMode="auto">
            <a:xfrm>
              <a:off x="893" y="1953"/>
              <a:ext cx="2847" cy="30"/>
            </a:xfrm>
            <a:prstGeom prst="rect">
              <a:avLst/>
            </a:prstGeom>
            <a:solidFill>
              <a:srgbClr val="E4CDFF"/>
            </a:solidFill>
            <a:ln w="9525">
              <a:noFill/>
              <a:miter lim="800000"/>
              <a:headEnd/>
              <a:tailEnd/>
            </a:ln>
          </p:spPr>
          <p:txBody>
            <a:bodyPr/>
            <a:lstStyle/>
            <a:p>
              <a:pPr defTabSz="914400"/>
              <a:endParaRPr lang="en-US">
                <a:solidFill>
                  <a:prstClr val="white"/>
                </a:solidFill>
              </a:endParaRPr>
            </a:p>
          </p:txBody>
        </p:sp>
        <p:sp>
          <p:nvSpPr>
            <p:cNvPr id="824355" name="Rectangle 35"/>
            <p:cNvSpPr>
              <a:spLocks noChangeArrowheads="1"/>
            </p:cNvSpPr>
            <p:nvPr/>
          </p:nvSpPr>
          <p:spPr bwMode="auto">
            <a:xfrm>
              <a:off x="893" y="1983"/>
              <a:ext cx="2847" cy="35"/>
            </a:xfrm>
            <a:prstGeom prst="rect">
              <a:avLst/>
            </a:prstGeom>
            <a:solidFill>
              <a:srgbClr val="E5CFFF"/>
            </a:solidFill>
            <a:ln w="9525">
              <a:noFill/>
              <a:miter lim="800000"/>
              <a:headEnd/>
              <a:tailEnd/>
            </a:ln>
          </p:spPr>
          <p:txBody>
            <a:bodyPr/>
            <a:lstStyle/>
            <a:p>
              <a:pPr defTabSz="914400"/>
              <a:endParaRPr lang="en-US">
                <a:solidFill>
                  <a:prstClr val="white"/>
                </a:solidFill>
              </a:endParaRPr>
            </a:p>
          </p:txBody>
        </p:sp>
        <p:sp>
          <p:nvSpPr>
            <p:cNvPr id="824356" name="Rectangle 36"/>
            <p:cNvSpPr>
              <a:spLocks noChangeArrowheads="1"/>
            </p:cNvSpPr>
            <p:nvPr/>
          </p:nvSpPr>
          <p:spPr bwMode="auto">
            <a:xfrm>
              <a:off x="893" y="2018"/>
              <a:ext cx="2847" cy="36"/>
            </a:xfrm>
            <a:prstGeom prst="rect">
              <a:avLst/>
            </a:prstGeom>
            <a:solidFill>
              <a:srgbClr val="E6D1FF"/>
            </a:solidFill>
            <a:ln w="9525">
              <a:noFill/>
              <a:miter lim="800000"/>
              <a:headEnd/>
              <a:tailEnd/>
            </a:ln>
          </p:spPr>
          <p:txBody>
            <a:bodyPr/>
            <a:lstStyle/>
            <a:p>
              <a:pPr defTabSz="914400"/>
              <a:endParaRPr lang="en-US">
                <a:solidFill>
                  <a:prstClr val="white"/>
                </a:solidFill>
              </a:endParaRPr>
            </a:p>
          </p:txBody>
        </p:sp>
        <p:sp>
          <p:nvSpPr>
            <p:cNvPr id="824357" name="Rectangle 37"/>
            <p:cNvSpPr>
              <a:spLocks noChangeArrowheads="1"/>
            </p:cNvSpPr>
            <p:nvPr/>
          </p:nvSpPr>
          <p:spPr bwMode="auto">
            <a:xfrm>
              <a:off x="893" y="2054"/>
              <a:ext cx="2847" cy="30"/>
            </a:xfrm>
            <a:prstGeom prst="rect">
              <a:avLst/>
            </a:prstGeom>
            <a:solidFill>
              <a:srgbClr val="E7D3FF"/>
            </a:solidFill>
            <a:ln w="9525">
              <a:noFill/>
              <a:miter lim="800000"/>
              <a:headEnd/>
              <a:tailEnd/>
            </a:ln>
          </p:spPr>
          <p:txBody>
            <a:bodyPr/>
            <a:lstStyle/>
            <a:p>
              <a:pPr defTabSz="914400"/>
              <a:endParaRPr lang="en-US">
                <a:solidFill>
                  <a:prstClr val="white"/>
                </a:solidFill>
              </a:endParaRPr>
            </a:p>
          </p:txBody>
        </p:sp>
        <p:sp>
          <p:nvSpPr>
            <p:cNvPr id="824358" name="Rectangle 38"/>
            <p:cNvSpPr>
              <a:spLocks noChangeArrowheads="1"/>
            </p:cNvSpPr>
            <p:nvPr/>
          </p:nvSpPr>
          <p:spPr bwMode="auto">
            <a:xfrm>
              <a:off x="893" y="2084"/>
              <a:ext cx="2847" cy="35"/>
            </a:xfrm>
            <a:prstGeom prst="rect">
              <a:avLst/>
            </a:prstGeom>
            <a:solidFill>
              <a:srgbClr val="E8D5FF"/>
            </a:solidFill>
            <a:ln w="9525">
              <a:noFill/>
              <a:miter lim="800000"/>
              <a:headEnd/>
              <a:tailEnd/>
            </a:ln>
          </p:spPr>
          <p:txBody>
            <a:bodyPr/>
            <a:lstStyle/>
            <a:p>
              <a:pPr defTabSz="914400"/>
              <a:endParaRPr lang="en-US">
                <a:solidFill>
                  <a:prstClr val="white"/>
                </a:solidFill>
              </a:endParaRPr>
            </a:p>
          </p:txBody>
        </p:sp>
        <p:sp>
          <p:nvSpPr>
            <p:cNvPr id="824359" name="Rectangle 39"/>
            <p:cNvSpPr>
              <a:spLocks noChangeArrowheads="1"/>
            </p:cNvSpPr>
            <p:nvPr/>
          </p:nvSpPr>
          <p:spPr bwMode="auto">
            <a:xfrm>
              <a:off x="893" y="2119"/>
              <a:ext cx="2847" cy="36"/>
            </a:xfrm>
            <a:prstGeom prst="rect">
              <a:avLst/>
            </a:prstGeom>
            <a:solidFill>
              <a:srgbClr val="E9D7FF"/>
            </a:solidFill>
            <a:ln w="9525">
              <a:noFill/>
              <a:miter lim="800000"/>
              <a:headEnd/>
              <a:tailEnd/>
            </a:ln>
          </p:spPr>
          <p:txBody>
            <a:bodyPr/>
            <a:lstStyle/>
            <a:p>
              <a:pPr defTabSz="914400"/>
              <a:endParaRPr lang="en-US">
                <a:solidFill>
                  <a:prstClr val="white"/>
                </a:solidFill>
              </a:endParaRPr>
            </a:p>
          </p:txBody>
        </p:sp>
        <p:sp>
          <p:nvSpPr>
            <p:cNvPr id="824360" name="Rectangle 40"/>
            <p:cNvSpPr>
              <a:spLocks noChangeArrowheads="1"/>
            </p:cNvSpPr>
            <p:nvPr/>
          </p:nvSpPr>
          <p:spPr bwMode="auto">
            <a:xfrm>
              <a:off x="893" y="2155"/>
              <a:ext cx="2847" cy="45"/>
            </a:xfrm>
            <a:prstGeom prst="rect">
              <a:avLst/>
            </a:prstGeom>
            <a:solidFill>
              <a:srgbClr val="EAD9FF"/>
            </a:solidFill>
            <a:ln w="9525">
              <a:noFill/>
              <a:miter lim="800000"/>
              <a:headEnd/>
              <a:tailEnd/>
            </a:ln>
          </p:spPr>
          <p:txBody>
            <a:bodyPr/>
            <a:lstStyle/>
            <a:p>
              <a:pPr defTabSz="914400"/>
              <a:endParaRPr lang="en-US">
                <a:solidFill>
                  <a:prstClr val="white"/>
                </a:solidFill>
              </a:endParaRPr>
            </a:p>
          </p:txBody>
        </p:sp>
        <p:sp>
          <p:nvSpPr>
            <p:cNvPr id="824361" name="Rectangle 41"/>
            <p:cNvSpPr>
              <a:spLocks noChangeArrowheads="1"/>
            </p:cNvSpPr>
            <p:nvPr/>
          </p:nvSpPr>
          <p:spPr bwMode="auto">
            <a:xfrm>
              <a:off x="893" y="2200"/>
              <a:ext cx="2847" cy="30"/>
            </a:xfrm>
            <a:prstGeom prst="rect">
              <a:avLst/>
            </a:prstGeom>
            <a:solidFill>
              <a:srgbClr val="EBDBFF"/>
            </a:solidFill>
            <a:ln w="9525">
              <a:noFill/>
              <a:miter lim="800000"/>
              <a:headEnd/>
              <a:tailEnd/>
            </a:ln>
          </p:spPr>
          <p:txBody>
            <a:bodyPr/>
            <a:lstStyle/>
            <a:p>
              <a:pPr defTabSz="914400"/>
              <a:endParaRPr lang="en-US">
                <a:solidFill>
                  <a:prstClr val="white"/>
                </a:solidFill>
              </a:endParaRPr>
            </a:p>
          </p:txBody>
        </p:sp>
        <p:sp>
          <p:nvSpPr>
            <p:cNvPr id="824362" name="Rectangle 42"/>
            <p:cNvSpPr>
              <a:spLocks noChangeArrowheads="1"/>
            </p:cNvSpPr>
            <p:nvPr/>
          </p:nvSpPr>
          <p:spPr bwMode="auto">
            <a:xfrm>
              <a:off x="893" y="2230"/>
              <a:ext cx="2847" cy="36"/>
            </a:xfrm>
            <a:prstGeom prst="rect">
              <a:avLst/>
            </a:prstGeom>
            <a:solidFill>
              <a:srgbClr val="ECDDFF"/>
            </a:solidFill>
            <a:ln w="9525">
              <a:noFill/>
              <a:miter lim="800000"/>
              <a:headEnd/>
              <a:tailEnd/>
            </a:ln>
          </p:spPr>
          <p:txBody>
            <a:bodyPr/>
            <a:lstStyle/>
            <a:p>
              <a:pPr defTabSz="914400"/>
              <a:endParaRPr lang="en-US">
                <a:solidFill>
                  <a:prstClr val="white"/>
                </a:solidFill>
              </a:endParaRPr>
            </a:p>
          </p:txBody>
        </p:sp>
        <p:sp>
          <p:nvSpPr>
            <p:cNvPr id="824363" name="Rectangle 43"/>
            <p:cNvSpPr>
              <a:spLocks noChangeArrowheads="1"/>
            </p:cNvSpPr>
            <p:nvPr/>
          </p:nvSpPr>
          <p:spPr bwMode="auto">
            <a:xfrm>
              <a:off x="893" y="2266"/>
              <a:ext cx="2847" cy="45"/>
            </a:xfrm>
            <a:prstGeom prst="rect">
              <a:avLst/>
            </a:prstGeom>
            <a:solidFill>
              <a:srgbClr val="EDDFFF"/>
            </a:solidFill>
            <a:ln w="9525">
              <a:noFill/>
              <a:miter lim="800000"/>
              <a:headEnd/>
              <a:tailEnd/>
            </a:ln>
          </p:spPr>
          <p:txBody>
            <a:bodyPr/>
            <a:lstStyle/>
            <a:p>
              <a:pPr defTabSz="914400"/>
              <a:endParaRPr lang="en-US">
                <a:solidFill>
                  <a:prstClr val="white"/>
                </a:solidFill>
              </a:endParaRPr>
            </a:p>
          </p:txBody>
        </p:sp>
        <p:sp>
          <p:nvSpPr>
            <p:cNvPr id="824364" name="Rectangle 44"/>
            <p:cNvSpPr>
              <a:spLocks noChangeArrowheads="1"/>
            </p:cNvSpPr>
            <p:nvPr/>
          </p:nvSpPr>
          <p:spPr bwMode="auto">
            <a:xfrm>
              <a:off x="893" y="2311"/>
              <a:ext cx="2847" cy="45"/>
            </a:xfrm>
            <a:prstGeom prst="rect">
              <a:avLst/>
            </a:prstGeom>
            <a:solidFill>
              <a:srgbClr val="EEE1FF"/>
            </a:solidFill>
            <a:ln w="9525">
              <a:noFill/>
              <a:miter lim="800000"/>
              <a:headEnd/>
              <a:tailEnd/>
            </a:ln>
          </p:spPr>
          <p:txBody>
            <a:bodyPr/>
            <a:lstStyle/>
            <a:p>
              <a:pPr defTabSz="914400"/>
              <a:endParaRPr lang="en-US">
                <a:solidFill>
                  <a:prstClr val="white"/>
                </a:solidFill>
              </a:endParaRPr>
            </a:p>
          </p:txBody>
        </p:sp>
        <p:sp>
          <p:nvSpPr>
            <p:cNvPr id="824365" name="Rectangle 45"/>
            <p:cNvSpPr>
              <a:spLocks noChangeArrowheads="1"/>
            </p:cNvSpPr>
            <p:nvPr/>
          </p:nvSpPr>
          <p:spPr bwMode="auto">
            <a:xfrm>
              <a:off x="893" y="2356"/>
              <a:ext cx="2847" cy="36"/>
            </a:xfrm>
            <a:prstGeom prst="rect">
              <a:avLst/>
            </a:prstGeom>
            <a:solidFill>
              <a:srgbClr val="EFE3FF"/>
            </a:solidFill>
            <a:ln w="9525">
              <a:noFill/>
              <a:miter lim="800000"/>
              <a:headEnd/>
              <a:tailEnd/>
            </a:ln>
          </p:spPr>
          <p:txBody>
            <a:bodyPr/>
            <a:lstStyle/>
            <a:p>
              <a:pPr defTabSz="914400"/>
              <a:endParaRPr lang="en-US">
                <a:solidFill>
                  <a:prstClr val="white"/>
                </a:solidFill>
              </a:endParaRPr>
            </a:p>
          </p:txBody>
        </p:sp>
        <p:sp>
          <p:nvSpPr>
            <p:cNvPr id="824366" name="Rectangle 46"/>
            <p:cNvSpPr>
              <a:spLocks noChangeArrowheads="1"/>
            </p:cNvSpPr>
            <p:nvPr/>
          </p:nvSpPr>
          <p:spPr bwMode="auto">
            <a:xfrm>
              <a:off x="893" y="2392"/>
              <a:ext cx="2847" cy="45"/>
            </a:xfrm>
            <a:prstGeom prst="rect">
              <a:avLst/>
            </a:prstGeom>
            <a:solidFill>
              <a:srgbClr val="F0E5FF"/>
            </a:solidFill>
            <a:ln w="9525">
              <a:noFill/>
              <a:miter lim="800000"/>
              <a:headEnd/>
              <a:tailEnd/>
            </a:ln>
          </p:spPr>
          <p:txBody>
            <a:bodyPr/>
            <a:lstStyle/>
            <a:p>
              <a:pPr defTabSz="914400"/>
              <a:endParaRPr lang="en-US">
                <a:solidFill>
                  <a:prstClr val="white"/>
                </a:solidFill>
              </a:endParaRPr>
            </a:p>
          </p:txBody>
        </p:sp>
        <p:sp>
          <p:nvSpPr>
            <p:cNvPr id="824367" name="Rectangle 47"/>
            <p:cNvSpPr>
              <a:spLocks noChangeArrowheads="1"/>
            </p:cNvSpPr>
            <p:nvPr/>
          </p:nvSpPr>
          <p:spPr bwMode="auto">
            <a:xfrm>
              <a:off x="893" y="2437"/>
              <a:ext cx="2847" cy="45"/>
            </a:xfrm>
            <a:prstGeom prst="rect">
              <a:avLst/>
            </a:prstGeom>
            <a:solidFill>
              <a:srgbClr val="F1E7FF"/>
            </a:solidFill>
            <a:ln w="9525">
              <a:noFill/>
              <a:miter lim="800000"/>
              <a:headEnd/>
              <a:tailEnd/>
            </a:ln>
          </p:spPr>
          <p:txBody>
            <a:bodyPr/>
            <a:lstStyle/>
            <a:p>
              <a:pPr defTabSz="914400"/>
              <a:endParaRPr lang="en-US">
                <a:solidFill>
                  <a:prstClr val="white"/>
                </a:solidFill>
              </a:endParaRPr>
            </a:p>
          </p:txBody>
        </p:sp>
        <p:sp>
          <p:nvSpPr>
            <p:cNvPr id="824368" name="Rectangle 48"/>
            <p:cNvSpPr>
              <a:spLocks noChangeArrowheads="1"/>
            </p:cNvSpPr>
            <p:nvPr/>
          </p:nvSpPr>
          <p:spPr bwMode="auto">
            <a:xfrm>
              <a:off x="893" y="2482"/>
              <a:ext cx="2847" cy="41"/>
            </a:xfrm>
            <a:prstGeom prst="rect">
              <a:avLst/>
            </a:prstGeom>
            <a:solidFill>
              <a:srgbClr val="F2E9FF"/>
            </a:solidFill>
            <a:ln w="9525">
              <a:noFill/>
              <a:miter lim="800000"/>
              <a:headEnd/>
              <a:tailEnd/>
            </a:ln>
          </p:spPr>
          <p:txBody>
            <a:bodyPr/>
            <a:lstStyle/>
            <a:p>
              <a:pPr defTabSz="914400"/>
              <a:endParaRPr lang="en-US">
                <a:solidFill>
                  <a:prstClr val="white"/>
                </a:solidFill>
              </a:endParaRPr>
            </a:p>
          </p:txBody>
        </p:sp>
        <p:sp>
          <p:nvSpPr>
            <p:cNvPr id="824369" name="Rectangle 49"/>
            <p:cNvSpPr>
              <a:spLocks noChangeArrowheads="1"/>
            </p:cNvSpPr>
            <p:nvPr/>
          </p:nvSpPr>
          <p:spPr bwMode="auto">
            <a:xfrm>
              <a:off x="893" y="2523"/>
              <a:ext cx="2847" cy="60"/>
            </a:xfrm>
            <a:prstGeom prst="rect">
              <a:avLst/>
            </a:prstGeom>
            <a:solidFill>
              <a:srgbClr val="F3EBFF"/>
            </a:solidFill>
            <a:ln w="9525">
              <a:noFill/>
              <a:miter lim="800000"/>
              <a:headEnd/>
              <a:tailEnd/>
            </a:ln>
          </p:spPr>
          <p:txBody>
            <a:bodyPr/>
            <a:lstStyle/>
            <a:p>
              <a:pPr defTabSz="914400"/>
              <a:endParaRPr lang="en-US">
                <a:solidFill>
                  <a:prstClr val="white"/>
                </a:solidFill>
              </a:endParaRPr>
            </a:p>
          </p:txBody>
        </p:sp>
        <p:sp>
          <p:nvSpPr>
            <p:cNvPr id="824370" name="Rectangle 50"/>
            <p:cNvSpPr>
              <a:spLocks noChangeArrowheads="1"/>
            </p:cNvSpPr>
            <p:nvPr/>
          </p:nvSpPr>
          <p:spPr bwMode="auto">
            <a:xfrm>
              <a:off x="893" y="2583"/>
              <a:ext cx="2847" cy="56"/>
            </a:xfrm>
            <a:prstGeom prst="rect">
              <a:avLst/>
            </a:prstGeom>
            <a:solidFill>
              <a:srgbClr val="F5EDFF"/>
            </a:solidFill>
            <a:ln w="9525">
              <a:noFill/>
              <a:miter lim="800000"/>
              <a:headEnd/>
              <a:tailEnd/>
            </a:ln>
          </p:spPr>
          <p:txBody>
            <a:bodyPr/>
            <a:lstStyle/>
            <a:p>
              <a:pPr defTabSz="914400"/>
              <a:endParaRPr lang="en-US">
                <a:solidFill>
                  <a:prstClr val="white"/>
                </a:solidFill>
              </a:endParaRPr>
            </a:p>
          </p:txBody>
        </p:sp>
        <p:sp>
          <p:nvSpPr>
            <p:cNvPr id="824371" name="Rectangle 51"/>
            <p:cNvSpPr>
              <a:spLocks noChangeArrowheads="1"/>
            </p:cNvSpPr>
            <p:nvPr/>
          </p:nvSpPr>
          <p:spPr bwMode="auto">
            <a:xfrm>
              <a:off x="893" y="2639"/>
              <a:ext cx="2847" cy="55"/>
            </a:xfrm>
            <a:prstGeom prst="rect">
              <a:avLst/>
            </a:prstGeom>
            <a:solidFill>
              <a:srgbClr val="F6EFFF"/>
            </a:solidFill>
            <a:ln w="9525">
              <a:noFill/>
              <a:miter lim="800000"/>
              <a:headEnd/>
              <a:tailEnd/>
            </a:ln>
          </p:spPr>
          <p:txBody>
            <a:bodyPr/>
            <a:lstStyle/>
            <a:p>
              <a:pPr defTabSz="914400"/>
              <a:endParaRPr lang="en-US">
                <a:solidFill>
                  <a:prstClr val="white"/>
                </a:solidFill>
              </a:endParaRPr>
            </a:p>
          </p:txBody>
        </p:sp>
        <p:sp>
          <p:nvSpPr>
            <p:cNvPr id="824372" name="Rectangle 52"/>
            <p:cNvSpPr>
              <a:spLocks noChangeArrowheads="1"/>
            </p:cNvSpPr>
            <p:nvPr/>
          </p:nvSpPr>
          <p:spPr bwMode="auto">
            <a:xfrm>
              <a:off x="893" y="2694"/>
              <a:ext cx="2847" cy="56"/>
            </a:xfrm>
            <a:prstGeom prst="rect">
              <a:avLst/>
            </a:prstGeom>
            <a:solidFill>
              <a:srgbClr val="F7F1FF"/>
            </a:solidFill>
            <a:ln w="9525">
              <a:noFill/>
              <a:miter lim="800000"/>
              <a:headEnd/>
              <a:tailEnd/>
            </a:ln>
          </p:spPr>
          <p:txBody>
            <a:bodyPr/>
            <a:lstStyle/>
            <a:p>
              <a:pPr defTabSz="914400"/>
              <a:endParaRPr lang="en-US">
                <a:solidFill>
                  <a:prstClr val="white"/>
                </a:solidFill>
              </a:endParaRPr>
            </a:p>
          </p:txBody>
        </p:sp>
        <p:sp>
          <p:nvSpPr>
            <p:cNvPr id="824373" name="Rectangle 53"/>
            <p:cNvSpPr>
              <a:spLocks noChangeArrowheads="1"/>
            </p:cNvSpPr>
            <p:nvPr/>
          </p:nvSpPr>
          <p:spPr bwMode="auto">
            <a:xfrm>
              <a:off x="893" y="2750"/>
              <a:ext cx="2847" cy="70"/>
            </a:xfrm>
            <a:prstGeom prst="rect">
              <a:avLst/>
            </a:prstGeom>
            <a:solidFill>
              <a:srgbClr val="F8F3FF"/>
            </a:solidFill>
            <a:ln w="9525">
              <a:noFill/>
              <a:miter lim="800000"/>
              <a:headEnd/>
              <a:tailEnd/>
            </a:ln>
          </p:spPr>
          <p:txBody>
            <a:bodyPr/>
            <a:lstStyle/>
            <a:p>
              <a:pPr defTabSz="914400"/>
              <a:endParaRPr lang="en-US">
                <a:solidFill>
                  <a:prstClr val="white"/>
                </a:solidFill>
              </a:endParaRPr>
            </a:p>
          </p:txBody>
        </p:sp>
        <p:sp>
          <p:nvSpPr>
            <p:cNvPr id="824374" name="Rectangle 54"/>
            <p:cNvSpPr>
              <a:spLocks noChangeArrowheads="1"/>
            </p:cNvSpPr>
            <p:nvPr/>
          </p:nvSpPr>
          <p:spPr bwMode="auto">
            <a:xfrm>
              <a:off x="893" y="2820"/>
              <a:ext cx="2847" cy="76"/>
            </a:xfrm>
            <a:prstGeom prst="rect">
              <a:avLst/>
            </a:prstGeom>
            <a:solidFill>
              <a:srgbClr val="F9F5FF"/>
            </a:solidFill>
            <a:ln w="9525">
              <a:noFill/>
              <a:miter lim="800000"/>
              <a:headEnd/>
              <a:tailEnd/>
            </a:ln>
          </p:spPr>
          <p:txBody>
            <a:bodyPr/>
            <a:lstStyle/>
            <a:p>
              <a:pPr defTabSz="914400"/>
              <a:endParaRPr lang="en-US">
                <a:solidFill>
                  <a:prstClr val="white"/>
                </a:solidFill>
              </a:endParaRPr>
            </a:p>
          </p:txBody>
        </p:sp>
        <p:sp>
          <p:nvSpPr>
            <p:cNvPr id="824375" name="Rectangle 55"/>
            <p:cNvSpPr>
              <a:spLocks noChangeArrowheads="1"/>
            </p:cNvSpPr>
            <p:nvPr/>
          </p:nvSpPr>
          <p:spPr bwMode="auto">
            <a:xfrm>
              <a:off x="893" y="2896"/>
              <a:ext cx="2847" cy="91"/>
            </a:xfrm>
            <a:prstGeom prst="rect">
              <a:avLst/>
            </a:prstGeom>
            <a:solidFill>
              <a:srgbClr val="FAF7FF"/>
            </a:solidFill>
            <a:ln w="9525">
              <a:noFill/>
              <a:miter lim="800000"/>
              <a:headEnd/>
              <a:tailEnd/>
            </a:ln>
          </p:spPr>
          <p:txBody>
            <a:bodyPr/>
            <a:lstStyle/>
            <a:p>
              <a:pPr defTabSz="914400"/>
              <a:endParaRPr lang="en-US">
                <a:solidFill>
                  <a:prstClr val="white"/>
                </a:solidFill>
              </a:endParaRPr>
            </a:p>
          </p:txBody>
        </p:sp>
        <p:sp>
          <p:nvSpPr>
            <p:cNvPr id="824376" name="Rectangle 56"/>
            <p:cNvSpPr>
              <a:spLocks noChangeArrowheads="1"/>
            </p:cNvSpPr>
            <p:nvPr/>
          </p:nvSpPr>
          <p:spPr bwMode="auto">
            <a:xfrm>
              <a:off x="893" y="2987"/>
              <a:ext cx="2847" cy="111"/>
            </a:xfrm>
            <a:prstGeom prst="rect">
              <a:avLst/>
            </a:prstGeom>
            <a:solidFill>
              <a:srgbClr val="FBF9FF"/>
            </a:solidFill>
            <a:ln w="9525">
              <a:noFill/>
              <a:miter lim="800000"/>
              <a:headEnd/>
              <a:tailEnd/>
            </a:ln>
          </p:spPr>
          <p:txBody>
            <a:bodyPr/>
            <a:lstStyle/>
            <a:p>
              <a:pPr defTabSz="914400"/>
              <a:endParaRPr lang="en-US">
                <a:solidFill>
                  <a:prstClr val="white"/>
                </a:solidFill>
              </a:endParaRPr>
            </a:p>
          </p:txBody>
        </p:sp>
        <p:sp>
          <p:nvSpPr>
            <p:cNvPr id="824377" name="Rectangle 57"/>
            <p:cNvSpPr>
              <a:spLocks noChangeArrowheads="1"/>
            </p:cNvSpPr>
            <p:nvPr/>
          </p:nvSpPr>
          <p:spPr bwMode="auto">
            <a:xfrm>
              <a:off x="893" y="3098"/>
              <a:ext cx="2847" cy="126"/>
            </a:xfrm>
            <a:prstGeom prst="rect">
              <a:avLst/>
            </a:prstGeom>
            <a:solidFill>
              <a:srgbClr val="FCFBFF"/>
            </a:solidFill>
            <a:ln w="9525">
              <a:noFill/>
              <a:miter lim="800000"/>
              <a:headEnd/>
              <a:tailEnd/>
            </a:ln>
          </p:spPr>
          <p:txBody>
            <a:bodyPr/>
            <a:lstStyle/>
            <a:p>
              <a:pPr defTabSz="914400"/>
              <a:endParaRPr lang="en-US">
                <a:solidFill>
                  <a:prstClr val="white"/>
                </a:solidFill>
              </a:endParaRPr>
            </a:p>
          </p:txBody>
        </p:sp>
        <p:sp>
          <p:nvSpPr>
            <p:cNvPr id="824378" name="Rectangle 58"/>
            <p:cNvSpPr>
              <a:spLocks noChangeArrowheads="1"/>
            </p:cNvSpPr>
            <p:nvPr/>
          </p:nvSpPr>
          <p:spPr bwMode="auto">
            <a:xfrm>
              <a:off x="893" y="3224"/>
              <a:ext cx="2847" cy="101"/>
            </a:xfrm>
            <a:prstGeom prst="rect">
              <a:avLst/>
            </a:prstGeom>
            <a:solidFill>
              <a:srgbClr val="FEFCFF"/>
            </a:solidFill>
            <a:ln w="9525">
              <a:noFill/>
              <a:miter lim="800000"/>
              <a:headEnd/>
              <a:tailEnd/>
            </a:ln>
          </p:spPr>
          <p:txBody>
            <a:bodyPr/>
            <a:lstStyle/>
            <a:p>
              <a:pPr defTabSz="914400"/>
              <a:endParaRPr lang="en-US">
                <a:solidFill>
                  <a:prstClr val="white"/>
                </a:solidFill>
              </a:endParaRPr>
            </a:p>
          </p:txBody>
        </p:sp>
        <p:sp>
          <p:nvSpPr>
            <p:cNvPr id="824379" name="Rectangle 59"/>
            <p:cNvSpPr>
              <a:spLocks noChangeArrowheads="1"/>
            </p:cNvSpPr>
            <p:nvPr/>
          </p:nvSpPr>
          <p:spPr bwMode="auto">
            <a:xfrm>
              <a:off x="893" y="3325"/>
              <a:ext cx="2847" cy="186"/>
            </a:xfrm>
            <a:prstGeom prst="rect">
              <a:avLst/>
            </a:prstGeom>
            <a:solidFill>
              <a:srgbClr val="FFFFFF"/>
            </a:solidFill>
            <a:ln w="9525">
              <a:noFill/>
              <a:miter lim="800000"/>
              <a:headEnd/>
              <a:tailEnd/>
            </a:ln>
          </p:spPr>
          <p:txBody>
            <a:bodyPr/>
            <a:lstStyle/>
            <a:p>
              <a:pPr defTabSz="914400"/>
              <a:endParaRPr lang="en-US">
                <a:solidFill>
                  <a:prstClr val="white"/>
                </a:solidFill>
              </a:endParaRPr>
            </a:p>
          </p:txBody>
        </p:sp>
        <p:sp>
          <p:nvSpPr>
            <p:cNvPr id="824380" name="Rectangle 60"/>
            <p:cNvSpPr>
              <a:spLocks noChangeArrowheads="1"/>
            </p:cNvSpPr>
            <p:nvPr/>
          </p:nvSpPr>
          <p:spPr bwMode="auto">
            <a:xfrm>
              <a:off x="893" y="626"/>
              <a:ext cx="2847" cy="2885"/>
            </a:xfrm>
            <a:prstGeom prst="rect">
              <a:avLst/>
            </a:prstGeom>
            <a:noFill/>
            <a:ln w="9525">
              <a:noFill/>
              <a:miter lim="800000"/>
              <a:headEnd/>
              <a:tailEnd/>
            </a:ln>
          </p:spPr>
          <p:txBody>
            <a:bodyPr/>
            <a:lstStyle/>
            <a:p>
              <a:pPr defTabSz="914400"/>
              <a:endParaRPr lang="en-US">
                <a:solidFill>
                  <a:prstClr val="white"/>
                </a:solidFill>
              </a:endParaRPr>
            </a:p>
          </p:txBody>
        </p:sp>
        <p:sp>
          <p:nvSpPr>
            <p:cNvPr id="824381" name="Rectangle 61"/>
            <p:cNvSpPr>
              <a:spLocks noChangeArrowheads="1"/>
            </p:cNvSpPr>
            <p:nvPr/>
          </p:nvSpPr>
          <p:spPr bwMode="auto">
            <a:xfrm>
              <a:off x="893" y="626"/>
              <a:ext cx="2847" cy="2885"/>
            </a:xfrm>
            <a:prstGeom prst="rect">
              <a:avLst/>
            </a:prstGeom>
            <a:noFill/>
            <a:ln w="7938">
              <a:solidFill>
                <a:srgbClr val="000000"/>
              </a:solidFill>
              <a:miter lim="800000"/>
              <a:headEnd/>
              <a:tailEnd/>
            </a:ln>
          </p:spPr>
          <p:txBody>
            <a:bodyPr/>
            <a:lstStyle/>
            <a:p>
              <a:pPr defTabSz="914400"/>
              <a:endParaRPr lang="en-US">
                <a:solidFill>
                  <a:prstClr val="white"/>
                </a:solidFill>
              </a:endParaRPr>
            </a:p>
          </p:txBody>
        </p:sp>
        <p:sp>
          <p:nvSpPr>
            <p:cNvPr id="824382" name="Line 62"/>
            <p:cNvSpPr>
              <a:spLocks noChangeShapeType="1"/>
            </p:cNvSpPr>
            <p:nvPr/>
          </p:nvSpPr>
          <p:spPr bwMode="auto">
            <a:xfrm>
              <a:off x="893" y="626"/>
              <a:ext cx="1" cy="288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3" name="Line 63"/>
            <p:cNvSpPr>
              <a:spLocks noChangeShapeType="1"/>
            </p:cNvSpPr>
            <p:nvPr/>
          </p:nvSpPr>
          <p:spPr bwMode="auto">
            <a:xfrm>
              <a:off x="893" y="3511"/>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4" name="Line 64"/>
            <p:cNvSpPr>
              <a:spLocks noChangeShapeType="1"/>
            </p:cNvSpPr>
            <p:nvPr/>
          </p:nvSpPr>
          <p:spPr bwMode="auto">
            <a:xfrm>
              <a:off x="893" y="3395"/>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5" name="Line 65"/>
            <p:cNvSpPr>
              <a:spLocks noChangeShapeType="1"/>
            </p:cNvSpPr>
            <p:nvPr/>
          </p:nvSpPr>
          <p:spPr bwMode="auto">
            <a:xfrm>
              <a:off x="893" y="3279"/>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6" name="Line 66"/>
            <p:cNvSpPr>
              <a:spLocks noChangeShapeType="1"/>
            </p:cNvSpPr>
            <p:nvPr/>
          </p:nvSpPr>
          <p:spPr bwMode="auto">
            <a:xfrm>
              <a:off x="893" y="3163"/>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7" name="Line 67"/>
            <p:cNvSpPr>
              <a:spLocks noChangeShapeType="1"/>
            </p:cNvSpPr>
            <p:nvPr/>
          </p:nvSpPr>
          <p:spPr bwMode="auto">
            <a:xfrm>
              <a:off x="893" y="3047"/>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8" name="Line 68"/>
            <p:cNvSpPr>
              <a:spLocks noChangeShapeType="1"/>
            </p:cNvSpPr>
            <p:nvPr/>
          </p:nvSpPr>
          <p:spPr bwMode="auto">
            <a:xfrm>
              <a:off x="893" y="2936"/>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89" name="Line 69"/>
            <p:cNvSpPr>
              <a:spLocks noChangeShapeType="1"/>
            </p:cNvSpPr>
            <p:nvPr/>
          </p:nvSpPr>
          <p:spPr bwMode="auto">
            <a:xfrm>
              <a:off x="893" y="2820"/>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0" name="Line 70"/>
            <p:cNvSpPr>
              <a:spLocks noChangeShapeType="1"/>
            </p:cNvSpPr>
            <p:nvPr/>
          </p:nvSpPr>
          <p:spPr bwMode="auto">
            <a:xfrm>
              <a:off x="893" y="2704"/>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1" name="Line 71"/>
            <p:cNvSpPr>
              <a:spLocks noChangeShapeType="1"/>
            </p:cNvSpPr>
            <p:nvPr/>
          </p:nvSpPr>
          <p:spPr bwMode="auto">
            <a:xfrm>
              <a:off x="893" y="2588"/>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2" name="Line 72"/>
            <p:cNvSpPr>
              <a:spLocks noChangeShapeType="1"/>
            </p:cNvSpPr>
            <p:nvPr/>
          </p:nvSpPr>
          <p:spPr bwMode="auto">
            <a:xfrm>
              <a:off x="893" y="2472"/>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3" name="Line 73"/>
            <p:cNvSpPr>
              <a:spLocks noChangeShapeType="1"/>
            </p:cNvSpPr>
            <p:nvPr/>
          </p:nvSpPr>
          <p:spPr bwMode="auto">
            <a:xfrm>
              <a:off x="893" y="2356"/>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4" name="Line 74"/>
            <p:cNvSpPr>
              <a:spLocks noChangeShapeType="1"/>
            </p:cNvSpPr>
            <p:nvPr/>
          </p:nvSpPr>
          <p:spPr bwMode="auto">
            <a:xfrm>
              <a:off x="893" y="2240"/>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5" name="Line 75"/>
            <p:cNvSpPr>
              <a:spLocks noChangeShapeType="1"/>
            </p:cNvSpPr>
            <p:nvPr/>
          </p:nvSpPr>
          <p:spPr bwMode="auto">
            <a:xfrm>
              <a:off x="893" y="2124"/>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6" name="Line 76"/>
            <p:cNvSpPr>
              <a:spLocks noChangeShapeType="1"/>
            </p:cNvSpPr>
            <p:nvPr/>
          </p:nvSpPr>
          <p:spPr bwMode="auto">
            <a:xfrm>
              <a:off x="893" y="2013"/>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7" name="Line 77"/>
            <p:cNvSpPr>
              <a:spLocks noChangeShapeType="1"/>
            </p:cNvSpPr>
            <p:nvPr/>
          </p:nvSpPr>
          <p:spPr bwMode="auto">
            <a:xfrm>
              <a:off x="893" y="1897"/>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8" name="Line 78"/>
            <p:cNvSpPr>
              <a:spLocks noChangeShapeType="1"/>
            </p:cNvSpPr>
            <p:nvPr/>
          </p:nvSpPr>
          <p:spPr bwMode="auto">
            <a:xfrm>
              <a:off x="893" y="1781"/>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399" name="Line 79"/>
            <p:cNvSpPr>
              <a:spLocks noChangeShapeType="1"/>
            </p:cNvSpPr>
            <p:nvPr/>
          </p:nvSpPr>
          <p:spPr bwMode="auto">
            <a:xfrm>
              <a:off x="893" y="1665"/>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0" name="Line 80"/>
            <p:cNvSpPr>
              <a:spLocks noChangeShapeType="1"/>
            </p:cNvSpPr>
            <p:nvPr/>
          </p:nvSpPr>
          <p:spPr bwMode="auto">
            <a:xfrm>
              <a:off x="893" y="1549"/>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1" name="Line 81"/>
            <p:cNvSpPr>
              <a:spLocks noChangeShapeType="1"/>
            </p:cNvSpPr>
            <p:nvPr/>
          </p:nvSpPr>
          <p:spPr bwMode="auto">
            <a:xfrm>
              <a:off x="893" y="1433"/>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2" name="Line 82"/>
            <p:cNvSpPr>
              <a:spLocks noChangeShapeType="1"/>
            </p:cNvSpPr>
            <p:nvPr/>
          </p:nvSpPr>
          <p:spPr bwMode="auto">
            <a:xfrm>
              <a:off x="893" y="1317"/>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3" name="Line 83"/>
            <p:cNvSpPr>
              <a:spLocks noChangeShapeType="1"/>
            </p:cNvSpPr>
            <p:nvPr/>
          </p:nvSpPr>
          <p:spPr bwMode="auto">
            <a:xfrm>
              <a:off x="893" y="1201"/>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4" name="Line 84"/>
            <p:cNvSpPr>
              <a:spLocks noChangeShapeType="1"/>
            </p:cNvSpPr>
            <p:nvPr/>
          </p:nvSpPr>
          <p:spPr bwMode="auto">
            <a:xfrm>
              <a:off x="893" y="1090"/>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5" name="Line 85"/>
            <p:cNvSpPr>
              <a:spLocks noChangeShapeType="1"/>
            </p:cNvSpPr>
            <p:nvPr/>
          </p:nvSpPr>
          <p:spPr bwMode="auto">
            <a:xfrm>
              <a:off x="893" y="974"/>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6" name="Line 86"/>
            <p:cNvSpPr>
              <a:spLocks noChangeShapeType="1"/>
            </p:cNvSpPr>
            <p:nvPr/>
          </p:nvSpPr>
          <p:spPr bwMode="auto">
            <a:xfrm>
              <a:off x="893" y="858"/>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7" name="Line 87"/>
            <p:cNvSpPr>
              <a:spLocks noChangeShapeType="1"/>
            </p:cNvSpPr>
            <p:nvPr/>
          </p:nvSpPr>
          <p:spPr bwMode="auto">
            <a:xfrm>
              <a:off x="893" y="742"/>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8" name="Line 88"/>
            <p:cNvSpPr>
              <a:spLocks noChangeShapeType="1"/>
            </p:cNvSpPr>
            <p:nvPr/>
          </p:nvSpPr>
          <p:spPr bwMode="auto">
            <a:xfrm>
              <a:off x="893" y="626"/>
              <a:ext cx="3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09" name="Line 89"/>
            <p:cNvSpPr>
              <a:spLocks noChangeShapeType="1"/>
            </p:cNvSpPr>
            <p:nvPr/>
          </p:nvSpPr>
          <p:spPr bwMode="auto">
            <a:xfrm>
              <a:off x="893" y="3511"/>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0" name="Line 90"/>
            <p:cNvSpPr>
              <a:spLocks noChangeShapeType="1"/>
            </p:cNvSpPr>
            <p:nvPr/>
          </p:nvSpPr>
          <p:spPr bwMode="auto">
            <a:xfrm>
              <a:off x="893" y="2936"/>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1" name="Line 91"/>
            <p:cNvSpPr>
              <a:spLocks noChangeShapeType="1"/>
            </p:cNvSpPr>
            <p:nvPr/>
          </p:nvSpPr>
          <p:spPr bwMode="auto">
            <a:xfrm>
              <a:off x="893" y="2356"/>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2" name="Line 92"/>
            <p:cNvSpPr>
              <a:spLocks noChangeShapeType="1"/>
            </p:cNvSpPr>
            <p:nvPr/>
          </p:nvSpPr>
          <p:spPr bwMode="auto">
            <a:xfrm>
              <a:off x="893" y="1781"/>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3" name="Line 93"/>
            <p:cNvSpPr>
              <a:spLocks noChangeShapeType="1"/>
            </p:cNvSpPr>
            <p:nvPr/>
          </p:nvSpPr>
          <p:spPr bwMode="auto">
            <a:xfrm>
              <a:off x="893" y="1201"/>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4" name="Line 94"/>
            <p:cNvSpPr>
              <a:spLocks noChangeShapeType="1"/>
            </p:cNvSpPr>
            <p:nvPr/>
          </p:nvSpPr>
          <p:spPr bwMode="auto">
            <a:xfrm>
              <a:off x="893" y="626"/>
              <a:ext cx="46"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5" name="Line 95"/>
            <p:cNvSpPr>
              <a:spLocks noChangeShapeType="1"/>
            </p:cNvSpPr>
            <p:nvPr/>
          </p:nvSpPr>
          <p:spPr bwMode="auto">
            <a:xfrm>
              <a:off x="893" y="3511"/>
              <a:ext cx="2847" cy="1"/>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6" name="Line 96"/>
            <p:cNvSpPr>
              <a:spLocks noChangeShapeType="1"/>
            </p:cNvSpPr>
            <p:nvPr/>
          </p:nvSpPr>
          <p:spPr bwMode="auto">
            <a:xfrm flipV="1">
              <a:off x="893"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7" name="Line 97"/>
            <p:cNvSpPr>
              <a:spLocks noChangeShapeType="1"/>
            </p:cNvSpPr>
            <p:nvPr/>
          </p:nvSpPr>
          <p:spPr bwMode="auto">
            <a:xfrm flipV="1">
              <a:off x="1010"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8" name="Line 98"/>
            <p:cNvSpPr>
              <a:spLocks noChangeShapeType="1"/>
            </p:cNvSpPr>
            <p:nvPr/>
          </p:nvSpPr>
          <p:spPr bwMode="auto">
            <a:xfrm flipV="1">
              <a:off x="1121"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19" name="Line 99"/>
            <p:cNvSpPr>
              <a:spLocks noChangeShapeType="1"/>
            </p:cNvSpPr>
            <p:nvPr/>
          </p:nvSpPr>
          <p:spPr bwMode="auto">
            <a:xfrm flipV="1">
              <a:off x="1237"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0" name="Line 100"/>
            <p:cNvSpPr>
              <a:spLocks noChangeShapeType="1"/>
            </p:cNvSpPr>
            <p:nvPr/>
          </p:nvSpPr>
          <p:spPr bwMode="auto">
            <a:xfrm flipV="1">
              <a:off x="1348"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1" name="Line 101"/>
            <p:cNvSpPr>
              <a:spLocks noChangeShapeType="1"/>
            </p:cNvSpPr>
            <p:nvPr/>
          </p:nvSpPr>
          <p:spPr bwMode="auto">
            <a:xfrm flipV="1">
              <a:off x="1464"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2" name="Line 102"/>
            <p:cNvSpPr>
              <a:spLocks noChangeShapeType="1"/>
            </p:cNvSpPr>
            <p:nvPr/>
          </p:nvSpPr>
          <p:spPr bwMode="auto">
            <a:xfrm flipV="1">
              <a:off x="1575"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3" name="Line 103"/>
            <p:cNvSpPr>
              <a:spLocks noChangeShapeType="1"/>
            </p:cNvSpPr>
            <p:nvPr/>
          </p:nvSpPr>
          <p:spPr bwMode="auto">
            <a:xfrm flipV="1">
              <a:off x="1691"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4" name="Line 104"/>
            <p:cNvSpPr>
              <a:spLocks noChangeShapeType="1"/>
            </p:cNvSpPr>
            <p:nvPr/>
          </p:nvSpPr>
          <p:spPr bwMode="auto">
            <a:xfrm flipV="1">
              <a:off x="1802"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5" name="Line 105"/>
            <p:cNvSpPr>
              <a:spLocks noChangeShapeType="1"/>
            </p:cNvSpPr>
            <p:nvPr/>
          </p:nvSpPr>
          <p:spPr bwMode="auto">
            <a:xfrm flipV="1">
              <a:off x="1918"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6" name="Line 106"/>
            <p:cNvSpPr>
              <a:spLocks noChangeShapeType="1"/>
            </p:cNvSpPr>
            <p:nvPr/>
          </p:nvSpPr>
          <p:spPr bwMode="auto">
            <a:xfrm flipV="1">
              <a:off x="2034"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7" name="Line 107"/>
            <p:cNvSpPr>
              <a:spLocks noChangeShapeType="1"/>
            </p:cNvSpPr>
            <p:nvPr/>
          </p:nvSpPr>
          <p:spPr bwMode="auto">
            <a:xfrm flipV="1">
              <a:off x="2145"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8" name="Line 108"/>
            <p:cNvSpPr>
              <a:spLocks noChangeShapeType="1"/>
            </p:cNvSpPr>
            <p:nvPr/>
          </p:nvSpPr>
          <p:spPr bwMode="auto">
            <a:xfrm flipV="1">
              <a:off x="2261"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29" name="Line 109"/>
            <p:cNvSpPr>
              <a:spLocks noChangeShapeType="1"/>
            </p:cNvSpPr>
            <p:nvPr/>
          </p:nvSpPr>
          <p:spPr bwMode="auto">
            <a:xfrm flipV="1">
              <a:off x="2372"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0" name="Line 110"/>
            <p:cNvSpPr>
              <a:spLocks noChangeShapeType="1"/>
            </p:cNvSpPr>
            <p:nvPr/>
          </p:nvSpPr>
          <p:spPr bwMode="auto">
            <a:xfrm flipV="1">
              <a:off x="2488"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1" name="Line 111"/>
            <p:cNvSpPr>
              <a:spLocks noChangeShapeType="1"/>
            </p:cNvSpPr>
            <p:nvPr/>
          </p:nvSpPr>
          <p:spPr bwMode="auto">
            <a:xfrm flipV="1">
              <a:off x="2599"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2" name="Line 112"/>
            <p:cNvSpPr>
              <a:spLocks noChangeShapeType="1"/>
            </p:cNvSpPr>
            <p:nvPr/>
          </p:nvSpPr>
          <p:spPr bwMode="auto">
            <a:xfrm flipV="1">
              <a:off x="2715"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3" name="Line 113"/>
            <p:cNvSpPr>
              <a:spLocks noChangeShapeType="1"/>
            </p:cNvSpPr>
            <p:nvPr/>
          </p:nvSpPr>
          <p:spPr bwMode="auto">
            <a:xfrm flipV="1">
              <a:off x="2832"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4" name="Line 114"/>
            <p:cNvSpPr>
              <a:spLocks noChangeShapeType="1"/>
            </p:cNvSpPr>
            <p:nvPr/>
          </p:nvSpPr>
          <p:spPr bwMode="auto">
            <a:xfrm flipV="1">
              <a:off x="2943"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5" name="Line 115"/>
            <p:cNvSpPr>
              <a:spLocks noChangeShapeType="1"/>
            </p:cNvSpPr>
            <p:nvPr/>
          </p:nvSpPr>
          <p:spPr bwMode="auto">
            <a:xfrm flipV="1">
              <a:off x="3059"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6" name="Line 116"/>
            <p:cNvSpPr>
              <a:spLocks noChangeShapeType="1"/>
            </p:cNvSpPr>
            <p:nvPr/>
          </p:nvSpPr>
          <p:spPr bwMode="auto">
            <a:xfrm flipV="1">
              <a:off x="3170"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7" name="Line 117"/>
            <p:cNvSpPr>
              <a:spLocks noChangeShapeType="1"/>
            </p:cNvSpPr>
            <p:nvPr/>
          </p:nvSpPr>
          <p:spPr bwMode="auto">
            <a:xfrm flipV="1">
              <a:off x="3286"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8" name="Line 118"/>
            <p:cNvSpPr>
              <a:spLocks noChangeShapeType="1"/>
            </p:cNvSpPr>
            <p:nvPr/>
          </p:nvSpPr>
          <p:spPr bwMode="auto">
            <a:xfrm flipV="1">
              <a:off x="3397"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39" name="Line 119"/>
            <p:cNvSpPr>
              <a:spLocks noChangeShapeType="1"/>
            </p:cNvSpPr>
            <p:nvPr/>
          </p:nvSpPr>
          <p:spPr bwMode="auto">
            <a:xfrm flipV="1">
              <a:off x="3513"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0" name="Line 120"/>
            <p:cNvSpPr>
              <a:spLocks noChangeShapeType="1"/>
            </p:cNvSpPr>
            <p:nvPr/>
          </p:nvSpPr>
          <p:spPr bwMode="auto">
            <a:xfrm flipV="1">
              <a:off x="3624"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1" name="Line 121"/>
            <p:cNvSpPr>
              <a:spLocks noChangeShapeType="1"/>
            </p:cNvSpPr>
            <p:nvPr/>
          </p:nvSpPr>
          <p:spPr bwMode="auto">
            <a:xfrm flipV="1">
              <a:off x="3740" y="3476"/>
              <a:ext cx="1" cy="3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2" name="Line 122"/>
            <p:cNvSpPr>
              <a:spLocks noChangeShapeType="1"/>
            </p:cNvSpPr>
            <p:nvPr/>
          </p:nvSpPr>
          <p:spPr bwMode="auto">
            <a:xfrm flipV="1">
              <a:off x="893"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3" name="Line 123"/>
            <p:cNvSpPr>
              <a:spLocks noChangeShapeType="1"/>
            </p:cNvSpPr>
            <p:nvPr/>
          </p:nvSpPr>
          <p:spPr bwMode="auto">
            <a:xfrm flipV="1">
              <a:off x="1464"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4" name="Line 124"/>
            <p:cNvSpPr>
              <a:spLocks noChangeShapeType="1"/>
            </p:cNvSpPr>
            <p:nvPr/>
          </p:nvSpPr>
          <p:spPr bwMode="auto">
            <a:xfrm flipV="1">
              <a:off x="2034"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5" name="Line 125"/>
            <p:cNvSpPr>
              <a:spLocks noChangeShapeType="1"/>
            </p:cNvSpPr>
            <p:nvPr/>
          </p:nvSpPr>
          <p:spPr bwMode="auto">
            <a:xfrm flipV="1">
              <a:off x="2599"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6" name="Line 126"/>
            <p:cNvSpPr>
              <a:spLocks noChangeShapeType="1"/>
            </p:cNvSpPr>
            <p:nvPr/>
          </p:nvSpPr>
          <p:spPr bwMode="auto">
            <a:xfrm flipV="1">
              <a:off x="3170"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7" name="Line 127"/>
            <p:cNvSpPr>
              <a:spLocks noChangeShapeType="1"/>
            </p:cNvSpPr>
            <p:nvPr/>
          </p:nvSpPr>
          <p:spPr bwMode="auto">
            <a:xfrm flipV="1">
              <a:off x="3740" y="3466"/>
              <a:ext cx="1" cy="45"/>
            </a:xfrm>
            <a:prstGeom prst="line">
              <a:avLst/>
            </a:prstGeom>
            <a:noFill/>
            <a:ln w="0">
              <a:solidFill>
                <a:srgbClr val="000000"/>
              </a:solidFill>
              <a:round/>
              <a:headEnd/>
              <a:tailEnd/>
            </a:ln>
          </p:spPr>
          <p:txBody>
            <a:bodyPr/>
            <a:lstStyle/>
            <a:p>
              <a:pPr defTabSz="914400"/>
              <a:endParaRPr lang="en-US">
                <a:solidFill>
                  <a:prstClr val="white"/>
                </a:solidFill>
              </a:endParaRPr>
            </a:p>
          </p:txBody>
        </p:sp>
        <p:sp>
          <p:nvSpPr>
            <p:cNvPr id="824448" name="Rectangle 128"/>
            <p:cNvSpPr>
              <a:spLocks noChangeArrowheads="1"/>
            </p:cNvSpPr>
            <p:nvPr/>
          </p:nvSpPr>
          <p:spPr bwMode="auto">
            <a:xfrm>
              <a:off x="1726" y="2311"/>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49" name="Rectangle 129"/>
            <p:cNvSpPr>
              <a:spLocks noChangeArrowheads="1"/>
            </p:cNvSpPr>
            <p:nvPr/>
          </p:nvSpPr>
          <p:spPr bwMode="auto">
            <a:xfrm>
              <a:off x="1767" y="2185"/>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0" name="Rectangle 130"/>
            <p:cNvSpPr>
              <a:spLocks noChangeArrowheads="1"/>
            </p:cNvSpPr>
            <p:nvPr/>
          </p:nvSpPr>
          <p:spPr bwMode="auto">
            <a:xfrm>
              <a:off x="2680" y="959"/>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1" name="Rectangle 131"/>
            <p:cNvSpPr>
              <a:spLocks noChangeArrowheads="1"/>
            </p:cNvSpPr>
            <p:nvPr/>
          </p:nvSpPr>
          <p:spPr bwMode="auto">
            <a:xfrm>
              <a:off x="1893" y="2079"/>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2" name="Rectangle 132"/>
            <p:cNvSpPr>
              <a:spLocks noChangeArrowheads="1"/>
            </p:cNvSpPr>
            <p:nvPr/>
          </p:nvSpPr>
          <p:spPr bwMode="auto">
            <a:xfrm>
              <a:off x="1333" y="2851"/>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3" name="Rectangle 133"/>
            <p:cNvSpPr>
              <a:spLocks noChangeArrowheads="1"/>
            </p:cNvSpPr>
            <p:nvPr/>
          </p:nvSpPr>
          <p:spPr bwMode="auto">
            <a:xfrm>
              <a:off x="1570" y="2513"/>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4" name="Rectangle 134"/>
            <p:cNvSpPr>
              <a:spLocks noChangeArrowheads="1"/>
            </p:cNvSpPr>
            <p:nvPr/>
          </p:nvSpPr>
          <p:spPr bwMode="auto">
            <a:xfrm>
              <a:off x="1726" y="2316"/>
              <a:ext cx="5" cy="5"/>
            </a:xfrm>
            <a:prstGeom prst="rect">
              <a:avLst/>
            </a:prstGeom>
            <a:solidFill>
              <a:srgbClr val="000000"/>
            </a:solidFill>
            <a:ln w="7938">
              <a:solidFill>
                <a:srgbClr val="000000"/>
              </a:solidFill>
              <a:miter lim="800000"/>
              <a:headEnd/>
              <a:tailEnd/>
            </a:ln>
          </p:spPr>
          <p:txBody>
            <a:bodyPr/>
            <a:lstStyle/>
            <a:p>
              <a:pPr defTabSz="914400"/>
              <a:endParaRPr lang="en-US">
                <a:solidFill>
                  <a:prstClr val="white"/>
                </a:solidFill>
              </a:endParaRPr>
            </a:p>
          </p:txBody>
        </p:sp>
        <p:sp>
          <p:nvSpPr>
            <p:cNvPr id="824455" name="Freeform 135"/>
            <p:cNvSpPr>
              <a:spLocks/>
            </p:cNvSpPr>
            <p:nvPr/>
          </p:nvSpPr>
          <p:spPr bwMode="auto">
            <a:xfrm>
              <a:off x="1746" y="2170"/>
              <a:ext cx="41" cy="40"/>
            </a:xfrm>
            <a:custGeom>
              <a:avLst/>
              <a:gdLst/>
              <a:ahLst/>
              <a:cxnLst>
                <a:cxn ang="0">
                  <a:pos x="21" y="0"/>
                </a:cxn>
                <a:cxn ang="0">
                  <a:pos x="41" y="20"/>
                </a:cxn>
                <a:cxn ang="0">
                  <a:pos x="21" y="40"/>
                </a:cxn>
                <a:cxn ang="0">
                  <a:pos x="0" y="20"/>
                </a:cxn>
                <a:cxn ang="0">
                  <a:pos x="21" y="0"/>
                </a:cxn>
              </a:cxnLst>
              <a:rect l="0" t="0" r="r" b="b"/>
              <a:pathLst>
                <a:path w="41" h="40">
                  <a:moveTo>
                    <a:pt x="21" y="0"/>
                  </a:moveTo>
                  <a:lnTo>
                    <a:pt x="41" y="20"/>
                  </a:lnTo>
                  <a:lnTo>
                    <a:pt x="21" y="40"/>
                  </a:lnTo>
                  <a:lnTo>
                    <a:pt x="0" y="20"/>
                  </a:lnTo>
                  <a:lnTo>
                    <a:pt x="21" y="0"/>
                  </a:lnTo>
                  <a:close/>
                </a:path>
              </a:pathLst>
            </a:custGeom>
            <a:solidFill>
              <a:srgbClr val="FF0000"/>
            </a:solidFill>
            <a:ln w="7938">
              <a:solidFill>
                <a:srgbClr val="FF0000"/>
              </a:solidFill>
              <a:prstDash val="solid"/>
              <a:round/>
              <a:headEnd/>
              <a:tailEnd/>
            </a:ln>
          </p:spPr>
          <p:txBody>
            <a:bodyPr/>
            <a:lstStyle/>
            <a:p>
              <a:pPr defTabSz="914400"/>
              <a:endParaRPr lang="en-US">
                <a:solidFill>
                  <a:prstClr val="white"/>
                </a:solidFill>
              </a:endParaRPr>
            </a:p>
          </p:txBody>
        </p:sp>
        <p:sp>
          <p:nvSpPr>
            <p:cNvPr id="824456" name="Freeform 136"/>
            <p:cNvSpPr>
              <a:spLocks/>
            </p:cNvSpPr>
            <p:nvPr/>
          </p:nvSpPr>
          <p:spPr bwMode="auto">
            <a:xfrm>
              <a:off x="2660" y="944"/>
              <a:ext cx="40" cy="4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0000"/>
            </a:solidFill>
            <a:ln w="7938">
              <a:solidFill>
                <a:srgbClr val="FF0000"/>
              </a:solidFill>
              <a:prstDash val="solid"/>
              <a:round/>
              <a:headEnd/>
              <a:tailEnd/>
            </a:ln>
          </p:spPr>
          <p:txBody>
            <a:bodyPr/>
            <a:lstStyle/>
            <a:p>
              <a:pPr defTabSz="914400"/>
              <a:endParaRPr lang="en-US">
                <a:solidFill>
                  <a:prstClr val="white"/>
                </a:solidFill>
              </a:endParaRPr>
            </a:p>
          </p:txBody>
        </p:sp>
        <p:sp>
          <p:nvSpPr>
            <p:cNvPr id="824457" name="Freeform 137"/>
            <p:cNvSpPr>
              <a:spLocks/>
            </p:cNvSpPr>
            <p:nvPr/>
          </p:nvSpPr>
          <p:spPr bwMode="auto">
            <a:xfrm>
              <a:off x="1706" y="2296"/>
              <a:ext cx="40" cy="4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458" name="Freeform 138"/>
            <p:cNvSpPr>
              <a:spLocks/>
            </p:cNvSpPr>
            <p:nvPr/>
          </p:nvSpPr>
          <p:spPr bwMode="auto">
            <a:xfrm>
              <a:off x="1312" y="2835"/>
              <a:ext cx="41" cy="41"/>
            </a:xfrm>
            <a:custGeom>
              <a:avLst/>
              <a:gdLst/>
              <a:ahLst/>
              <a:cxnLst>
                <a:cxn ang="0">
                  <a:pos x="21" y="0"/>
                </a:cxn>
                <a:cxn ang="0">
                  <a:pos x="41" y="41"/>
                </a:cxn>
                <a:cxn ang="0">
                  <a:pos x="0" y="41"/>
                </a:cxn>
                <a:cxn ang="0">
                  <a:pos x="21" y="0"/>
                </a:cxn>
              </a:cxnLst>
              <a:rect l="0" t="0" r="r" b="b"/>
              <a:pathLst>
                <a:path w="41" h="41">
                  <a:moveTo>
                    <a:pt x="21" y="0"/>
                  </a:moveTo>
                  <a:lnTo>
                    <a:pt x="41" y="41"/>
                  </a:lnTo>
                  <a:lnTo>
                    <a:pt x="0" y="41"/>
                  </a:lnTo>
                  <a:lnTo>
                    <a:pt x="21"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459" name="Freeform 139"/>
            <p:cNvSpPr>
              <a:spLocks/>
            </p:cNvSpPr>
            <p:nvPr/>
          </p:nvSpPr>
          <p:spPr bwMode="auto">
            <a:xfrm>
              <a:off x="1550" y="2498"/>
              <a:ext cx="40" cy="4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460" name="Freeform 140"/>
            <p:cNvSpPr>
              <a:spLocks/>
            </p:cNvSpPr>
            <p:nvPr/>
          </p:nvSpPr>
          <p:spPr bwMode="auto">
            <a:xfrm>
              <a:off x="1706" y="2301"/>
              <a:ext cx="40" cy="4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461" name="Freeform 141"/>
            <p:cNvSpPr>
              <a:spLocks/>
            </p:cNvSpPr>
            <p:nvPr/>
          </p:nvSpPr>
          <p:spPr bwMode="auto">
            <a:xfrm>
              <a:off x="1873" y="2064"/>
              <a:ext cx="40" cy="4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462" name="Rectangle 142"/>
            <p:cNvSpPr>
              <a:spLocks noChangeArrowheads="1"/>
            </p:cNvSpPr>
            <p:nvPr/>
          </p:nvSpPr>
          <p:spPr bwMode="auto">
            <a:xfrm>
              <a:off x="1691" y="2563"/>
              <a:ext cx="35" cy="35"/>
            </a:xfrm>
            <a:prstGeom prst="rect">
              <a:avLst/>
            </a:prstGeom>
            <a:solidFill>
              <a:srgbClr val="0000FF"/>
            </a:solidFill>
            <a:ln w="7938">
              <a:solidFill>
                <a:srgbClr val="0000FF"/>
              </a:solidFill>
              <a:miter lim="800000"/>
              <a:headEnd/>
              <a:tailEnd/>
            </a:ln>
          </p:spPr>
          <p:txBody>
            <a:bodyPr/>
            <a:lstStyle/>
            <a:p>
              <a:pPr defTabSz="914400"/>
              <a:endParaRPr lang="en-US">
                <a:solidFill>
                  <a:prstClr val="white"/>
                </a:solidFill>
              </a:endParaRPr>
            </a:p>
          </p:txBody>
        </p:sp>
        <p:sp>
          <p:nvSpPr>
            <p:cNvPr id="824463" name="Oval 143"/>
            <p:cNvSpPr>
              <a:spLocks noChangeArrowheads="1"/>
            </p:cNvSpPr>
            <p:nvPr/>
          </p:nvSpPr>
          <p:spPr bwMode="auto">
            <a:xfrm>
              <a:off x="1136" y="3320"/>
              <a:ext cx="35" cy="35"/>
            </a:xfrm>
            <a:prstGeom prst="ellipse">
              <a:avLst/>
            </a:prstGeom>
            <a:solidFill>
              <a:srgbClr val="800000"/>
            </a:solidFill>
            <a:ln w="7938">
              <a:solidFill>
                <a:srgbClr val="800000"/>
              </a:solidFill>
              <a:round/>
              <a:headEnd/>
              <a:tailEnd/>
            </a:ln>
          </p:spPr>
          <p:txBody>
            <a:bodyPr/>
            <a:lstStyle/>
            <a:p>
              <a:pPr defTabSz="914400"/>
              <a:endParaRPr lang="en-US">
                <a:solidFill>
                  <a:prstClr val="white"/>
                </a:solidFill>
              </a:endParaRPr>
            </a:p>
          </p:txBody>
        </p:sp>
        <p:sp>
          <p:nvSpPr>
            <p:cNvPr id="824464" name="Oval 144"/>
            <p:cNvSpPr>
              <a:spLocks noChangeArrowheads="1"/>
            </p:cNvSpPr>
            <p:nvPr/>
          </p:nvSpPr>
          <p:spPr bwMode="auto">
            <a:xfrm>
              <a:off x="888" y="3481"/>
              <a:ext cx="36" cy="35"/>
            </a:xfrm>
            <a:prstGeom prst="ellipse">
              <a:avLst/>
            </a:prstGeom>
            <a:solidFill>
              <a:srgbClr val="800000"/>
            </a:solidFill>
            <a:ln w="7938">
              <a:solidFill>
                <a:srgbClr val="800000"/>
              </a:solidFill>
              <a:round/>
              <a:headEnd/>
              <a:tailEnd/>
            </a:ln>
          </p:spPr>
          <p:txBody>
            <a:bodyPr/>
            <a:lstStyle/>
            <a:p>
              <a:pPr defTabSz="914400"/>
              <a:endParaRPr lang="en-US">
                <a:solidFill>
                  <a:prstClr val="white"/>
                </a:solidFill>
              </a:endParaRPr>
            </a:p>
          </p:txBody>
        </p:sp>
        <p:sp>
          <p:nvSpPr>
            <p:cNvPr id="824465" name="Rectangle 145"/>
            <p:cNvSpPr>
              <a:spLocks noChangeArrowheads="1"/>
            </p:cNvSpPr>
            <p:nvPr/>
          </p:nvSpPr>
          <p:spPr bwMode="auto">
            <a:xfrm>
              <a:off x="878" y="3496"/>
              <a:ext cx="31" cy="30"/>
            </a:xfrm>
            <a:prstGeom prst="rect">
              <a:avLst/>
            </a:prstGeom>
            <a:noFill/>
            <a:ln w="9525">
              <a:noFill/>
              <a:miter lim="800000"/>
              <a:headEnd/>
              <a:tailEnd/>
            </a:ln>
          </p:spPr>
          <p:txBody>
            <a:bodyPr/>
            <a:lstStyle/>
            <a:p>
              <a:pPr defTabSz="914400"/>
              <a:endParaRPr lang="en-US">
                <a:solidFill>
                  <a:prstClr val="white"/>
                </a:solidFill>
              </a:endParaRPr>
            </a:p>
          </p:txBody>
        </p:sp>
        <p:sp>
          <p:nvSpPr>
            <p:cNvPr id="824466" name="Rectangle 146"/>
            <p:cNvSpPr>
              <a:spLocks noChangeArrowheads="1"/>
            </p:cNvSpPr>
            <p:nvPr/>
          </p:nvSpPr>
          <p:spPr bwMode="auto">
            <a:xfrm>
              <a:off x="994" y="3436"/>
              <a:ext cx="31" cy="30"/>
            </a:xfrm>
            <a:prstGeom prst="rect">
              <a:avLst/>
            </a:prstGeom>
            <a:noFill/>
            <a:ln w="9525">
              <a:noFill/>
              <a:miter lim="800000"/>
              <a:headEnd/>
              <a:tailEnd/>
            </a:ln>
          </p:spPr>
          <p:txBody>
            <a:bodyPr/>
            <a:lstStyle/>
            <a:p>
              <a:pPr defTabSz="914400"/>
              <a:endParaRPr lang="en-US">
                <a:solidFill>
                  <a:prstClr val="white"/>
                </a:solidFill>
              </a:endParaRPr>
            </a:p>
          </p:txBody>
        </p:sp>
        <p:sp>
          <p:nvSpPr>
            <p:cNvPr id="824467" name="Freeform 147"/>
            <p:cNvSpPr>
              <a:spLocks/>
            </p:cNvSpPr>
            <p:nvPr/>
          </p:nvSpPr>
          <p:spPr bwMode="auto">
            <a:xfrm>
              <a:off x="1216" y="853"/>
              <a:ext cx="1540" cy="2159"/>
            </a:xfrm>
            <a:custGeom>
              <a:avLst/>
              <a:gdLst/>
              <a:ahLst/>
              <a:cxnLst>
                <a:cxn ang="0">
                  <a:pos x="0" y="428"/>
                </a:cxn>
                <a:cxn ang="0">
                  <a:pos x="51" y="357"/>
                </a:cxn>
                <a:cxn ang="0">
                  <a:pos x="102" y="285"/>
                </a:cxn>
                <a:cxn ang="0">
                  <a:pos x="153" y="214"/>
                </a:cxn>
                <a:cxn ang="0">
                  <a:pos x="204" y="143"/>
                </a:cxn>
                <a:cxn ang="0">
                  <a:pos x="254" y="72"/>
                </a:cxn>
                <a:cxn ang="0">
                  <a:pos x="305" y="0"/>
                </a:cxn>
              </a:cxnLst>
              <a:rect l="0" t="0" r="r" b="b"/>
              <a:pathLst>
                <a:path w="305" h="428">
                  <a:moveTo>
                    <a:pt x="0" y="428"/>
                  </a:moveTo>
                  <a:lnTo>
                    <a:pt x="51" y="357"/>
                  </a:lnTo>
                  <a:lnTo>
                    <a:pt x="102" y="285"/>
                  </a:lnTo>
                  <a:lnTo>
                    <a:pt x="153" y="214"/>
                  </a:lnTo>
                  <a:lnTo>
                    <a:pt x="204" y="143"/>
                  </a:lnTo>
                  <a:lnTo>
                    <a:pt x="254" y="72"/>
                  </a:lnTo>
                  <a:lnTo>
                    <a:pt x="305" y="0"/>
                  </a:lnTo>
                </a:path>
              </a:pathLst>
            </a:custGeom>
            <a:noFill/>
            <a:ln w="7938">
              <a:solidFill>
                <a:srgbClr val="000000"/>
              </a:solidFill>
              <a:prstDash val="solid"/>
              <a:round/>
              <a:headEnd/>
              <a:tailEnd/>
            </a:ln>
          </p:spPr>
          <p:txBody>
            <a:bodyPr/>
            <a:lstStyle/>
            <a:p>
              <a:pPr defTabSz="914400"/>
              <a:endParaRPr lang="en-US">
                <a:solidFill>
                  <a:prstClr val="white"/>
                </a:solidFill>
              </a:endParaRPr>
            </a:p>
          </p:txBody>
        </p:sp>
        <p:sp>
          <p:nvSpPr>
            <p:cNvPr id="824468" name="Freeform 148"/>
            <p:cNvSpPr>
              <a:spLocks/>
            </p:cNvSpPr>
            <p:nvPr/>
          </p:nvSpPr>
          <p:spPr bwMode="auto">
            <a:xfrm>
              <a:off x="888" y="3471"/>
              <a:ext cx="66" cy="45"/>
            </a:xfrm>
            <a:custGeom>
              <a:avLst/>
              <a:gdLst/>
              <a:ahLst/>
              <a:cxnLst>
                <a:cxn ang="0">
                  <a:pos x="0" y="35"/>
                </a:cxn>
                <a:cxn ang="0">
                  <a:pos x="61" y="0"/>
                </a:cxn>
                <a:cxn ang="0">
                  <a:pos x="66" y="10"/>
                </a:cxn>
                <a:cxn ang="0">
                  <a:pos x="5" y="45"/>
                </a:cxn>
                <a:cxn ang="0">
                  <a:pos x="0" y="35"/>
                </a:cxn>
              </a:cxnLst>
              <a:rect l="0" t="0" r="r" b="b"/>
              <a:pathLst>
                <a:path w="66" h="45">
                  <a:moveTo>
                    <a:pt x="0" y="35"/>
                  </a:moveTo>
                  <a:lnTo>
                    <a:pt x="61" y="0"/>
                  </a:lnTo>
                  <a:lnTo>
                    <a:pt x="66" y="10"/>
                  </a:lnTo>
                  <a:lnTo>
                    <a:pt x="5" y="45"/>
                  </a:lnTo>
                  <a:lnTo>
                    <a:pt x="0" y="35"/>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69" name="Freeform 149"/>
            <p:cNvSpPr>
              <a:spLocks/>
            </p:cNvSpPr>
            <p:nvPr/>
          </p:nvSpPr>
          <p:spPr bwMode="auto">
            <a:xfrm>
              <a:off x="989" y="3421"/>
              <a:ext cx="66" cy="45"/>
            </a:xfrm>
            <a:custGeom>
              <a:avLst/>
              <a:gdLst/>
              <a:ahLst/>
              <a:cxnLst>
                <a:cxn ang="0">
                  <a:pos x="0" y="35"/>
                </a:cxn>
                <a:cxn ang="0">
                  <a:pos x="61" y="0"/>
                </a:cxn>
                <a:cxn ang="0">
                  <a:pos x="66" y="10"/>
                </a:cxn>
                <a:cxn ang="0">
                  <a:pos x="5" y="45"/>
                </a:cxn>
                <a:cxn ang="0">
                  <a:pos x="0" y="35"/>
                </a:cxn>
              </a:cxnLst>
              <a:rect l="0" t="0" r="r" b="b"/>
              <a:pathLst>
                <a:path w="66" h="45">
                  <a:moveTo>
                    <a:pt x="0" y="35"/>
                  </a:moveTo>
                  <a:lnTo>
                    <a:pt x="61" y="0"/>
                  </a:lnTo>
                  <a:lnTo>
                    <a:pt x="66" y="10"/>
                  </a:lnTo>
                  <a:lnTo>
                    <a:pt x="5" y="45"/>
                  </a:lnTo>
                  <a:lnTo>
                    <a:pt x="0" y="35"/>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0" name="Freeform 150"/>
            <p:cNvSpPr>
              <a:spLocks/>
            </p:cNvSpPr>
            <p:nvPr/>
          </p:nvSpPr>
          <p:spPr bwMode="auto">
            <a:xfrm>
              <a:off x="1085" y="3370"/>
              <a:ext cx="66" cy="40"/>
            </a:xfrm>
            <a:custGeom>
              <a:avLst/>
              <a:gdLst/>
              <a:ahLst/>
              <a:cxnLst>
                <a:cxn ang="0">
                  <a:pos x="0" y="30"/>
                </a:cxn>
                <a:cxn ang="0">
                  <a:pos x="61" y="0"/>
                </a:cxn>
                <a:cxn ang="0">
                  <a:pos x="66" y="10"/>
                </a:cxn>
                <a:cxn ang="0">
                  <a:pos x="5" y="40"/>
                </a:cxn>
                <a:cxn ang="0">
                  <a:pos x="0" y="30"/>
                </a:cxn>
              </a:cxnLst>
              <a:rect l="0" t="0" r="r" b="b"/>
              <a:pathLst>
                <a:path w="66" h="40">
                  <a:moveTo>
                    <a:pt x="0" y="30"/>
                  </a:moveTo>
                  <a:lnTo>
                    <a:pt x="61" y="0"/>
                  </a:lnTo>
                  <a:lnTo>
                    <a:pt x="66" y="10"/>
                  </a:lnTo>
                  <a:lnTo>
                    <a:pt x="5" y="40"/>
                  </a:lnTo>
                  <a:lnTo>
                    <a:pt x="0" y="30"/>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1" name="Freeform 151"/>
            <p:cNvSpPr>
              <a:spLocks/>
            </p:cNvSpPr>
            <p:nvPr/>
          </p:nvSpPr>
          <p:spPr bwMode="auto">
            <a:xfrm>
              <a:off x="1186" y="3320"/>
              <a:ext cx="66" cy="40"/>
            </a:xfrm>
            <a:custGeom>
              <a:avLst/>
              <a:gdLst/>
              <a:ahLst/>
              <a:cxnLst>
                <a:cxn ang="0">
                  <a:pos x="0" y="30"/>
                </a:cxn>
                <a:cxn ang="0">
                  <a:pos x="61" y="0"/>
                </a:cxn>
                <a:cxn ang="0">
                  <a:pos x="66" y="10"/>
                </a:cxn>
                <a:cxn ang="0">
                  <a:pos x="5" y="40"/>
                </a:cxn>
                <a:cxn ang="0">
                  <a:pos x="0" y="30"/>
                </a:cxn>
              </a:cxnLst>
              <a:rect l="0" t="0" r="r" b="b"/>
              <a:pathLst>
                <a:path w="66" h="40">
                  <a:moveTo>
                    <a:pt x="0" y="30"/>
                  </a:moveTo>
                  <a:lnTo>
                    <a:pt x="61" y="0"/>
                  </a:lnTo>
                  <a:lnTo>
                    <a:pt x="66" y="10"/>
                  </a:lnTo>
                  <a:lnTo>
                    <a:pt x="5" y="40"/>
                  </a:lnTo>
                  <a:lnTo>
                    <a:pt x="0" y="30"/>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2" name="Freeform 152"/>
            <p:cNvSpPr>
              <a:spLocks/>
            </p:cNvSpPr>
            <p:nvPr/>
          </p:nvSpPr>
          <p:spPr bwMode="auto">
            <a:xfrm>
              <a:off x="1282" y="3264"/>
              <a:ext cx="66" cy="46"/>
            </a:xfrm>
            <a:custGeom>
              <a:avLst/>
              <a:gdLst/>
              <a:ahLst/>
              <a:cxnLst>
                <a:cxn ang="0">
                  <a:pos x="0" y="35"/>
                </a:cxn>
                <a:cxn ang="0">
                  <a:pos x="61" y="0"/>
                </a:cxn>
                <a:cxn ang="0">
                  <a:pos x="66" y="10"/>
                </a:cxn>
                <a:cxn ang="0">
                  <a:pos x="5" y="46"/>
                </a:cxn>
                <a:cxn ang="0">
                  <a:pos x="0" y="35"/>
                </a:cxn>
              </a:cxnLst>
              <a:rect l="0" t="0" r="r" b="b"/>
              <a:pathLst>
                <a:path w="66" h="46">
                  <a:moveTo>
                    <a:pt x="0" y="35"/>
                  </a:moveTo>
                  <a:lnTo>
                    <a:pt x="61" y="0"/>
                  </a:lnTo>
                  <a:lnTo>
                    <a:pt x="66" y="10"/>
                  </a:lnTo>
                  <a:lnTo>
                    <a:pt x="5" y="46"/>
                  </a:lnTo>
                  <a:lnTo>
                    <a:pt x="0" y="35"/>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3" name="Freeform 153"/>
            <p:cNvSpPr>
              <a:spLocks/>
            </p:cNvSpPr>
            <p:nvPr/>
          </p:nvSpPr>
          <p:spPr bwMode="auto">
            <a:xfrm>
              <a:off x="1383" y="3214"/>
              <a:ext cx="66" cy="45"/>
            </a:xfrm>
            <a:custGeom>
              <a:avLst/>
              <a:gdLst/>
              <a:ahLst/>
              <a:cxnLst>
                <a:cxn ang="0">
                  <a:pos x="0" y="35"/>
                </a:cxn>
                <a:cxn ang="0">
                  <a:pos x="61" y="0"/>
                </a:cxn>
                <a:cxn ang="0">
                  <a:pos x="66" y="10"/>
                </a:cxn>
                <a:cxn ang="0">
                  <a:pos x="5" y="45"/>
                </a:cxn>
                <a:cxn ang="0">
                  <a:pos x="0" y="35"/>
                </a:cxn>
              </a:cxnLst>
              <a:rect l="0" t="0" r="r" b="b"/>
              <a:pathLst>
                <a:path w="66" h="45">
                  <a:moveTo>
                    <a:pt x="0" y="35"/>
                  </a:moveTo>
                  <a:lnTo>
                    <a:pt x="61" y="0"/>
                  </a:lnTo>
                  <a:lnTo>
                    <a:pt x="66" y="10"/>
                  </a:lnTo>
                  <a:lnTo>
                    <a:pt x="5" y="45"/>
                  </a:lnTo>
                  <a:lnTo>
                    <a:pt x="0" y="35"/>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4" name="Freeform 154"/>
            <p:cNvSpPr>
              <a:spLocks/>
            </p:cNvSpPr>
            <p:nvPr/>
          </p:nvSpPr>
          <p:spPr bwMode="auto">
            <a:xfrm>
              <a:off x="1479" y="3163"/>
              <a:ext cx="66" cy="41"/>
            </a:xfrm>
            <a:custGeom>
              <a:avLst/>
              <a:gdLst/>
              <a:ahLst/>
              <a:cxnLst>
                <a:cxn ang="0">
                  <a:pos x="0" y="31"/>
                </a:cxn>
                <a:cxn ang="0">
                  <a:pos x="60" y="0"/>
                </a:cxn>
                <a:cxn ang="0">
                  <a:pos x="66" y="10"/>
                </a:cxn>
                <a:cxn ang="0">
                  <a:pos x="5" y="41"/>
                </a:cxn>
                <a:cxn ang="0">
                  <a:pos x="0" y="31"/>
                </a:cxn>
              </a:cxnLst>
              <a:rect l="0" t="0" r="r" b="b"/>
              <a:pathLst>
                <a:path w="66" h="41">
                  <a:moveTo>
                    <a:pt x="0" y="31"/>
                  </a:moveTo>
                  <a:lnTo>
                    <a:pt x="60" y="0"/>
                  </a:lnTo>
                  <a:lnTo>
                    <a:pt x="66" y="10"/>
                  </a:lnTo>
                  <a:lnTo>
                    <a:pt x="5" y="41"/>
                  </a:lnTo>
                  <a:lnTo>
                    <a:pt x="0" y="31"/>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5" name="Freeform 155"/>
            <p:cNvSpPr>
              <a:spLocks/>
            </p:cNvSpPr>
            <p:nvPr/>
          </p:nvSpPr>
          <p:spPr bwMode="auto">
            <a:xfrm>
              <a:off x="1580" y="3113"/>
              <a:ext cx="65" cy="40"/>
            </a:xfrm>
            <a:custGeom>
              <a:avLst/>
              <a:gdLst/>
              <a:ahLst/>
              <a:cxnLst>
                <a:cxn ang="0">
                  <a:pos x="0" y="30"/>
                </a:cxn>
                <a:cxn ang="0">
                  <a:pos x="60" y="0"/>
                </a:cxn>
                <a:cxn ang="0">
                  <a:pos x="65" y="10"/>
                </a:cxn>
                <a:cxn ang="0">
                  <a:pos x="5" y="40"/>
                </a:cxn>
                <a:cxn ang="0">
                  <a:pos x="0" y="30"/>
                </a:cxn>
              </a:cxnLst>
              <a:rect l="0" t="0" r="r" b="b"/>
              <a:pathLst>
                <a:path w="65" h="40">
                  <a:moveTo>
                    <a:pt x="0" y="30"/>
                  </a:moveTo>
                  <a:lnTo>
                    <a:pt x="60" y="0"/>
                  </a:lnTo>
                  <a:lnTo>
                    <a:pt x="65" y="10"/>
                  </a:lnTo>
                  <a:lnTo>
                    <a:pt x="5" y="40"/>
                  </a:lnTo>
                  <a:lnTo>
                    <a:pt x="0" y="30"/>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6" name="Freeform 156"/>
            <p:cNvSpPr>
              <a:spLocks/>
            </p:cNvSpPr>
            <p:nvPr/>
          </p:nvSpPr>
          <p:spPr bwMode="auto">
            <a:xfrm>
              <a:off x="1676" y="3057"/>
              <a:ext cx="65" cy="46"/>
            </a:xfrm>
            <a:custGeom>
              <a:avLst/>
              <a:gdLst/>
              <a:ahLst/>
              <a:cxnLst>
                <a:cxn ang="0">
                  <a:pos x="0" y="36"/>
                </a:cxn>
                <a:cxn ang="0">
                  <a:pos x="60" y="0"/>
                </a:cxn>
                <a:cxn ang="0">
                  <a:pos x="65" y="10"/>
                </a:cxn>
                <a:cxn ang="0">
                  <a:pos x="5" y="46"/>
                </a:cxn>
                <a:cxn ang="0">
                  <a:pos x="0" y="36"/>
                </a:cxn>
              </a:cxnLst>
              <a:rect l="0" t="0" r="r" b="b"/>
              <a:pathLst>
                <a:path w="65" h="46">
                  <a:moveTo>
                    <a:pt x="0" y="36"/>
                  </a:moveTo>
                  <a:lnTo>
                    <a:pt x="60" y="0"/>
                  </a:lnTo>
                  <a:lnTo>
                    <a:pt x="65" y="10"/>
                  </a:lnTo>
                  <a:lnTo>
                    <a:pt x="5" y="46"/>
                  </a:lnTo>
                  <a:lnTo>
                    <a:pt x="0" y="36"/>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7" name="Freeform 157"/>
            <p:cNvSpPr>
              <a:spLocks/>
            </p:cNvSpPr>
            <p:nvPr/>
          </p:nvSpPr>
          <p:spPr bwMode="auto">
            <a:xfrm>
              <a:off x="1777" y="3007"/>
              <a:ext cx="65" cy="40"/>
            </a:xfrm>
            <a:custGeom>
              <a:avLst/>
              <a:gdLst/>
              <a:ahLst/>
              <a:cxnLst>
                <a:cxn ang="0">
                  <a:pos x="0" y="30"/>
                </a:cxn>
                <a:cxn ang="0">
                  <a:pos x="60" y="0"/>
                </a:cxn>
                <a:cxn ang="0">
                  <a:pos x="65" y="10"/>
                </a:cxn>
                <a:cxn ang="0">
                  <a:pos x="5" y="40"/>
                </a:cxn>
                <a:cxn ang="0">
                  <a:pos x="0" y="30"/>
                </a:cxn>
              </a:cxnLst>
              <a:rect l="0" t="0" r="r" b="b"/>
              <a:pathLst>
                <a:path w="65" h="40">
                  <a:moveTo>
                    <a:pt x="0" y="30"/>
                  </a:moveTo>
                  <a:lnTo>
                    <a:pt x="60" y="0"/>
                  </a:lnTo>
                  <a:lnTo>
                    <a:pt x="65" y="10"/>
                  </a:lnTo>
                  <a:lnTo>
                    <a:pt x="5" y="40"/>
                  </a:lnTo>
                  <a:lnTo>
                    <a:pt x="0" y="30"/>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8" name="Freeform 158"/>
            <p:cNvSpPr>
              <a:spLocks/>
            </p:cNvSpPr>
            <p:nvPr/>
          </p:nvSpPr>
          <p:spPr bwMode="auto">
            <a:xfrm>
              <a:off x="1873" y="2967"/>
              <a:ext cx="45" cy="30"/>
            </a:xfrm>
            <a:custGeom>
              <a:avLst/>
              <a:gdLst/>
              <a:ahLst/>
              <a:cxnLst>
                <a:cxn ang="0">
                  <a:pos x="0" y="20"/>
                </a:cxn>
                <a:cxn ang="0">
                  <a:pos x="40" y="0"/>
                </a:cxn>
                <a:cxn ang="0">
                  <a:pos x="45" y="10"/>
                </a:cxn>
                <a:cxn ang="0">
                  <a:pos x="5" y="30"/>
                </a:cxn>
                <a:cxn ang="0">
                  <a:pos x="0" y="20"/>
                </a:cxn>
              </a:cxnLst>
              <a:rect l="0" t="0" r="r" b="b"/>
              <a:pathLst>
                <a:path w="45" h="30">
                  <a:moveTo>
                    <a:pt x="0" y="20"/>
                  </a:moveTo>
                  <a:lnTo>
                    <a:pt x="40" y="0"/>
                  </a:lnTo>
                  <a:lnTo>
                    <a:pt x="45" y="10"/>
                  </a:lnTo>
                  <a:lnTo>
                    <a:pt x="5" y="30"/>
                  </a:lnTo>
                  <a:lnTo>
                    <a:pt x="0" y="20"/>
                  </a:lnTo>
                  <a:close/>
                </a:path>
              </a:pathLst>
            </a:custGeom>
            <a:solidFill>
              <a:srgbClr val="000000"/>
            </a:solidFill>
            <a:ln w="9525">
              <a:noFill/>
              <a:round/>
              <a:headEnd/>
              <a:tailEnd/>
            </a:ln>
          </p:spPr>
          <p:txBody>
            <a:bodyPr/>
            <a:lstStyle/>
            <a:p>
              <a:pPr defTabSz="914400"/>
              <a:endParaRPr lang="en-US">
                <a:solidFill>
                  <a:prstClr val="white"/>
                </a:solidFill>
              </a:endParaRPr>
            </a:p>
          </p:txBody>
        </p:sp>
        <p:sp>
          <p:nvSpPr>
            <p:cNvPr id="824479" name="Rectangle 159"/>
            <p:cNvSpPr>
              <a:spLocks noChangeArrowheads="1"/>
            </p:cNvSpPr>
            <p:nvPr/>
          </p:nvSpPr>
          <p:spPr bwMode="auto">
            <a:xfrm>
              <a:off x="1433" y="1504"/>
              <a:ext cx="370" cy="86"/>
            </a:xfrm>
            <a:prstGeom prst="rect">
              <a:avLst/>
            </a:prstGeom>
            <a:noFill/>
            <a:ln w="9525">
              <a:noFill/>
              <a:miter lim="800000"/>
              <a:headEnd/>
              <a:tailEnd/>
            </a:ln>
          </p:spPr>
          <p:txBody>
            <a:bodyPr wrap="none" lIns="0" tIns="0" rIns="0" bIns="0">
              <a:spAutoFit/>
            </a:bodyPr>
            <a:lstStyle/>
            <a:p>
              <a:pPr defTabSz="914400"/>
              <a:r>
                <a:rPr lang="en-US" sz="1000">
                  <a:solidFill>
                    <a:srgbClr val="993300"/>
                  </a:solidFill>
                  <a:latin typeface="Times New Roman" pitchFamily="18" charset="0"/>
                </a:rPr>
                <a:t>Slope = 1.38</a:t>
              </a:r>
              <a:endParaRPr lang="en-US">
                <a:solidFill>
                  <a:prstClr val="white"/>
                </a:solidFill>
                <a:latin typeface="Arial" pitchFamily="34" charset="0"/>
              </a:endParaRPr>
            </a:p>
          </p:txBody>
        </p:sp>
        <p:sp>
          <p:nvSpPr>
            <p:cNvPr id="824480" name="Rectangle 160"/>
            <p:cNvSpPr>
              <a:spLocks noChangeArrowheads="1"/>
            </p:cNvSpPr>
            <p:nvPr/>
          </p:nvSpPr>
          <p:spPr bwMode="auto">
            <a:xfrm>
              <a:off x="1797" y="3098"/>
              <a:ext cx="365"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Times New Roman" pitchFamily="18" charset="0"/>
                </a:rPr>
                <a:t>Slope = 0.52</a:t>
              </a:r>
              <a:endParaRPr lang="en-US">
                <a:solidFill>
                  <a:prstClr val="white"/>
                </a:solidFill>
                <a:latin typeface="Arial" pitchFamily="34" charset="0"/>
              </a:endParaRPr>
            </a:p>
          </p:txBody>
        </p:sp>
        <p:sp>
          <p:nvSpPr>
            <p:cNvPr id="824481" name="Rectangle 161"/>
            <p:cNvSpPr>
              <a:spLocks noChangeArrowheads="1"/>
            </p:cNvSpPr>
            <p:nvPr/>
          </p:nvSpPr>
          <p:spPr bwMode="auto">
            <a:xfrm>
              <a:off x="712" y="3436"/>
              <a:ext cx="65"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0</a:t>
              </a:r>
              <a:endParaRPr lang="en-US">
                <a:solidFill>
                  <a:prstClr val="white"/>
                </a:solidFill>
                <a:latin typeface="Arial" pitchFamily="34" charset="0"/>
              </a:endParaRPr>
            </a:p>
          </p:txBody>
        </p:sp>
        <p:sp>
          <p:nvSpPr>
            <p:cNvPr id="824482" name="Rectangle 162"/>
            <p:cNvSpPr>
              <a:spLocks noChangeArrowheads="1"/>
            </p:cNvSpPr>
            <p:nvPr/>
          </p:nvSpPr>
          <p:spPr bwMode="auto">
            <a:xfrm>
              <a:off x="570" y="2861"/>
              <a:ext cx="194"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500</a:t>
              </a:r>
              <a:endParaRPr lang="en-US">
                <a:solidFill>
                  <a:prstClr val="white"/>
                </a:solidFill>
                <a:latin typeface="Arial" pitchFamily="34" charset="0"/>
              </a:endParaRPr>
            </a:p>
          </p:txBody>
        </p:sp>
        <p:sp>
          <p:nvSpPr>
            <p:cNvPr id="824483" name="Rectangle 163"/>
            <p:cNvSpPr>
              <a:spLocks noChangeArrowheads="1"/>
            </p:cNvSpPr>
            <p:nvPr/>
          </p:nvSpPr>
          <p:spPr bwMode="auto">
            <a:xfrm>
              <a:off x="500" y="2281"/>
              <a:ext cx="259" cy="156"/>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1000</a:t>
              </a:r>
              <a:endParaRPr lang="en-US">
                <a:solidFill>
                  <a:prstClr val="white"/>
                </a:solidFill>
                <a:latin typeface="Arial" pitchFamily="34" charset="0"/>
              </a:endParaRPr>
            </a:p>
          </p:txBody>
        </p:sp>
        <p:sp>
          <p:nvSpPr>
            <p:cNvPr id="824484" name="Rectangle 164"/>
            <p:cNvSpPr>
              <a:spLocks noChangeArrowheads="1"/>
            </p:cNvSpPr>
            <p:nvPr/>
          </p:nvSpPr>
          <p:spPr bwMode="auto">
            <a:xfrm>
              <a:off x="500" y="1706"/>
              <a:ext cx="259"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1500</a:t>
              </a:r>
              <a:endParaRPr lang="en-US">
                <a:solidFill>
                  <a:prstClr val="white"/>
                </a:solidFill>
                <a:latin typeface="Arial" pitchFamily="34" charset="0"/>
              </a:endParaRPr>
            </a:p>
          </p:txBody>
        </p:sp>
        <p:sp>
          <p:nvSpPr>
            <p:cNvPr id="824485" name="Rectangle 165"/>
            <p:cNvSpPr>
              <a:spLocks noChangeArrowheads="1"/>
            </p:cNvSpPr>
            <p:nvPr/>
          </p:nvSpPr>
          <p:spPr bwMode="auto">
            <a:xfrm>
              <a:off x="500" y="1126"/>
              <a:ext cx="259"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2000</a:t>
              </a:r>
              <a:endParaRPr lang="en-US">
                <a:solidFill>
                  <a:prstClr val="white"/>
                </a:solidFill>
                <a:latin typeface="Arial" pitchFamily="34" charset="0"/>
              </a:endParaRPr>
            </a:p>
          </p:txBody>
        </p:sp>
        <p:sp>
          <p:nvSpPr>
            <p:cNvPr id="824486" name="Rectangle 166"/>
            <p:cNvSpPr>
              <a:spLocks noChangeArrowheads="1"/>
            </p:cNvSpPr>
            <p:nvPr/>
          </p:nvSpPr>
          <p:spPr bwMode="auto">
            <a:xfrm>
              <a:off x="500" y="551"/>
              <a:ext cx="259" cy="156"/>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2500</a:t>
              </a:r>
              <a:endParaRPr lang="en-US">
                <a:solidFill>
                  <a:prstClr val="white"/>
                </a:solidFill>
                <a:latin typeface="Arial" pitchFamily="34" charset="0"/>
              </a:endParaRPr>
            </a:p>
          </p:txBody>
        </p:sp>
        <p:sp>
          <p:nvSpPr>
            <p:cNvPr id="824487" name="Rectangle 167"/>
            <p:cNvSpPr>
              <a:spLocks noChangeArrowheads="1"/>
            </p:cNvSpPr>
            <p:nvPr/>
          </p:nvSpPr>
          <p:spPr bwMode="auto">
            <a:xfrm>
              <a:off x="858" y="3642"/>
              <a:ext cx="64"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0</a:t>
              </a:r>
              <a:endParaRPr lang="en-US">
                <a:solidFill>
                  <a:prstClr val="white"/>
                </a:solidFill>
                <a:latin typeface="Arial" pitchFamily="34" charset="0"/>
              </a:endParaRPr>
            </a:p>
          </p:txBody>
        </p:sp>
        <p:sp>
          <p:nvSpPr>
            <p:cNvPr id="824488" name="Rectangle 168"/>
            <p:cNvSpPr>
              <a:spLocks noChangeArrowheads="1"/>
            </p:cNvSpPr>
            <p:nvPr/>
          </p:nvSpPr>
          <p:spPr bwMode="auto">
            <a:xfrm>
              <a:off x="1358" y="3642"/>
              <a:ext cx="194"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500</a:t>
              </a:r>
              <a:endParaRPr lang="en-US">
                <a:solidFill>
                  <a:prstClr val="white"/>
                </a:solidFill>
                <a:latin typeface="Arial" pitchFamily="34" charset="0"/>
              </a:endParaRPr>
            </a:p>
          </p:txBody>
        </p:sp>
        <p:sp>
          <p:nvSpPr>
            <p:cNvPr id="824489" name="Rectangle 169"/>
            <p:cNvSpPr>
              <a:spLocks noChangeArrowheads="1"/>
            </p:cNvSpPr>
            <p:nvPr/>
          </p:nvSpPr>
          <p:spPr bwMode="auto">
            <a:xfrm>
              <a:off x="1893" y="3642"/>
              <a:ext cx="258"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1000</a:t>
              </a:r>
              <a:endParaRPr lang="en-US">
                <a:solidFill>
                  <a:prstClr val="white"/>
                </a:solidFill>
                <a:latin typeface="Arial" pitchFamily="34" charset="0"/>
              </a:endParaRPr>
            </a:p>
          </p:txBody>
        </p:sp>
        <p:sp>
          <p:nvSpPr>
            <p:cNvPr id="824490" name="Rectangle 170"/>
            <p:cNvSpPr>
              <a:spLocks noChangeArrowheads="1"/>
            </p:cNvSpPr>
            <p:nvPr/>
          </p:nvSpPr>
          <p:spPr bwMode="auto">
            <a:xfrm>
              <a:off x="2458" y="3642"/>
              <a:ext cx="259"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1500</a:t>
              </a:r>
              <a:endParaRPr lang="en-US">
                <a:solidFill>
                  <a:prstClr val="white"/>
                </a:solidFill>
                <a:latin typeface="Arial" pitchFamily="34" charset="0"/>
              </a:endParaRPr>
            </a:p>
          </p:txBody>
        </p:sp>
        <p:sp>
          <p:nvSpPr>
            <p:cNvPr id="824491" name="Rectangle 171"/>
            <p:cNvSpPr>
              <a:spLocks noChangeArrowheads="1"/>
            </p:cNvSpPr>
            <p:nvPr/>
          </p:nvSpPr>
          <p:spPr bwMode="auto">
            <a:xfrm>
              <a:off x="3028" y="3642"/>
              <a:ext cx="259"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2000</a:t>
              </a:r>
              <a:endParaRPr lang="en-US">
                <a:solidFill>
                  <a:prstClr val="white"/>
                </a:solidFill>
                <a:latin typeface="Arial" pitchFamily="34" charset="0"/>
              </a:endParaRPr>
            </a:p>
          </p:txBody>
        </p:sp>
        <p:sp>
          <p:nvSpPr>
            <p:cNvPr id="824492" name="Rectangle 172"/>
            <p:cNvSpPr>
              <a:spLocks noChangeArrowheads="1"/>
            </p:cNvSpPr>
            <p:nvPr/>
          </p:nvSpPr>
          <p:spPr bwMode="auto">
            <a:xfrm>
              <a:off x="3599" y="3642"/>
              <a:ext cx="259" cy="155"/>
            </a:xfrm>
            <a:prstGeom prst="rect">
              <a:avLst/>
            </a:prstGeom>
            <a:noFill/>
            <a:ln w="9525">
              <a:noFill/>
              <a:miter lim="800000"/>
              <a:headEnd/>
              <a:tailEnd/>
            </a:ln>
          </p:spPr>
          <p:txBody>
            <a:bodyPr wrap="none" lIns="0" tIns="0" rIns="0" bIns="0">
              <a:spAutoFit/>
            </a:bodyPr>
            <a:lstStyle/>
            <a:p>
              <a:pPr defTabSz="914400"/>
              <a:r>
                <a:rPr lang="en-US">
                  <a:solidFill>
                    <a:srgbClr val="000080"/>
                  </a:solidFill>
                  <a:latin typeface="Times New Roman" pitchFamily="18" charset="0"/>
                </a:rPr>
                <a:t>2500</a:t>
              </a:r>
              <a:endParaRPr lang="en-US">
                <a:solidFill>
                  <a:prstClr val="white"/>
                </a:solidFill>
                <a:latin typeface="Arial" pitchFamily="34" charset="0"/>
              </a:endParaRPr>
            </a:p>
          </p:txBody>
        </p:sp>
        <p:sp>
          <p:nvSpPr>
            <p:cNvPr id="824493" name="Rectangle 173"/>
            <p:cNvSpPr>
              <a:spLocks noChangeArrowheads="1"/>
            </p:cNvSpPr>
            <p:nvPr/>
          </p:nvSpPr>
          <p:spPr bwMode="auto">
            <a:xfrm>
              <a:off x="1474" y="3910"/>
              <a:ext cx="648" cy="163"/>
            </a:xfrm>
            <a:prstGeom prst="rect">
              <a:avLst/>
            </a:prstGeom>
            <a:noFill/>
            <a:ln w="9525">
              <a:noFill/>
              <a:miter lim="800000"/>
              <a:headEnd/>
              <a:tailEnd/>
            </a:ln>
          </p:spPr>
          <p:txBody>
            <a:bodyPr wrap="none" lIns="0" tIns="0" rIns="0" bIns="0">
              <a:spAutoFit/>
            </a:bodyPr>
            <a:lstStyle/>
            <a:p>
              <a:pPr defTabSz="914400"/>
              <a:r>
                <a:rPr lang="en-US" sz="1900">
                  <a:solidFill>
                    <a:srgbClr val="800000"/>
                  </a:solidFill>
                  <a:latin typeface="Times New Roman" pitchFamily="18" charset="0"/>
                </a:rPr>
                <a:t>1000*ln(1+</a:t>
              </a:r>
              <a:endParaRPr lang="en-US">
                <a:solidFill>
                  <a:prstClr val="white"/>
                </a:solidFill>
                <a:latin typeface="Arial" pitchFamily="34" charset="0"/>
              </a:endParaRPr>
            </a:p>
          </p:txBody>
        </p:sp>
        <p:sp>
          <p:nvSpPr>
            <p:cNvPr id="824494" name="Rectangle 174"/>
            <p:cNvSpPr>
              <a:spLocks noChangeArrowheads="1"/>
            </p:cNvSpPr>
            <p:nvPr/>
          </p:nvSpPr>
          <p:spPr bwMode="auto">
            <a:xfrm>
              <a:off x="2185" y="3900"/>
              <a:ext cx="68" cy="163"/>
            </a:xfrm>
            <a:prstGeom prst="rect">
              <a:avLst/>
            </a:prstGeom>
            <a:noFill/>
            <a:ln w="9525">
              <a:noFill/>
              <a:miter lim="800000"/>
              <a:headEnd/>
              <a:tailEnd/>
            </a:ln>
          </p:spPr>
          <p:txBody>
            <a:bodyPr wrap="none" lIns="0" tIns="0" rIns="0" bIns="0">
              <a:spAutoFit/>
            </a:bodyPr>
            <a:lstStyle/>
            <a:p>
              <a:pPr defTabSz="914400"/>
              <a:r>
                <a:rPr lang="en-US" sz="1900" dirty="0" err="1">
                  <a:solidFill>
                    <a:srgbClr val="800000"/>
                  </a:solidFill>
                  <a:latin typeface="Symbol" pitchFamily="18" charset="2"/>
                </a:rPr>
                <a:t>d</a:t>
              </a:r>
              <a:endParaRPr lang="en-US" dirty="0">
                <a:solidFill>
                  <a:prstClr val="white"/>
                </a:solidFill>
                <a:latin typeface="Arial" pitchFamily="34" charset="0"/>
              </a:endParaRPr>
            </a:p>
          </p:txBody>
        </p:sp>
        <p:sp>
          <p:nvSpPr>
            <p:cNvPr id="824495" name="Rectangle 175"/>
            <p:cNvSpPr>
              <a:spLocks noChangeArrowheads="1"/>
            </p:cNvSpPr>
            <p:nvPr/>
          </p:nvSpPr>
          <p:spPr bwMode="auto">
            <a:xfrm>
              <a:off x="2266" y="3885"/>
              <a:ext cx="94" cy="112"/>
            </a:xfrm>
            <a:prstGeom prst="rect">
              <a:avLst/>
            </a:prstGeom>
            <a:noFill/>
            <a:ln w="9525">
              <a:noFill/>
              <a:miter lim="800000"/>
              <a:headEnd/>
              <a:tailEnd/>
            </a:ln>
          </p:spPr>
          <p:txBody>
            <a:bodyPr wrap="none" lIns="0" tIns="0" rIns="0" bIns="0">
              <a:spAutoFit/>
            </a:bodyPr>
            <a:lstStyle/>
            <a:p>
              <a:pPr defTabSz="914400"/>
              <a:r>
                <a:rPr lang="en-US" sz="1300">
                  <a:solidFill>
                    <a:srgbClr val="800000"/>
                  </a:solidFill>
                  <a:latin typeface="Times New Roman" pitchFamily="18" charset="0"/>
                </a:rPr>
                <a:t>18</a:t>
              </a:r>
              <a:endParaRPr lang="en-US">
                <a:solidFill>
                  <a:prstClr val="white"/>
                </a:solidFill>
                <a:latin typeface="Arial" pitchFamily="34" charset="0"/>
              </a:endParaRPr>
            </a:p>
          </p:txBody>
        </p:sp>
        <p:sp>
          <p:nvSpPr>
            <p:cNvPr id="824496" name="Rectangle 176"/>
            <p:cNvSpPr>
              <a:spLocks noChangeArrowheads="1"/>
            </p:cNvSpPr>
            <p:nvPr/>
          </p:nvSpPr>
          <p:spPr bwMode="auto">
            <a:xfrm>
              <a:off x="2367" y="3910"/>
              <a:ext cx="724" cy="163"/>
            </a:xfrm>
            <a:prstGeom prst="rect">
              <a:avLst/>
            </a:prstGeom>
            <a:noFill/>
            <a:ln w="9525">
              <a:noFill/>
              <a:miter lim="800000"/>
              <a:headEnd/>
              <a:tailEnd/>
            </a:ln>
          </p:spPr>
          <p:txBody>
            <a:bodyPr wrap="none" lIns="0" tIns="0" rIns="0" bIns="0">
              <a:spAutoFit/>
            </a:bodyPr>
            <a:lstStyle/>
            <a:p>
              <a:pPr defTabSz="914400"/>
              <a:r>
                <a:rPr lang="en-US" sz="1900">
                  <a:solidFill>
                    <a:srgbClr val="800000"/>
                  </a:solidFill>
                  <a:latin typeface="Times New Roman" pitchFamily="18" charset="0"/>
                </a:rPr>
                <a:t>O/1000) (‰)</a:t>
              </a:r>
              <a:endParaRPr lang="en-US">
                <a:solidFill>
                  <a:prstClr val="white"/>
                </a:solidFill>
                <a:latin typeface="Arial" pitchFamily="34" charset="0"/>
              </a:endParaRPr>
            </a:p>
          </p:txBody>
        </p:sp>
        <p:sp>
          <p:nvSpPr>
            <p:cNvPr id="824497" name="Rectangle 177"/>
            <p:cNvSpPr>
              <a:spLocks noChangeArrowheads="1"/>
            </p:cNvSpPr>
            <p:nvPr/>
          </p:nvSpPr>
          <p:spPr bwMode="auto">
            <a:xfrm rot="16200000">
              <a:off x="-50" y="2545"/>
              <a:ext cx="680" cy="173"/>
            </a:xfrm>
            <a:prstGeom prst="rect">
              <a:avLst/>
            </a:prstGeom>
            <a:noFill/>
            <a:ln w="9525">
              <a:noFill/>
              <a:miter lim="800000"/>
              <a:headEnd/>
              <a:tailEnd/>
            </a:ln>
          </p:spPr>
          <p:txBody>
            <a:bodyPr wrap="none" lIns="0" tIns="0" rIns="0" bIns="0">
              <a:spAutoFit/>
            </a:bodyPr>
            <a:lstStyle/>
            <a:p>
              <a:pPr defTabSz="914400"/>
              <a:r>
                <a:rPr lang="en-US" sz="2000">
                  <a:solidFill>
                    <a:srgbClr val="800000"/>
                  </a:solidFill>
                  <a:latin typeface="Times New Roman" pitchFamily="18" charset="0"/>
                </a:rPr>
                <a:t>1000*ln(1+</a:t>
              </a:r>
              <a:endParaRPr lang="en-US">
                <a:solidFill>
                  <a:prstClr val="white"/>
                </a:solidFill>
                <a:latin typeface="Arial" pitchFamily="34" charset="0"/>
              </a:endParaRPr>
            </a:p>
          </p:txBody>
        </p:sp>
        <p:sp>
          <p:nvSpPr>
            <p:cNvPr id="824498" name="Rectangle 178"/>
            <p:cNvSpPr>
              <a:spLocks noChangeArrowheads="1"/>
            </p:cNvSpPr>
            <p:nvPr/>
          </p:nvSpPr>
          <p:spPr bwMode="auto">
            <a:xfrm rot="16200000">
              <a:off x="249" y="2104"/>
              <a:ext cx="71" cy="172"/>
            </a:xfrm>
            <a:prstGeom prst="rect">
              <a:avLst/>
            </a:prstGeom>
            <a:noFill/>
            <a:ln w="9525">
              <a:noFill/>
              <a:miter lim="800000"/>
              <a:headEnd/>
              <a:tailEnd/>
            </a:ln>
          </p:spPr>
          <p:txBody>
            <a:bodyPr wrap="none" lIns="0" tIns="0" rIns="0" bIns="0">
              <a:spAutoFit/>
            </a:bodyPr>
            <a:lstStyle/>
            <a:p>
              <a:pPr defTabSz="914400"/>
              <a:r>
                <a:rPr lang="en-US" sz="2000" dirty="0" err="1">
                  <a:solidFill>
                    <a:srgbClr val="800000"/>
                  </a:solidFill>
                  <a:latin typeface="Symbol" pitchFamily="18" charset="2"/>
                </a:rPr>
                <a:t>d</a:t>
              </a:r>
              <a:endParaRPr lang="en-US" dirty="0">
                <a:solidFill>
                  <a:prstClr val="white"/>
                </a:solidFill>
                <a:latin typeface="Arial" pitchFamily="34" charset="0"/>
              </a:endParaRPr>
            </a:p>
          </p:txBody>
        </p:sp>
        <p:sp>
          <p:nvSpPr>
            <p:cNvPr id="824499" name="Rectangle 179"/>
            <p:cNvSpPr>
              <a:spLocks noChangeArrowheads="1"/>
            </p:cNvSpPr>
            <p:nvPr/>
          </p:nvSpPr>
          <p:spPr bwMode="auto">
            <a:xfrm rot="16200000">
              <a:off x="186" y="2041"/>
              <a:ext cx="93" cy="113"/>
            </a:xfrm>
            <a:prstGeom prst="rect">
              <a:avLst/>
            </a:prstGeom>
            <a:noFill/>
            <a:ln w="9525">
              <a:noFill/>
              <a:miter lim="800000"/>
              <a:headEnd/>
              <a:tailEnd/>
            </a:ln>
          </p:spPr>
          <p:txBody>
            <a:bodyPr wrap="none" lIns="0" tIns="0" rIns="0" bIns="0">
              <a:spAutoFit/>
            </a:bodyPr>
            <a:lstStyle/>
            <a:p>
              <a:pPr defTabSz="914400"/>
              <a:r>
                <a:rPr lang="en-US" sz="1300">
                  <a:solidFill>
                    <a:srgbClr val="800000"/>
                  </a:solidFill>
                  <a:latin typeface="Times New Roman" pitchFamily="18" charset="0"/>
                </a:rPr>
                <a:t>17</a:t>
              </a:r>
              <a:endParaRPr lang="en-US">
                <a:solidFill>
                  <a:prstClr val="white"/>
                </a:solidFill>
                <a:latin typeface="Arial" pitchFamily="34" charset="0"/>
              </a:endParaRPr>
            </a:p>
          </p:txBody>
        </p:sp>
        <p:sp>
          <p:nvSpPr>
            <p:cNvPr id="824500" name="Rectangle 180"/>
            <p:cNvSpPr>
              <a:spLocks noChangeArrowheads="1"/>
            </p:cNvSpPr>
            <p:nvPr/>
          </p:nvSpPr>
          <p:spPr bwMode="auto">
            <a:xfrm rot="16200000">
              <a:off x="-91" y="1566"/>
              <a:ext cx="761" cy="173"/>
            </a:xfrm>
            <a:prstGeom prst="rect">
              <a:avLst/>
            </a:prstGeom>
            <a:noFill/>
            <a:ln w="9525">
              <a:noFill/>
              <a:miter lim="800000"/>
              <a:headEnd/>
              <a:tailEnd/>
            </a:ln>
          </p:spPr>
          <p:txBody>
            <a:bodyPr wrap="none" lIns="0" tIns="0" rIns="0" bIns="0">
              <a:spAutoFit/>
            </a:bodyPr>
            <a:lstStyle/>
            <a:p>
              <a:pPr defTabSz="914400"/>
              <a:r>
                <a:rPr lang="en-US" sz="2000">
                  <a:solidFill>
                    <a:srgbClr val="800000"/>
                  </a:solidFill>
                  <a:latin typeface="Times New Roman" pitchFamily="18" charset="0"/>
                </a:rPr>
                <a:t>O/1000) (‰)</a:t>
              </a:r>
              <a:endParaRPr lang="en-US">
                <a:solidFill>
                  <a:prstClr val="white"/>
                </a:solidFill>
                <a:latin typeface="Arial" pitchFamily="34" charset="0"/>
              </a:endParaRPr>
            </a:p>
          </p:txBody>
        </p:sp>
        <p:sp>
          <p:nvSpPr>
            <p:cNvPr id="824501" name="Rectangle 181"/>
            <p:cNvSpPr>
              <a:spLocks noChangeArrowheads="1"/>
            </p:cNvSpPr>
            <p:nvPr/>
          </p:nvSpPr>
          <p:spPr bwMode="auto">
            <a:xfrm>
              <a:off x="1025" y="727"/>
              <a:ext cx="358" cy="464"/>
            </a:xfrm>
            <a:prstGeom prst="rect">
              <a:avLst/>
            </a:prstGeom>
            <a:solidFill>
              <a:srgbClr val="FFFFCC"/>
            </a:solidFill>
            <a:ln w="0">
              <a:solidFill>
                <a:srgbClr val="000000"/>
              </a:solidFill>
              <a:miter lim="800000"/>
              <a:headEnd/>
              <a:tailEnd/>
            </a:ln>
          </p:spPr>
          <p:txBody>
            <a:bodyPr/>
            <a:lstStyle/>
            <a:p>
              <a:pPr defTabSz="914400"/>
              <a:endParaRPr lang="en-US">
                <a:solidFill>
                  <a:prstClr val="white"/>
                </a:solidFill>
              </a:endParaRPr>
            </a:p>
          </p:txBody>
        </p:sp>
        <p:sp>
          <p:nvSpPr>
            <p:cNvPr id="824502" name="Freeform 182"/>
            <p:cNvSpPr>
              <a:spLocks/>
            </p:cNvSpPr>
            <p:nvPr/>
          </p:nvSpPr>
          <p:spPr bwMode="auto">
            <a:xfrm>
              <a:off x="1055" y="773"/>
              <a:ext cx="40" cy="40"/>
            </a:xfrm>
            <a:custGeom>
              <a:avLst/>
              <a:gdLst/>
              <a:ahLst/>
              <a:cxnLst>
                <a:cxn ang="0">
                  <a:pos x="20" y="0"/>
                </a:cxn>
                <a:cxn ang="0">
                  <a:pos x="40" y="20"/>
                </a:cxn>
                <a:cxn ang="0">
                  <a:pos x="20" y="40"/>
                </a:cxn>
                <a:cxn ang="0">
                  <a:pos x="0" y="20"/>
                </a:cxn>
                <a:cxn ang="0">
                  <a:pos x="20" y="0"/>
                </a:cxn>
              </a:cxnLst>
              <a:rect l="0" t="0" r="r" b="b"/>
              <a:pathLst>
                <a:path w="40" h="40">
                  <a:moveTo>
                    <a:pt x="20" y="0"/>
                  </a:moveTo>
                  <a:lnTo>
                    <a:pt x="40" y="20"/>
                  </a:lnTo>
                  <a:lnTo>
                    <a:pt x="20" y="40"/>
                  </a:lnTo>
                  <a:lnTo>
                    <a:pt x="0" y="20"/>
                  </a:lnTo>
                  <a:lnTo>
                    <a:pt x="20" y="0"/>
                  </a:lnTo>
                  <a:close/>
                </a:path>
              </a:pathLst>
            </a:custGeom>
            <a:solidFill>
              <a:srgbClr val="FF0000"/>
            </a:solidFill>
            <a:ln w="7938">
              <a:solidFill>
                <a:srgbClr val="FF0000"/>
              </a:solidFill>
              <a:prstDash val="solid"/>
              <a:round/>
              <a:headEnd/>
              <a:tailEnd/>
            </a:ln>
          </p:spPr>
          <p:txBody>
            <a:bodyPr/>
            <a:lstStyle/>
            <a:p>
              <a:pPr defTabSz="914400"/>
              <a:endParaRPr lang="en-US">
                <a:solidFill>
                  <a:prstClr val="white"/>
                </a:solidFill>
              </a:endParaRPr>
            </a:p>
          </p:txBody>
        </p:sp>
        <p:sp>
          <p:nvSpPr>
            <p:cNvPr id="824503" name="Rectangle 183"/>
            <p:cNvSpPr>
              <a:spLocks noChangeArrowheads="1"/>
            </p:cNvSpPr>
            <p:nvPr/>
          </p:nvSpPr>
          <p:spPr bwMode="auto">
            <a:xfrm>
              <a:off x="1121" y="747"/>
              <a:ext cx="238"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Arial" pitchFamily="34" charset="0"/>
                </a:rPr>
                <a:t>107 nm</a:t>
              </a:r>
              <a:endParaRPr lang="en-US">
                <a:solidFill>
                  <a:prstClr val="white"/>
                </a:solidFill>
                <a:latin typeface="Arial" pitchFamily="34" charset="0"/>
              </a:endParaRPr>
            </a:p>
          </p:txBody>
        </p:sp>
        <p:sp>
          <p:nvSpPr>
            <p:cNvPr id="824504" name="Freeform 184"/>
            <p:cNvSpPr>
              <a:spLocks/>
            </p:cNvSpPr>
            <p:nvPr/>
          </p:nvSpPr>
          <p:spPr bwMode="auto">
            <a:xfrm>
              <a:off x="1055" y="889"/>
              <a:ext cx="40" cy="40"/>
            </a:xfrm>
            <a:custGeom>
              <a:avLst/>
              <a:gdLst/>
              <a:ahLst/>
              <a:cxnLst>
                <a:cxn ang="0">
                  <a:pos x="20" y="0"/>
                </a:cxn>
                <a:cxn ang="0">
                  <a:pos x="40" y="40"/>
                </a:cxn>
                <a:cxn ang="0">
                  <a:pos x="0" y="40"/>
                </a:cxn>
                <a:cxn ang="0">
                  <a:pos x="20" y="0"/>
                </a:cxn>
              </a:cxnLst>
              <a:rect l="0" t="0" r="r" b="b"/>
              <a:pathLst>
                <a:path w="40" h="40">
                  <a:moveTo>
                    <a:pt x="20" y="0"/>
                  </a:moveTo>
                  <a:lnTo>
                    <a:pt x="40" y="40"/>
                  </a:lnTo>
                  <a:lnTo>
                    <a:pt x="0" y="40"/>
                  </a:lnTo>
                  <a:lnTo>
                    <a:pt x="20" y="0"/>
                  </a:lnTo>
                  <a:close/>
                </a:path>
              </a:pathLst>
            </a:custGeom>
            <a:solidFill>
              <a:srgbClr val="008000"/>
            </a:solidFill>
            <a:ln w="7938">
              <a:solidFill>
                <a:srgbClr val="008000"/>
              </a:solidFill>
              <a:prstDash val="solid"/>
              <a:round/>
              <a:headEnd/>
              <a:tailEnd/>
            </a:ln>
          </p:spPr>
          <p:txBody>
            <a:bodyPr/>
            <a:lstStyle/>
            <a:p>
              <a:pPr defTabSz="914400"/>
              <a:endParaRPr lang="en-US">
                <a:solidFill>
                  <a:prstClr val="white"/>
                </a:solidFill>
              </a:endParaRPr>
            </a:p>
          </p:txBody>
        </p:sp>
        <p:sp>
          <p:nvSpPr>
            <p:cNvPr id="824505" name="Rectangle 185"/>
            <p:cNvSpPr>
              <a:spLocks noChangeArrowheads="1"/>
            </p:cNvSpPr>
            <p:nvPr/>
          </p:nvSpPr>
          <p:spPr bwMode="auto">
            <a:xfrm>
              <a:off x="1121" y="863"/>
              <a:ext cx="238"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Arial" pitchFamily="34" charset="0"/>
                </a:rPr>
                <a:t>105 nm</a:t>
              </a:r>
              <a:endParaRPr lang="en-US">
                <a:solidFill>
                  <a:prstClr val="white"/>
                </a:solidFill>
                <a:latin typeface="Arial" pitchFamily="34" charset="0"/>
              </a:endParaRPr>
            </a:p>
          </p:txBody>
        </p:sp>
        <p:sp>
          <p:nvSpPr>
            <p:cNvPr id="824506" name="Rectangle 186"/>
            <p:cNvSpPr>
              <a:spLocks noChangeArrowheads="1"/>
            </p:cNvSpPr>
            <p:nvPr/>
          </p:nvSpPr>
          <p:spPr bwMode="auto">
            <a:xfrm>
              <a:off x="1055" y="1005"/>
              <a:ext cx="35" cy="35"/>
            </a:xfrm>
            <a:prstGeom prst="rect">
              <a:avLst/>
            </a:prstGeom>
            <a:solidFill>
              <a:srgbClr val="0000FF"/>
            </a:solidFill>
            <a:ln w="7938">
              <a:solidFill>
                <a:srgbClr val="0000FF"/>
              </a:solidFill>
              <a:miter lim="800000"/>
              <a:headEnd/>
              <a:tailEnd/>
            </a:ln>
          </p:spPr>
          <p:txBody>
            <a:bodyPr/>
            <a:lstStyle/>
            <a:p>
              <a:pPr defTabSz="914400"/>
              <a:endParaRPr lang="en-US">
                <a:solidFill>
                  <a:prstClr val="white"/>
                </a:solidFill>
              </a:endParaRPr>
            </a:p>
          </p:txBody>
        </p:sp>
        <p:sp>
          <p:nvSpPr>
            <p:cNvPr id="824507" name="Rectangle 187"/>
            <p:cNvSpPr>
              <a:spLocks noChangeArrowheads="1"/>
            </p:cNvSpPr>
            <p:nvPr/>
          </p:nvSpPr>
          <p:spPr bwMode="auto">
            <a:xfrm>
              <a:off x="1121" y="979"/>
              <a:ext cx="198"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Arial" pitchFamily="34" charset="0"/>
                </a:rPr>
                <a:t>97 nm</a:t>
              </a:r>
              <a:endParaRPr lang="en-US">
                <a:solidFill>
                  <a:prstClr val="white"/>
                </a:solidFill>
                <a:latin typeface="Arial" pitchFamily="34" charset="0"/>
              </a:endParaRPr>
            </a:p>
          </p:txBody>
        </p:sp>
        <p:sp>
          <p:nvSpPr>
            <p:cNvPr id="824508" name="Oval 188"/>
            <p:cNvSpPr>
              <a:spLocks noChangeArrowheads="1"/>
            </p:cNvSpPr>
            <p:nvPr/>
          </p:nvSpPr>
          <p:spPr bwMode="auto">
            <a:xfrm>
              <a:off x="1055" y="1121"/>
              <a:ext cx="35" cy="35"/>
            </a:xfrm>
            <a:prstGeom prst="ellipse">
              <a:avLst/>
            </a:prstGeom>
            <a:solidFill>
              <a:srgbClr val="800000"/>
            </a:solidFill>
            <a:ln w="7938">
              <a:solidFill>
                <a:srgbClr val="800000"/>
              </a:solidFill>
              <a:round/>
              <a:headEnd/>
              <a:tailEnd/>
            </a:ln>
          </p:spPr>
          <p:txBody>
            <a:bodyPr/>
            <a:lstStyle/>
            <a:p>
              <a:pPr defTabSz="914400"/>
              <a:endParaRPr lang="en-US">
                <a:solidFill>
                  <a:prstClr val="white"/>
                </a:solidFill>
              </a:endParaRPr>
            </a:p>
          </p:txBody>
        </p:sp>
        <p:sp>
          <p:nvSpPr>
            <p:cNvPr id="824509" name="Rectangle 189"/>
            <p:cNvSpPr>
              <a:spLocks noChangeArrowheads="1"/>
            </p:cNvSpPr>
            <p:nvPr/>
          </p:nvSpPr>
          <p:spPr bwMode="auto">
            <a:xfrm>
              <a:off x="1121" y="1095"/>
              <a:ext cx="198" cy="87"/>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Arial" pitchFamily="34" charset="0"/>
                </a:rPr>
                <a:t>94 nm</a:t>
              </a:r>
              <a:endParaRPr lang="en-US">
                <a:solidFill>
                  <a:prstClr val="white"/>
                </a:solidFill>
                <a:latin typeface="Arial" pitchFamily="34" charset="0"/>
              </a:endParaRPr>
            </a:p>
          </p:txBody>
        </p:sp>
        <p:sp>
          <p:nvSpPr>
            <p:cNvPr id="824510" name="Rectangle 190"/>
            <p:cNvSpPr>
              <a:spLocks noChangeArrowheads="1"/>
            </p:cNvSpPr>
            <p:nvPr/>
          </p:nvSpPr>
          <p:spPr bwMode="auto">
            <a:xfrm>
              <a:off x="2039" y="2492"/>
              <a:ext cx="271"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Times New Roman" pitchFamily="18" charset="0"/>
                </a:rPr>
                <a:t>97.03 nm</a:t>
              </a:r>
              <a:endParaRPr lang="en-US">
                <a:solidFill>
                  <a:prstClr val="white"/>
                </a:solidFill>
                <a:latin typeface="Arial" pitchFamily="34" charset="0"/>
              </a:endParaRPr>
            </a:p>
          </p:txBody>
        </p:sp>
        <p:sp>
          <p:nvSpPr>
            <p:cNvPr id="824511" name="Rectangle 191"/>
            <p:cNvSpPr>
              <a:spLocks noChangeArrowheads="1"/>
            </p:cNvSpPr>
            <p:nvPr/>
          </p:nvSpPr>
          <p:spPr bwMode="auto">
            <a:xfrm>
              <a:off x="994" y="3037"/>
              <a:ext cx="271"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Times New Roman" pitchFamily="18" charset="0"/>
                </a:rPr>
                <a:t>94.12 nm</a:t>
              </a:r>
              <a:endParaRPr lang="en-US">
                <a:solidFill>
                  <a:prstClr val="white"/>
                </a:solidFill>
                <a:latin typeface="Arial" pitchFamily="34" charset="0"/>
              </a:endParaRPr>
            </a:p>
          </p:txBody>
        </p:sp>
        <p:sp>
          <p:nvSpPr>
            <p:cNvPr id="824512" name="Rectangle 192"/>
            <p:cNvSpPr>
              <a:spLocks noChangeArrowheads="1"/>
            </p:cNvSpPr>
            <p:nvPr/>
          </p:nvSpPr>
          <p:spPr bwMode="auto">
            <a:xfrm>
              <a:off x="1398" y="1237"/>
              <a:ext cx="645"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Times New Roman" pitchFamily="18" charset="0"/>
                </a:rPr>
                <a:t>107.61and 105.17 nm </a:t>
              </a:r>
              <a:endParaRPr lang="en-US">
                <a:solidFill>
                  <a:prstClr val="white"/>
                </a:solidFill>
                <a:latin typeface="Arial" pitchFamily="34" charset="0"/>
              </a:endParaRPr>
            </a:p>
          </p:txBody>
        </p:sp>
        <p:sp>
          <p:nvSpPr>
            <p:cNvPr id="824513" name="Rectangle 193"/>
            <p:cNvSpPr>
              <a:spLocks noChangeArrowheads="1"/>
            </p:cNvSpPr>
            <p:nvPr/>
          </p:nvSpPr>
          <p:spPr bwMode="auto">
            <a:xfrm>
              <a:off x="1398" y="1342"/>
              <a:ext cx="284" cy="86"/>
            </a:xfrm>
            <a:prstGeom prst="rect">
              <a:avLst/>
            </a:prstGeom>
            <a:noFill/>
            <a:ln w="9525">
              <a:noFill/>
              <a:miter lim="800000"/>
              <a:headEnd/>
              <a:tailEnd/>
            </a:ln>
          </p:spPr>
          <p:txBody>
            <a:bodyPr wrap="none" lIns="0" tIns="0" rIns="0" bIns="0">
              <a:spAutoFit/>
            </a:bodyPr>
            <a:lstStyle/>
            <a:p>
              <a:pPr defTabSz="914400"/>
              <a:r>
                <a:rPr lang="en-US" sz="1000">
                  <a:solidFill>
                    <a:srgbClr val="000000"/>
                  </a:solidFill>
                  <a:latin typeface="Times New Roman" pitchFamily="18" charset="0"/>
                </a:rPr>
                <a:t>combined</a:t>
              </a:r>
              <a:endParaRPr lang="en-US">
                <a:solidFill>
                  <a:prstClr val="white"/>
                </a:solidFill>
                <a:latin typeface="Arial" pitchFamily="34" charset="0"/>
              </a:endParaRPr>
            </a:p>
          </p:txBody>
        </p:sp>
        <p:sp>
          <p:nvSpPr>
            <p:cNvPr id="824514" name="Freeform 194"/>
            <p:cNvSpPr>
              <a:spLocks noEditPoints="1"/>
            </p:cNvSpPr>
            <p:nvPr/>
          </p:nvSpPr>
          <p:spPr bwMode="auto">
            <a:xfrm>
              <a:off x="1851" y="1310"/>
              <a:ext cx="493" cy="140"/>
            </a:xfrm>
            <a:custGeom>
              <a:avLst/>
              <a:gdLst/>
              <a:ahLst/>
              <a:cxnLst>
                <a:cxn ang="0">
                  <a:pos x="9" y="420"/>
                </a:cxn>
                <a:cxn ang="0">
                  <a:pos x="1492" y="38"/>
                </a:cxn>
                <a:cxn ang="0">
                  <a:pos x="1505" y="46"/>
                </a:cxn>
                <a:cxn ang="0">
                  <a:pos x="1497" y="59"/>
                </a:cxn>
                <a:cxn ang="0">
                  <a:pos x="14" y="441"/>
                </a:cxn>
                <a:cxn ang="0">
                  <a:pos x="1" y="433"/>
                </a:cxn>
                <a:cxn ang="0">
                  <a:pos x="9" y="420"/>
                </a:cxn>
                <a:cxn ang="0">
                  <a:pos x="1424" y="0"/>
                </a:cxn>
                <a:cxn ang="0">
                  <a:pos x="1563" y="30"/>
                </a:cxn>
                <a:cxn ang="0">
                  <a:pos x="1455" y="124"/>
                </a:cxn>
                <a:cxn ang="0">
                  <a:pos x="1424" y="0"/>
                </a:cxn>
              </a:cxnLst>
              <a:rect l="0" t="0" r="r" b="b"/>
              <a:pathLst>
                <a:path w="1563" h="442">
                  <a:moveTo>
                    <a:pt x="9" y="420"/>
                  </a:moveTo>
                  <a:lnTo>
                    <a:pt x="1492" y="38"/>
                  </a:lnTo>
                  <a:cubicBezTo>
                    <a:pt x="1498" y="36"/>
                    <a:pt x="1503" y="40"/>
                    <a:pt x="1505" y="46"/>
                  </a:cubicBezTo>
                  <a:cubicBezTo>
                    <a:pt x="1506" y="51"/>
                    <a:pt x="1503" y="57"/>
                    <a:pt x="1497" y="59"/>
                  </a:cubicBezTo>
                  <a:lnTo>
                    <a:pt x="14" y="441"/>
                  </a:lnTo>
                  <a:cubicBezTo>
                    <a:pt x="8" y="442"/>
                    <a:pt x="3" y="439"/>
                    <a:pt x="1" y="433"/>
                  </a:cubicBezTo>
                  <a:cubicBezTo>
                    <a:pt x="0" y="427"/>
                    <a:pt x="3" y="422"/>
                    <a:pt x="9" y="420"/>
                  </a:cubicBezTo>
                  <a:close/>
                  <a:moveTo>
                    <a:pt x="1424" y="0"/>
                  </a:moveTo>
                  <a:lnTo>
                    <a:pt x="1563" y="30"/>
                  </a:lnTo>
                  <a:lnTo>
                    <a:pt x="1455" y="124"/>
                  </a:lnTo>
                  <a:lnTo>
                    <a:pt x="1424" y="0"/>
                  </a:lnTo>
                  <a:close/>
                </a:path>
              </a:pathLst>
            </a:custGeom>
            <a:solidFill>
              <a:srgbClr val="000000"/>
            </a:solidFill>
            <a:ln w="7938" cap="flat">
              <a:solidFill>
                <a:srgbClr val="000000"/>
              </a:solidFill>
              <a:prstDash val="solid"/>
              <a:bevel/>
              <a:headEnd/>
              <a:tailEnd/>
            </a:ln>
          </p:spPr>
          <p:txBody>
            <a:bodyPr/>
            <a:lstStyle/>
            <a:p>
              <a:pPr defTabSz="914400"/>
              <a:endParaRPr lang="en-US">
                <a:solidFill>
                  <a:prstClr val="white"/>
                </a:solidFill>
              </a:endParaRPr>
            </a:p>
          </p:txBody>
        </p:sp>
        <p:sp>
          <p:nvSpPr>
            <p:cNvPr id="824515" name="Freeform 195"/>
            <p:cNvSpPr>
              <a:spLocks noEditPoints="1"/>
            </p:cNvSpPr>
            <p:nvPr/>
          </p:nvSpPr>
          <p:spPr bwMode="auto">
            <a:xfrm>
              <a:off x="1079" y="3122"/>
              <a:ext cx="72" cy="150"/>
            </a:xfrm>
            <a:custGeom>
              <a:avLst/>
              <a:gdLst/>
              <a:ahLst/>
              <a:cxnLst>
                <a:cxn ang="0">
                  <a:pos x="22" y="8"/>
                </a:cxn>
                <a:cxn ang="0">
                  <a:pos x="201" y="407"/>
                </a:cxn>
                <a:cxn ang="0">
                  <a:pos x="196" y="421"/>
                </a:cxn>
                <a:cxn ang="0">
                  <a:pos x="182" y="416"/>
                </a:cxn>
                <a:cxn ang="0">
                  <a:pos x="3" y="17"/>
                </a:cxn>
                <a:cxn ang="0">
                  <a:pos x="8" y="3"/>
                </a:cxn>
                <a:cxn ang="0">
                  <a:pos x="22" y="8"/>
                </a:cxn>
                <a:cxn ang="0">
                  <a:pos x="227" y="333"/>
                </a:cxn>
                <a:cxn ang="0">
                  <a:pos x="220" y="476"/>
                </a:cxn>
                <a:cxn ang="0">
                  <a:pos x="110" y="386"/>
                </a:cxn>
                <a:cxn ang="0">
                  <a:pos x="227" y="333"/>
                </a:cxn>
              </a:cxnLst>
              <a:rect l="0" t="0" r="r" b="b"/>
              <a:pathLst>
                <a:path w="227" h="476">
                  <a:moveTo>
                    <a:pt x="22" y="8"/>
                  </a:moveTo>
                  <a:lnTo>
                    <a:pt x="201" y="407"/>
                  </a:lnTo>
                  <a:cubicBezTo>
                    <a:pt x="204" y="413"/>
                    <a:pt x="201" y="419"/>
                    <a:pt x="196" y="421"/>
                  </a:cubicBezTo>
                  <a:cubicBezTo>
                    <a:pt x="190" y="424"/>
                    <a:pt x="184" y="421"/>
                    <a:pt x="182" y="416"/>
                  </a:cubicBezTo>
                  <a:lnTo>
                    <a:pt x="3" y="17"/>
                  </a:lnTo>
                  <a:cubicBezTo>
                    <a:pt x="0" y="11"/>
                    <a:pt x="3" y="5"/>
                    <a:pt x="8" y="3"/>
                  </a:cubicBezTo>
                  <a:cubicBezTo>
                    <a:pt x="13" y="0"/>
                    <a:pt x="20" y="3"/>
                    <a:pt x="22" y="8"/>
                  </a:cubicBezTo>
                  <a:close/>
                  <a:moveTo>
                    <a:pt x="227" y="333"/>
                  </a:moveTo>
                  <a:lnTo>
                    <a:pt x="220" y="476"/>
                  </a:lnTo>
                  <a:lnTo>
                    <a:pt x="110" y="386"/>
                  </a:lnTo>
                  <a:lnTo>
                    <a:pt x="227" y="333"/>
                  </a:lnTo>
                  <a:close/>
                </a:path>
              </a:pathLst>
            </a:custGeom>
            <a:solidFill>
              <a:srgbClr val="000000"/>
            </a:solidFill>
            <a:ln w="7938" cap="flat">
              <a:solidFill>
                <a:srgbClr val="000000"/>
              </a:solidFill>
              <a:prstDash val="solid"/>
              <a:bevel/>
              <a:headEnd/>
              <a:tailEnd/>
            </a:ln>
          </p:spPr>
          <p:txBody>
            <a:bodyPr/>
            <a:lstStyle/>
            <a:p>
              <a:pPr defTabSz="914400"/>
              <a:endParaRPr lang="en-US">
                <a:solidFill>
                  <a:prstClr val="white"/>
                </a:solidFill>
              </a:endParaRPr>
            </a:p>
          </p:txBody>
        </p:sp>
        <p:sp>
          <p:nvSpPr>
            <p:cNvPr id="824516" name="Rectangle 196"/>
            <p:cNvSpPr>
              <a:spLocks noChangeArrowheads="1"/>
            </p:cNvSpPr>
            <p:nvPr/>
          </p:nvSpPr>
          <p:spPr bwMode="auto">
            <a:xfrm>
              <a:off x="2882" y="747"/>
              <a:ext cx="559" cy="129"/>
            </a:xfrm>
            <a:prstGeom prst="rect">
              <a:avLst/>
            </a:prstGeom>
            <a:noFill/>
            <a:ln w="9525">
              <a:noFill/>
              <a:miter lim="800000"/>
              <a:headEnd/>
              <a:tailEnd/>
            </a:ln>
          </p:spPr>
          <p:txBody>
            <a:bodyPr wrap="none" lIns="0" tIns="0" rIns="0" bIns="0">
              <a:spAutoFit/>
            </a:bodyPr>
            <a:lstStyle/>
            <a:p>
              <a:pPr defTabSz="914400"/>
              <a:r>
                <a:rPr lang="en-US" sz="1500">
                  <a:solidFill>
                    <a:srgbClr val="800000"/>
                  </a:solidFill>
                  <a:latin typeface="Times New Roman" pitchFamily="18" charset="0"/>
                </a:rPr>
                <a:t>Product CO</a:t>
              </a:r>
              <a:endParaRPr lang="en-US">
                <a:solidFill>
                  <a:prstClr val="white"/>
                </a:solidFill>
                <a:latin typeface="Arial" pitchFamily="34" charset="0"/>
              </a:endParaRPr>
            </a:p>
          </p:txBody>
        </p:sp>
        <p:sp>
          <p:nvSpPr>
            <p:cNvPr id="824517" name="Rectangle 197"/>
            <p:cNvSpPr>
              <a:spLocks noChangeArrowheads="1"/>
            </p:cNvSpPr>
            <p:nvPr/>
          </p:nvSpPr>
          <p:spPr bwMode="auto">
            <a:xfrm>
              <a:off x="2882" y="868"/>
              <a:ext cx="631" cy="10"/>
            </a:xfrm>
            <a:prstGeom prst="rect">
              <a:avLst/>
            </a:prstGeom>
            <a:solidFill>
              <a:srgbClr val="800000"/>
            </a:solidFill>
            <a:ln w="9525">
              <a:noFill/>
              <a:miter lim="800000"/>
              <a:headEnd/>
              <a:tailEnd/>
            </a:ln>
          </p:spPr>
          <p:txBody>
            <a:bodyPr/>
            <a:lstStyle/>
            <a:p>
              <a:pPr defTabSz="914400"/>
              <a:endParaRPr lang="en-US">
                <a:solidFill>
                  <a:prstClr val="white"/>
                </a:solidFill>
              </a:endParaRPr>
            </a:p>
          </p:txBody>
        </p:sp>
        <p:sp>
          <p:nvSpPr>
            <p:cNvPr id="824518" name="Rectangle 198"/>
            <p:cNvSpPr>
              <a:spLocks noChangeArrowheads="1"/>
            </p:cNvSpPr>
            <p:nvPr/>
          </p:nvSpPr>
          <p:spPr bwMode="auto">
            <a:xfrm>
              <a:off x="3513" y="798"/>
              <a:ext cx="36" cy="86"/>
            </a:xfrm>
            <a:prstGeom prst="rect">
              <a:avLst/>
            </a:prstGeom>
            <a:noFill/>
            <a:ln w="9525">
              <a:noFill/>
              <a:miter lim="800000"/>
              <a:headEnd/>
              <a:tailEnd/>
            </a:ln>
          </p:spPr>
          <p:txBody>
            <a:bodyPr wrap="none" lIns="0" tIns="0" rIns="0" bIns="0">
              <a:spAutoFit/>
            </a:bodyPr>
            <a:lstStyle/>
            <a:p>
              <a:pPr defTabSz="914400"/>
              <a:r>
                <a:rPr lang="en-US" sz="1000">
                  <a:solidFill>
                    <a:srgbClr val="800000"/>
                  </a:solidFill>
                  <a:latin typeface="Times New Roman" pitchFamily="18" charset="0"/>
                </a:rPr>
                <a:t>2</a:t>
              </a:r>
              <a:endParaRPr lang="en-US">
                <a:solidFill>
                  <a:prstClr val="white"/>
                </a:solidFill>
                <a:latin typeface="Arial" pitchFamily="34" charset="0"/>
              </a:endParaRPr>
            </a:p>
          </p:txBody>
        </p:sp>
        <p:sp>
          <p:nvSpPr>
            <p:cNvPr id="824519" name="Freeform 199"/>
            <p:cNvSpPr>
              <a:spLocks noEditPoints="1"/>
            </p:cNvSpPr>
            <p:nvPr/>
          </p:nvSpPr>
          <p:spPr bwMode="auto">
            <a:xfrm>
              <a:off x="1769" y="2532"/>
              <a:ext cx="236" cy="40"/>
            </a:xfrm>
            <a:custGeom>
              <a:avLst/>
              <a:gdLst/>
              <a:ahLst/>
              <a:cxnLst>
                <a:cxn ang="0">
                  <a:pos x="737" y="22"/>
                </a:cxn>
                <a:cxn ang="0">
                  <a:pos x="72" y="80"/>
                </a:cxn>
                <a:cxn ang="0">
                  <a:pos x="61" y="70"/>
                </a:cxn>
                <a:cxn ang="0">
                  <a:pos x="70" y="59"/>
                </a:cxn>
                <a:cxn ang="0">
                  <a:pos x="736" y="1"/>
                </a:cxn>
                <a:cxn ang="0">
                  <a:pos x="747" y="11"/>
                </a:cxn>
                <a:cxn ang="0">
                  <a:pos x="737" y="22"/>
                </a:cxn>
                <a:cxn ang="0">
                  <a:pos x="134" y="128"/>
                </a:cxn>
                <a:cxn ang="0">
                  <a:pos x="0" y="75"/>
                </a:cxn>
                <a:cxn ang="0">
                  <a:pos x="122" y="1"/>
                </a:cxn>
                <a:cxn ang="0">
                  <a:pos x="134" y="128"/>
                </a:cxn>
              </a:cxnLst>
              <a:rect l="0" t="0" r="r" b="b"/>
              <a:pathLst>
                <a:path w="748" h="128">
                  <a:moveTo>
                    <a:pt x="737" y="22"/>
                  </a:moveTo>
                  <a:lnTo>
                    <a:pt x="72" y="80"/>
                  </a:lnTo>
                  <a:cubicBezTo>
                    <a:pt x="66" y="80"/>
                    <a:pt x="61" y="76"/>
                    <a:pt x="61" y="70"/>
                  </a:cubicBezTo>
                  <a:cubicBezTo>
                    <a:pt x="60" y="64"/>
                    <a:pt x="65" y="59"/>
                    <a:pt x="70" y="59"/>
                  </a:cubicBezTo>
                  <a:lnTo>
                    <a:pt x="736" y="1"/>
                  </a:lnTo>
                  <a:cubicBezTo>
                    <a:pt x="741" y="0"/>
                    <a:pt x="747" y="5"/>
                    <a:pt x="747" y="11"/>
                  </a:cubicBezTo>
                  <a:cubicBezTo>
                    <a:pt x="748" y="16"/>
                    <a:pt x="743" y="22"/>
                    <a:pt x="737" y="22"/>
                  </a:cubicBezTo>
                  <a:close/>
                  <a:moveTo>
                    <a:pt x="134" y="128"/>
                  </a:moveTo>
                  <a:lnTo>
                    <a:pt x="0" y="75"/>
                  </a:lnTo>
                  <a:lnTo>
                    <a:pt x="122" y="1"/>
                  </a:lnTo>
                  <a:lnTo>
                    <a:pt x="134" y="128"/>
                  </a:lnTo>
                  <a:close/>
                </a:path>
              </a:pathLst>
            </a:custGeom>
            <a:solidFill>
              <a:srgbClr val="000000"/>
            </a:solidFill>
            <a:ln w="7938" cap="flat">
              <a:solidFill>
                <a:srgbClr val="000000"/>
              </a:solidFill>
              <a:prstDash val="solid"/>
              <a:bevel/>
              <a:headEnd/>
              <a:tailEnd/>
            </a:ln>
          </p:spPr>
          <p:txBody>
            <a:bodyPr/>
            <a:lstStyle/>
            <a:p>
              <a:pPr defTabSz="914400"/>
              <a:endParaRPr lang="en-US">
                <a:solidFill>
                  <a:prstClr val="white"/>
                </a:solidFill>
              </a:endParaRPr>
            </a:p>
          </p:txBody>
        </p:sp>
      </p:grpSp>
      <p:sp>
        <p:nvSpPr>
          <p:cNvPr id="824520" name="Text Box 200"/>
          <p:cNvSpPr txBox="1">
            <a:spLocks noChangeArrowheads="1"/>
          </p:cNvSpPr>
          <p:nvPr/>
        </p:nvSpPr>
        <p:spPr bwMode="auto">
          <a:xfrm>
            <a:off x="6858000" y="1219200"/>
            <a:ext cx="2133600" cy="4524315"/>
          </a:xfrm>
          <a:prstGeom prst="rect">
            <a:avLst/>
          </a:prstGeom>
          <a:noFill/>
          <a:ln w="9525">
            <a:noFill/>
            <a:miter lim="800000"/>
            <a:headEnd/>
            <a:tailEnd/>
          </a:ln>
          <a:effectLst/>
        </p:spPr>
        <p:txBody>
          <a:bodyPr>
            <a:spAutoFit/>
          </a:bodyPr>
          <a:lstStyle/>
          <a:p>
            <a:pPr defTabSz="914400">
              <a:spcBef>
                <a:spcPct val="50000"/>
              </a:spcBef>
            </a:pPr>
            <a:r>
              <a:rPr lang="en-US" sz="2400" dirty="0">
                <a:solidFill>
                  <a:prstClr val="white"/>
                </a:solidFill>
                <a:latin typeface="Times New Roman" pitchFamily="18" charset="0"/>
              </a:rPr>
              <a:t>No need to invoke self-shielding</a:t>
            </a:r>
          </a:p>
          <a:p>
            <a:pPr defTabSz="914400">
              <a:spcBef>
                <a:spcPct val="50000"/>
              </a:spcBef>
            </a:pPr>
            <a:endParaRPr lang="en-US" sz="2400" dirty="0">
              <a:solidFill>
                <a:prstClr val="white"/>
              </a:solidFill>
              <a:latin typeface="Times New Roman" pitchFamily="18" charset="0"/>
            </a:endParaRPr>
          </a:p>
          <a:p>
            <a:pPr defTabSz="914400">
              <a:spcBef>
                <a:spcPct val="50000"/>
              </a:spcBef>
            </a:pPr>
            <a:r>
              <a:rPr lang="en-US" sz="2400" dirty="0">
                <a:solidFill>
                  <a:prstClr val="white"/>
                </a:solidFill>
                <a:latin typeface="Times New Roman" pitchFamily="18" charset="0"/>
              </a:rPr>
              <a:t>Fractionation in </a:t>
            </a:r>
            <a:r>
              <a:rPr lang="en-US" sz="2400" dirty="0" smtClean="0">
                <a:solidFill>
                  <a:prstClr val="white"/>
                </a:solidFill>
                <a:latin typeface="Times New Roman" pitchFamily="18" charset="0"/>
              </a:rPr>
              <a:t>CO </a:t>
            </a:r>
            <a:r>
              <a:rPr lang="en-US" sz="2400" dirty="0" err="1" smtClean="0">
                <a:solidFill>
                  <a:prstClr val="white"/>
                </a:solidFill>
                <a:latin typeface="Times New Roman" pitchFamily="18" charset="0"/>
              </a:rPr>
              <a:t>photodissociation</a:t>
            </a:r>
            <a:r>
              <a:rPr lang="en-US" sz="2400" dirty="0" smtClean="0">
                <a:solidFill>
                  <a:prstClr val="white"/>
                </a:solidFill>
                <a:latin typeface="Times New Roman" pitchFamily="18" charset="0"/>
              </a:rPr>
              <a:t> </a:t>
            </a:r>
            <a:r>
              <a:rPr lang="en-US" sz="2400" dirty="0">
                <a:solidFill>
                  <a:prstClr val="white"/>
                </a:solidFill>
                <a:latin typeface="Times New Roman" pitchFamily="18" charset="0"/>
              </a:rPr>
              <a:t>is </a:t>
            </a:r>
            <a:r>
              <a:rPr lang="en-US" sz="2400" dirty="0" smtClean="0">
                <a:solidFill>
                  <a:prstClr val="white"/>
                </a:solidFill>
                <a:latin typeface="Times New Roman" pitchFamily="18" charset="0"/>
              </a:rPr>
              <a:t>sufficient</a:t>
            </a:r>
          </a:p>
          <a:p>
            <a:pPr defTabSz="914400">
              <a:spcBef>
                <a:spcPct val="50000"/>
              </a:spcBef>
            </a:pPr>
            <a:endParaRPr lang="en-US" sz="2400" dirty="0" smtClean="0">
              <a:solidFill>
                <a:prstClr val="white"/>
              </a:solidFill>
              <a:latin typeface="Times New Roman" pitchFamily="18" charset="0"/>
            </a:endParaRPr>
          </a:p>
          <a:p>
            <a:pPr defTabSz="914400">
              <a:spcBef>
                <a:spcPct val="50000"/>
              </a:spcBef>
            </a:pPr>
            <a:endParaRPr lang="en-US" sz="2400" dirty="0">
              <a:solidFill>
                <a:prstClr val="white"/>
              </a:solidFill>
              <a:latin typeface="Times New Roman" pitchFamily="18" charset="0"/>
            </a:endParaRPr>
          </a:p>
        </p:txBody>
      </p:sp>
      <p:sp>
        <p:nvSpPr>
          <p:cNvPr id="824521" name="Text Box 201"/>
          <p:cNvSpPr txBox="1">
            <a:spLocks noChangeArrowheads="1"/>
          </p:cNvSpPr>
          <p:nvPr/>
        </p:nvSpPr>
        <p:spPr bwMode="auto">
          <a:xfrm>
            <a:off x="6781800" y="5683250"/>
            <a:ext cx="2362200" cy="701675"/>
          </a:xfrm>
          <a:prstGeom prst="rect">
            <a:avLst/>
          </a:prstGeom>
          <a:solidFill>
            <a:schemeClr val="tx1"/>
          </a:solidFill>
          <a:ln w="9525">
            <a:noFill/>
            <a:miter lim="800000"/>
            <a:headEnd/>
            <a:tailEnd/>
          </a:ln>
          <a:effectLst/>
        </p:spPr>
        <p:txBody>
          <a:bodyPr>
            <a:spAutoFit/>
          </a:bodyPr>
          <a:lstStyle/>
          <a:p>
            <a:pPr defTabSz="914400">
              <a:spcBef>
                <a:spcPct val="50000"/>
              </a:spcBef>
            </a:pPr>
            <a:r>
              <a:rPr lang="en-US" sz="2000" b="1" dirty="0" err="1">
                <a:solidFill>
                  <a:schemeClr val="bg1"/>
                </a:solidFill>
                <a:latin typeface="Times New Roman" pitchFamily="18" charset="0"/>
              </a:rPr>
              <a:t>Chakraborty</a:t>
            </a:r>
            <a:r>
              <a:rPr lang="en-US" sz="2000" b="1" dirty="0">
                <a:solidFill>
                  <a:schemeClr val="bg1"/>
                </a:solidFill>
                <a:latin typeface="Times New Roman" pitchFamily="18" charset="0"/>
              </a:rPr>
              <a:t> et al.,</a:t>
            </a:r>
            <a:r>
              <a:rPr lang="en-US" sz="2000" b="1" dirty="0" smtClean="0">
                <a:solidFill>
                  <a:schemeClr val="bg1"/>
                </a:solidFill>
                <a:latin typeface="Times New Roman" pitchFamily="18" charset="0"/>
              </a:rPr>
              <a:t> </a:t>
            </a:r>
            <a:r>
              <a:rPr lang="en-US" sz="2000" i="1" dirty="0" smtClean="0">
                <a:solidFill>
                  <a:schemeClr val="bg1"/>
                </a:solidFill>
                <a:latin typeface="Times New Roman" pitchFamily="18" charset="0"/>
              </a:rPr>
              <a:t>Science</a:t>
            </a:r>
            <a:r>
              <a:rPr lang="en-US" sz="2000" b="1" dirty="0" smtClean="0">
                <a:solidFill>
                  <a:schemeClr val="bg1"/>
                </a:solidFill>
                <a:latin typeface="Times New Roman" pitchFamily="18" charset="0"/>
              </a:rPr>
              <a:t>, 2008</a:t>
            </a:r>
            <a:endParaRPr lang="en-US" sz="2000" b="1" dirty="0">
              <a:solidFill>
                <a:schemeClr val="bg1"/>
              </a:solidFill>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314" name="Object 21"/>
          <p:cNvGraphicFramePr>
            <a:graphicFrameLocks noGrp="1" noChangeAspect="1"/>
          </p:cNvGraphicFramePr>
          <p:nvPr>
            <p:ph idx="1"/>
          </p:nvPr>
        </p:nvGraphicFramePr>
        <p:xfrm>
          <a:off x="2832100" y="609600"/>
          <a:ext cx="6165850" cy="6096000"/>
        </p:xfrm>
        <a:graphic>
          <a:graphicData uri="http://schemas.openxmlformats.org/presentationml/2006/ole">
            <p:oleObj spid="_x0000_s291842" name="CorelDRAW" r:id="rId4" imgW="5026680" imgH="4968720" progId="">
              <p:embed/>
            </p:oleObj>
          </a:graphicData>
        </a:graphic>
      </p:graphicFrame>
      <p:sp>
        <p:nvSpPr>
          <p:cNvPr id="13316" name="Line 3"/>
          <p:cNvSpPr>
            <a:spLocks noChangeShapeType="1"/>
          </p:cNvSpPr>
          <p:nvPr/>
        </p:nvSpPr>
        <p:spPr bwMode="auto">
          <a:xfrm flipH="1">
            <a:off x="3200400" y="2819400"/>
            <a:ext cx="2971800" cy="0"/>
          </a:xfrm>
          <a:prstGeom prst="line">
            <a:avLst/>
          </a:prstGeom>
          <a:noFill/>
          <a:ln w="9525">
            <a:noFill/>
            <a:round/>
            <a:headEnd/>
            <a:tailEnd/>
          </a:ln>
        </p:spPr>
        <p:txBody>
          <a:bodyPr/>
          <a:lstStyle/>
          <a:p>
            <a:endParaRPr lang="en-US">
              <a:solidFill>
                <a:prstClr val="white"/>
              </a:solidFill>
            </a:endParaRPr>
          </a:p>
        </p:txBody>
      </p:sp>
      <p:sp>
        <p:nvSpPr>
          <p:cNvPr id="13317" name="Text Box 12"/>
          <p:cNvSpPr txBox="1">
            <a:spLocks noChangeArrowheads="1"/>
          </p:cNvSpPr>
          <p:nvPr/>
        </p:nvSpPr>
        <p:spPr bwMode="auto">
          <a:xfrm>
            <a:off x="228600" y="1382792"/>
            <a:ext cx="2590800" cy="3570208"/>
          </a:xfrm>
          <a:prstGeom prst="rect">
            <a:avLst/>
          </a:prstGeom>
          <a:solidFill>
            <a:schemeClr val="tx1"/>
          </a:solidFill>
          <a:ln w="9525">
            <a:noFill/>
            <a:miter lim="800000"/>
            <a:headEnd/>
            <a:tailEnd/>
          </a:ln>
        </p:spPr>
        <p:txBody>
          <a:bodyPr>
            <a:spAutoFit/>
          </a:bodyPr>
          <a:lstStyle/>
          <a:p>
            <a:pPr>
              <a:spcBef>
                <a:spcPct val="50000"/>
              </a:spcBef>
            </a:pPr>
            <a:r>
              <a:rPr lang="en-US" sz="2400" dirty="0" smtClean="0">
                <a:solidFill>
                  <a:srgbClr val="0033CC"/>
                </a:solidFill>
                <a:latin typeface="Candara" pitchFamily="34" charset="0"/>
              </a:rPr>
              <a:t>E</a:t>
            </a:r>
            <a:r>
              <a:rPr lang="en-US" sz="2400" baseline="30000" dirty="0" smtClean="0">
                <a:solidFill>
                  <a:srgbClr val="0033CC"/>
                </a:solidFill>
                <a:latin typeface="Candara" pitchFamily="34" charset="0"/>
              </a:rPr>
              <a:t>1</a:t>
            </a:r>
            <a:r>
              <a:rPr lang="en-US" sz="2400" dirty="0" smtClean="0">
                <a:solidFill>
                  <a:srgbClr val="0033CC"/>
                </a:solidFill>
                <a:latin typeface="Symbol" pitchFamily="18" charset="2"/>
              </a:rPr>
              <a:t>π</a:t>
            </a:r>
            <a:r>
              <a:rPr lang="en-US" sz="2400" dirty="0" smtClean="0">
                <a:solidFill>
                  <a:srgbClr val="0033CC"/>
                </a:solidFill>
                <a:latin typeface="Times New Roman" pitchFamily="18" charset="0"/>
              </a:rPr>
              <a:t> </a:t>
            </a:r>
            <a:r>
              <a:rPr lang="en-US" sz="2400" dirty="0">
                <a:solidFill>
                  <a:srgbClr val="0033CC"/>
                </a:solidFill>
                <a:latin typeface="Candara" pitchFamily="34" charset="0"/>
              </a:rPr>
              <a:t>state is resonantly perturbed by another bound state</a:t>
            </a:r>
            <a:r>
              <a:rPr lang="en-US" sz="2400" dirty="0" smtClean="0">
                <a:solidFill>
                  <a:srgbClr val="0033CC"/>
                </a:solidFill>
                <a:latin typeface="Candara" pitchFamily="34" charset="0"/>
              </a:rPr>
              <a:t> k</a:t>
            </a:r>
            <a:r>
              <a:rPr lang="en-US" sz="2400" baseline="30000" dirty="0" smtClean="0">
                <a:solidFill>
                  <a:srgbClr val="0033CC"/>
                </a:solidFill>
                <a:latin typeface="Candara" pitchFamily="34" charset="0"/>
              </a:rPr>
              <a:t>3</a:t>
            </a:r>
            <a:r>
              <a:rPr lang="en-US" sz="2400" dirty="0" smtClean="0">
                <a:solidFill>
                  <a:srgbClr val="0033CC"/>
                </a:solidFill>
                <a:latin typeface="Symbol" pitchFamily="18" charset="2"/>
              </a:rPr>
              <a:t>π</a:t>
            </a:r>
            <a:r>
              <a:rPr lang="en-US" sz="2400" dirty="0" smtClean="0">
                <a:solidFill>
                  <a:srgbClr val="0033CC"/>
                </a:solidFill>
                <a:latin typeface="Candara" pitchFamily="34" charset="0"/>
              </a:rPr>
              <a:t>, </a:t>
            </a:r>
            <a:r>
              <a:rPr lang="en-US" sz="2400" dirty="0">
                <a:solidFill>
                  <a:srgbClr val="0033CC"/>
                </a:solidFill>
                <a:latin typeface="Candara" pitchFamily="34" charset="0"/>
              </a:rPr>
              <a:t>which </a:t>
            </a:r>
            <a:r>
              <a:rPr lang="en-US" sz="2400" dirty="0" err="1">
                <a:solidFill>
                  <a:srgbClr val="0033CC"/>
                </a:solidFill>
                <a:latin typeface="Candara" pitchFamily="34" charset="0"/>
              </a:rPr>
              <a:t>predissociates</a:t>
            </a:r>
            <a:endParaRPr lang="en-US" sz="2400" dirty="0">
              <a:solidFill>
                <a:srgbClr val="0033CC"/>
              </a:solidFill>
              <a:latin typeface="Candara" pitchFamily="34" charset="0"/>
            </a:endParaRPr>
          </a:p>
          <a:p>
            <a:pPr>
              <a:spcBef>
                <a:spcPct val="50000"/>
              </a:spcBef>
            </a:pPr>
            <a:endParaRPr lang="en-US" sz="800" dirty="0">
              <a:solidFill>
                <a:prstClr val="black"/>
              </a:solidFill>
              <a:latin typeface="Times New Roman" pitchFamily="18" charset="0"/>
            </a:endParaRPr>
          </a:p>
          <a:p>
            <a:pPr>
              <a:spcBef>
                <a:spcPct val="50000"/>
              </a:spcBef>
            </a:pPr>
            <a:r>
              <a:rPr lang="en-US" sz="2800" dirty="0">
                <a:solidFill>
                  <a:schemeClr val="bg1"/>
                </a:solidFill>
                <a:latin typeface="Candara" pitchFamily="34" charset="0"/>
                <a:sym typeface="Wingdings" pitchFamily="2" charset="2"/>
              </a:rPr>
              <a:t></a:t>
            </a:r>
            <a:r>
              <a:rPr lang="en-US" sz="2800" b="1" u="sng" dirty="0">
                <a:solidFill>
                  <a:schemeClr val="bg1"/>
                </a:solidFill>
                <a:latin typeface="Candara" pitchFamily="34" charset="0"/>
                <a:sym typeface="Wingdings" pitchFamily="2" charset="2"/>
              </a:rPr>
              <a:t>Accidental predissociation</a:t>
            </a:r>
          </a:p>
        </p:txBody>
      </p:sp>
      <p:sp>
        <p:nvSpPr>
          <p:cNvPr id="13318" name="Text Box 13"/>
          <p:cNvSpPr txBox="1">
            <a:spLocks noChangeArrowheads="1"/>
          </p:cNvSpPr>
          <p:nvPr/>
        </p:nvSpPr>
        <p:spPr bwMode="auto">
          <a:xfrm>
            <a:off x="152400" y="5943600"/>
            <a:ext cx="2971800" cy="630942"/>
          </a:xfrm>
          <a:prstGeom prst="rect">
            <a:avLst/>
          </a:prstGeom>
          <a:noFill/>
          <a:ln w="9525">
            <a:noFill/>
            <a:miter lim="800000"/>
            <a:headEnd/>
            <a:tailEnd/>
          </a:ln>
        </p:spPr>
        <p:txBody>
          <a:bodyPr>
            <a:spAutoFit/>
          </a:bodyPr>
          <a:lstStyle/>
          <a:p>
            <a:pPr>
              <a:spcBef>
                <a:spcPct val="50000"/>
              </a:spcBef>
            </a:pPr>
            <a:r>
              <a:rPr lang="en-US" sz="1400" b="1" i="1" dirty="0" err="1">
                <a:solidFill>
                  <a:prstClr val="white"/>
                </a:solidFill>
                <a:latin typeface="Times New Roman" pitchFamily="18" charset="0"/>
              </a:rPr>
              <a:t>Klopotek</a:t>
            </a:r>
            <a:r>
              <a:rPr lang="en-US" sz="1400" b="1" i="1" dirty="0">
                <a:solidFill>
                  <a:prstClr val="white"/>
                </a:solidFill>
                <a:latin typeface="Times New Roman" pitchFamily="18" charset="0"/>
              </a:rPr>
              <a:t> and Vidal, 1985</a:t>
            </a:r>
          </a:p>
          <a:p>
            <a:pPr>
              <a:spcBef>
                <a:spcPct val="50000"/>
              </a:spcBef>
            </a:pPr>
            <a:r>
              <a:rPr lang="en-US" sz="1400" b="1" i="1" dirty="0">
                <a:solidFill>
                  <a:prstClr val="white"/>
                </a:solidFill>
                <a:latin typeface="Times New Roman" pitchFamily="18" charset="0"/>
              </a:rPr>
              <a:t>Chakraborty et al., Science, 2008</a:t>
            </a:r>
          </a:p>
        </p:txBody>
      </p:sp>
      <p:grpSp>
        <p:nvGrpSpPr>
          <p:cNvPr id="2" name="Group 32"/>
          <p:cNvGrpSpPr>
            <a:grpSpLocks/>
          </p:cNvGrpSpPr>
          <p:nvPr/>
        </p:nvGrpSpPr>
        <p:grpSpPr bwMode="auto">
          <a:xfrm>
            <a:off x="1828800" y="1981200"/>
            <a:ext cx="3505200" cy="533400"/>
            <a:chOff x="1296" y="1056"/>
            <a:chExt cx="2400" cy="336"/>
          </a:xfrm>
        </p:grpSpPr>
        <p:sp>
          <p:nvSpPr>
            <p:cNvPr id="13325" name="Oval 25"/>
            <p:cNvSpPr>
              <a:spLocks noChangeArrowheads="1"/>
            </p:cNvSpPr>
            <p:nvPr/>
          </p:nvSpPr>
          <p:spPr bwMode="auto">
            <a:xfrm>
              <a:off x="3469" y="1056"/>
              <a:ext cx="227" cy="336"/>
            </a:xfrm>
            <a:prstGeom prst="ellipse">
              <a:avLst/>
            </a:prstGeom>
            <a:noFill/>
            <a:ln w="38100">
              <a:pattFill prst="pct80">
                <a:fgClr>
                  <a:srgbClr val="0000FF"/>
                </a:fgClr>
                <a:bgClr>
                  <a:srgbClr val="FFFFFF"/>
                </a:bgClr>
              </a:pattFill>
              <a:round/>
              <a:headEnd/>
              <a:tailEnd/>
            </a:ln>
          </p:spPr>
          <p:txBody>
            <a:bodyPr wrap="none" anchor="ctr"/>
            <a:lstStyle/>
            <a:p>
              <a:endParaRPr lang="en-US">
                <a:solidFill>
                  <a:prstClr val="white"/>
                </a:solidFill>
              </a:endParaRPr>
            </a:p>
          </p:txBody>
        </p:sp>
        <p:sp>
          <p:nvSpPr>
            <p:cNvPr id="13326" name="Line 26"/>
            <p:cNvSpPr>
              <a:spLocks noChangeShapeType="1"/>
            </p:cNvSpPr>
            <p:nvPr/>
          </p:nvSpPr>
          <p:spPr bwMode="auto">
            <a:xfrm flipH="1">
              <a:off x="1296" y="1056"/>
              <a:ext cx="2267" cy="96"/>
            </a:xfrm>
            <a:prstGeom prst="line">
              <a:avLst/>
            </a:prstGeom>
            <a:noFill/>
            <a:ln w="38100">
              <a:solidFill>
                <a:schemeClr val="bg1"/>
              </a:solidFill>
              <a:round/>
              <a:headEnd/>
              <a:tailEnd type="triangle" w="med" len="med"/>
            </a:ln>
          </p:spPr>
          <p:txBody>
            <a:bodyPr/>
            <a:lstStyle/>
            <a:p>
              <a:endParaRPr lang="en-US">
                <a:solidFill>
                  <a:prstClr val="white"/>
                </a:solidFill>
              </a:endParaRPr>
            </a:p>
          </p:txBody>
        </p:sp>
      </p:grpSp>
      <p:sp>
        <p:nvSpPr>
          <p:cNvPr id="25629" name="Oval 29"/>
          <p:cNvSpPr>
            <a:spLocks noChangeArrowheads="1"/>
          </p:cNvSpPr>
          <p:nvPr/>
        </p:nvSpPr>
        <p:spPr bwMode="auto">
          <a:xfrm>
            <a:off x="6324600" y="2133600"/>
            <a:ext cx="304800" cy="381000"/>
          </a:xfrm>
          <a:prstGeom prst="ellipse">
            <a:avLst/>
          </a:prstGeom>
          <a:noFill/>
          <a:ln w="38100">
            <a:pattFill prst="pct80">
              <a:fgClr>
                <a:srgbClr val="0000FF"/>
              </a:fgClr>
              <a:bgClr>
                <a:srgbClr val="FFFFFF"/>
              </a:bgClr>
            </a:pattFill>
            <a:round/>
            <a:headEnd/>
            <a:tailEnd/>
          </a:ln>
        </p:spPr>
        <p:txBody>
          <a:bodyPr wrap="none" anchor="ctr"/>
          <a:lstStyle/>
          <a:p>
            <a:endParaRPr lang="en-US">
              <a:solidFill>
                <a:prstClr val="white"/>
              </a:solidFill>
            </a:endParaRPr>
          </a:p>
        </p:txBody>
      </p:sp>
      <p:sp>
        <p:nvSpPr>
          <p:cNvPr id="13" name="Title 1"/>
          <p:cNvSpPr txBox="1">
            <a:spLocks/>
          </p:cNvSpPr>
          <p:nvPr/>
        </p:nvSpPr>
        <p:spPr>
          <a:xfrm>
            <a:off x="708020" y="0"/>
            <a:ext cx="7743390" cy="563562"/>
          </a:xfrm>
          <a:prstGeom prst="rect">
            <a:avLst/>
          </a:prstGeom>
          <a:solidFill>
            <a:schemeClr val="tx1"/>
          </a:solidFill>
        </p:spPr>
        <p:txBody>
          <a:bodyPr>
            <a:noAutofit/>
          </a:bodyPr>
          <a:lstStyle/>
          <a:p>
            <a:pPr algn="r" fontAlgn="base">
              <a:spcBef>
                <a:spcPct val="0"/>
              </a:spcBef>
              <a:spcAft>
                <a:spcPct val="0"/>
              </a:spcAft>
              <a:defRPr/>
            </a:pPr>
            <a:r>
              <a:rPr lang="en-US" sz="3400" b="1" u="sng" kern="0" dirty="0" smtClean="0">
                <a:solidFill>
                  <a:schemeClr val="bg1"/>
                </a:solidFill>
                <a:latin typeface="Arial Black"/>
              </a:rPr>
              <a:t>Potential Energy Diagram of CO</a:t>
            </a:r>
            <a:endParaRPr lang="en-US" sz="3400" b="1" u="sng" kern="0" dirty="0">
              <a:solidFill>
                <a:schemeClr val="bg1"/>
              </a:solidFill>
              <a:latin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25629"/>
                                        </p:tgtEl>
                                        <p:attrNameLst>
                                          <p:attrName>style.visibility</p:attrName>
                                        </p:attrNameLst>
                                      </p:cBhvr>
                                      <p:to>
                                        <p:strVal val="visible"/>
                                      </p:to>
                                    </p:set>
                                    <p:animEffect transition="in" filter="slide(fromBottom)">
                                      <p:cBhvr>
                                        <p:cTn id="11" dur="2000"/>
                                        <p:tgtEl>
                                          <p:spTgt spid="25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29"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4"/>
          <a:srcRect/>
          <a:stretch>
            <a:fillRect/>
          </a:stretch>
        </p:blipFill>
        <p:spPr bwMode="auto">
          <a:xfrm>
            <a:off x="152400" y="914400"/>
            <a:ext cx="4391025" cy="5810250"/>
          </a:xfrm>
          <a:prstGeom prst="rect">
            <a:avLst/>
          </a:prstGeom>
          <a:noFill/>
          <a:ln w="9525">
            <a:noFill/>
            <a:miter lim="800000"/>
            <a:headEnd/>
            <a:tailEnd/>
          </a:ln>
        </p:spPr>
      </p:pic>
      <p:sp>
        <p:nvSpPr>
          <p:cNvPr id="4" name="Title 1"/>
          <p:cNvSpPr txBox="1">
            <a:spLocks/>
          </p:cNvSpPr>
          <p:nvPr/>
        </p:nvSpPr>
        <p:spPr>
          <a:xfrm>
            <a:off x="685800" y="0"/>
            <a:ext cx="8229600" cy="563563"/>
          </a:xfrm>
          <a:prstGeom prst="rect">
            <a:avLst/>
          </a:prstGeom>
        </p:spPr>
        <p:txBody>
          <a:bodyPr/>
          <a:lstStyle/>
          <a:p>
            <a:pPr algn="r" defTabSz="914400" fontAlgn="base">
              <a:spcBef>
                <a:spcPct val="0"/>
              </a:spcBef>
              <a:spcAft>
                <a:spcPct val="0"/>
              </a:spcAft>
              <a:defRPr/>
            </a:pPr>
            <a:r>
              <a:rPr lang="en-US" sz="3200" b="1" u="sng" kern="0" dirty="0">
                <a:solidFill>
                  <a:srgbClr val="660066"/>
                </a:solidFill>
                <a:latin typeface="Monotype Corsiva" pitchFamily="66" charset="0"/>
              </a:rPr>
              <a:t>CO Photodissociation: Interpretation of the Same Slope</a:t>
            </a:r>
          </a:p>
        </p:txBody>
      </p:sp>
      <p:sp>
        <p:nvSpPr>
          <p:cNvPr id="48132" name="Text Box 14"/>
          <p:cNvSpPr txBox="1">
            <a:spLocks noChangeArrowheads="1"/>
          </p:cNvSpPr>
          <p:nvPr/>
        </p:nvSpPr>
        <p:spPr bwMode="auto">
          <a:xfrm>
            <a:off x="4724400" y="5270500"/>
            <a:ext cx="4267200" cy="1016000"/>
          </a:xfrm>
          <a:prstGeom prst="rect">
            <a:avLst/>
          </a:prstGeom>
          <a:gradFill rotWithShape="1">
            <a:gsLst>
              <a:gs pos="0">
                <a:srgbClr val="CCFF99">
                  <a:alpha val="71001"/>
                </a:srgbClr>
              </a:gs>
              <a:gs pos="100000">
                <a:srgbClr val="FFFFFF"/>
              </a:gs>
            </a:gsLst>
            <a:lin ang="5400000" scaled="1"/>
          </a:gradFill>
          <a:ln w="9525">
            <a:noFill/>
            <a:miter lim="800000"/>
            <a:headEnd/>
            <a:tailEnd/>
          </a:ln>
        </p:spPr>
        <p:txBody>
          <a:bodyPr>
            <a:prstTxWarp prst="textNoShape">
              <a:avLst/>
            </a:prstTxWarp>
            <a:spAutoFit/>
          </a:bodyPr>
          <a:lstStyle/>
          <a:p>
            <a:pPr defTabSz="914400" fontAlgn="base">
              <a:spcBef>
                <a:spcPct val="50000"/>
              </a:spcBef>
              <a:spcAft>
                <a:spcPct val="0"/>
              </a:spcAft>
            </a:pPr>
            <a:r>
              <a:rPr lang="en-US" sz="2000" b="1" dirty="0">
                <a:solidFill>
                  <a:srgbClr val="000000"/>
                </a:solidFill>
                <a:latin typeface="Times New Roman" pitchFamily="-112" charset="0"/>
              </a:rPr>
              <a:t>Accidental </a:t>
            </a:r>
            <a:r>
              <a:rPr lang="en-US" sz="2000" b="1" dirty="0" smtClean="0">
                <a:solidFill>
                  <a:srgbClr val="000000"/>
                </a:solidFill>
                <a:latin typeface="Times New Roman" pitchFamily="-112" charset="0"/>
              </a:rPr>
              <a:t>pre-dissociation </a:t>
            </a:r>
            <a:r>
              <a:rPr lang="en-US" sz="2000" b="1" dirty="0">
                <a:solidFill>
                  <a:srgbClr val="000000"/>
                </a:solidFill>
                <a:latin typeface="Times New Roman" pitchFamily="-112" charset="0"/>
              </a:rPr>
              <a:t>may be the cause behind the anomalous </a:t>
            </a:r>
            <a:r>
              <a:rPr lang="en-US" sz="2000" b="1" baseline="30000" dirty="0">
                <a:solidFill>
                  <a:srgbClr val="000000"/>
                </a:solidFill>
                <a:latin typeface="Times New Roman" pitchFamily="-112" charset="0"/>
              </a:rPr>
              <a:t>17</a:t>
            </a:r>
            <a:r>
              <a:rPr lang="en-US" sz="2000" b="1" dirty="0">
                <a:solidFill>
                  <a:srgbClr val="000000"/>
                </a:solidFill>
                <a:latin typeface="Times New Roman" pitchFamily="-112" charset="0"/>
              </a:rPr>
              <a:t>O enrichment</a:t>
            </a:r>
          </a:p>
        </p:txBody>
      </p:sp>
      <p:sp>
        <p:nvSpPr>
          <p:cNvPr id="48133" name="TextBox 5"/>
          <p:cNvSpPr txBox="1">
            <a:spLocks noChangeArrowheads="1"/>
          </p:cNvSpPr>
          <p:nvPr/>
        </p:nvSpPr>
        <p:spPr bwMode="auto">
          <a:xfrm>
            <a:off x="76200" y="457200"/>
            <a:ext cx="2530475" cy="46196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u="sng">
                <a:solidFill>
                  <a:srgbClr val="0033CC"/>
                </a:solidFill>
                <a:latin typeface="Candara" pitchFamily="-112" charset="0"/>
              </a:rPr>
              <a:t>Simplified Picture</a:t>
            </a:r>
          </a:p>
        </p:txBody>
      </p:sp>
      <p:graphicFrame>
        <p:nvGraphicFramePr>
          <p:cNvPr id="48134" name="Object 15"/>
          <p:cNvGraphicFramePr>
            <a:graphicFrameLocks noChangeAspect="1"/>
          </p:cNvGraphicFramePr>
          <p:nvPr/>
        </p:nvGraphicFramePr>
        <p:xfrm>
          <a:off x="4800600" y="1422400"/>
          <a:ext cx="4133850" cy="3581400"/>
        </p:xfrm>
        <a:graphic>
          <a:graphicData uri="http://schemas.openxmlformats.org/presentationml/2006/ole">
            <p:oleObj spid="_x0000_s277506" name="Worksheet" r:id="rId5" imgW="9728200" imgH="6959600" progId="Excel.Sheet.8">
              <p:embed/>
            </p:oleObj>
          </a:graphicData>
        </a:graphic>
      </p:graphicFrame>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9154" name="Object 4"/>
          <p:cNvGraphicFramePr>
            <a:graphicFrameLocks noChangeAspect="1"/>
          </p:cNvGraphicFramePr>
          <p:nvPr/>
        </p:nvGraphicFramePr>
        <p:xfrm>
          <a:off x="152400" y="152400"/>
          <a:ext cx="4800600" cy="4184650"/>
        </p:xfrm>
        <a:graphic>
          <a:graphicData uri="http://schemas.openxmlformats.org/presentationml/2006/ole">
            <p:oleObj spid="_x0000_s265218" name="Worksheet" r:id="rId4" imgW="7569200" imgH="5372100" progId="Excel.Sheet.12">
              <p:embed/>
            </p:oleObj>
          </a:graphicData>
        </a:graphic>
      </p:graphicFrame>
      <p:cxnSp>
        <p:nvCxnSpPr>
          <p:cNvPr id="40" name="Straight Arrow Connector 39"/>
          <p:cNvCxnSpPr/>
          <p:nvPr/>
        </p:nvCxnSpPr>
        <p:spPr>
          <a:xfrm rot="10800000">
            <a:off x="6858000" y="3689350"/>
            <a:ext cx="381000" cy="30480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3"/>
          <p:cNvGrpSpPr>
            <a:grpSpLocks/>
          </p:cNvGrpSpPr>
          <p:nvPr/>
        </p:nvGrpSpPr>
        <p:grpSpPr bwMode="auto">
          <a:xfrm>
            <a:off x="2057400" y="762000"/>
            <a:ext cx="7010400" cy="6019800"/>
            <a:chOff x="864" y="500"/>
            <a:chExt cx="3888" cy="3676"/>
          </a:xfrm>
        </p:grpSpPr>
        <p:pic>
          <p:nvPicPr>
            <p:cNvPr id="49167" name="Picture 2"/>
            <p:cNvPicPr>
              <a:picLocks noChangeAspect="1" noChangeArrowheads="1"/>
            </p:cNvPicPr>
            <p:nvPr/>
          </p:nvPicPr>
          <p:blipFill>
            <a:blip r:embed="rId5"/>
            <a:srcRect/>
            <a:stretch>
              <a:fillRect/>
            </a:stretch>
          </p:blipFill>
          <p:spPr bwMode="auto">
            <a:xfrm>
              <a:off x="864" y="500"/>
              <a:ext cx="3888" cy="3676"/>
            </a:xfrm>
            <a:prstGeom prst="rect">
              <a:avLst/>
            </a:prstGeom>
            <a:noFill/>
            <a:ln w="9525">
              <a:noFill/>
              <a:miter lim="800000"/>
              <a:headEnd/>
              <a:tailEnd/>
            </a:ln>
          </p:spPr>
        </p:pic>
        <p:sp>
          <p:nvSpPr>
            <p:cNvPr id="49168" name="AutoShape 20"/>
            <p:cNvSpPr>
              <a:spLocks noChangeArrowheads="1"/>
            </p:cNvSpPr>
            <p:nvPr/>
          </p:nvSpPr>
          <p:spPr bwMode="auto">
            <a:xfrm rot="-10182877">
              <a:off x="1378" y="3126"/>
              <a:ext cx="119" cy="528"/>
            </a:xfrm>
            <a:prstGeom prst="upArrow">
              <a:avLst>
                <a:gd name="adj1" fmla="val 50000"/>
                <a:gd name="adj2" fmla="val 91677"/>
              </a:avLst>
            </a:prstGeom>
            <a:solidFill>
              <a:srgbClr val="FF0000"/>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endParaRPr>
            </a:p>
          </p:txBody>
        </p:sp>
        <p:sp>
          <p:nvSpPr>
            <p:cNvPr id="49169" name="Text Box 21"/>
            <p:cNvSpPr txBox="1">
              <a:spLocks noChangeArrowheads="1"/>
            </p:cNvSpPr>
            <p:nvPr/>
          </p:nvSpPr>
          <p:spPr bwMode="auto">
            <a:xfrm>
              <a:off x="4224" y="1680"/>
              <a:ext cx="116" cy="40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en-US" sz="3600" b="1">
                <a:solidFill>
                  <a:srgbClr val="FF0000"/>
                </a:solidFill>
                <a:latin typeface="Times New Roman" pitchFamily="-112" charset="0"/>
              </a:endParaRPr>
            </a:p>
          </p:txBody>
        </p:sp>
        <p:sp>
          <p:nvSpPr>
            <p:cNvPr id="49170" name="Text Box 22"/>
            <p:cNvSpPr txBox="1">
              <a:spLocks noChangeArrowheads="1"/>
            </p:cNvSpPr>
            <p:nvPr/>
          </p:nvSpPr>
          <p:spPr bwMode="auto">
            <a:xfrm>
              <a:off x="1337" y="2884"/>
              <a:ext cx="386" cy="25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000" b="1">
                  <a:solidFill>
                    <a:srgbClr val="FF0000"/>
                  </a:solidFill>
                  <a:latin typeface="Times New Roman" pitchFamily="-112" charset="0"/>
                </a:rPr>
                <a:t>Sun</a:t>
              </a:r>
            </a:p>
          </p:txBody>
        </p:sp>
      </p:grpSp>
      <p:cxnSp>
        <p:nvCxnSpPr>
          <p:cNvPr id="24" name="Straight Connector 23"/>
          <p:cNvCxnSpPr/>
          <p:nvPr/>
        </p:nvCxnSpPr>
        <p:spPr>
          <a:xfrm rot="5400000">
            <a:off x="1959768" y="1888332"/>
            <a:ext cx="5262563" cy="3314700"/>
          </a:xfrm>
          <a:prstGeom prst="line">
            <a:avLst/>
          </a:prstGeom>
          <a:ln w="317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9158" name="TextBox 34"/>
          <p:cNvSpPr txBox="1">
            <a:spLocks noChangeArrowheads="1"/>
          </p:cNvSpPr>
          <p:nvPr/>
        </p:nvSpPr>
        <p:spPr bwMode="auto">
          <a:xfrm rot="-3450869">
            <a:off x="2468563" y="2724150"/>
            <a:ext cx="4494212" cy="369888"/>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u="sng">
                <a:solidFill>
                  <a:srgbClr val="0033CC"/>
                </a:solidFill>
              </a:rPr>
              <a:t>Experimental Mixing Line (Photochemical)</a:t>
            </a:r>
          </a:p>
        </p:txBody>
      </p:sp>
      <p:cxnSp>
        <p:nvCxnSpPr>
          <p:cNvPr id="37" name="Straight Arrow Connector 36"/>
          <p:cNvCxnSpPr/>
          <p:nvPr/>
        </p:nvCxnSpPr>
        <p:spPr>
          <a:xfrm rot="10800000">
            <a:off x="6172200" y="3733800"/>
            <a:ext cx="6096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160" name="TextBox 37"/>
          <p:cNvSpPr txBox="1">
            <a:spLocks noChangeArrowheads="1"/>
          </p:cNvSpPr>
          <p:nvPr/>
        </p:nvSpPr>
        <p:spPr bwMode="auto">
          <a:xfrm>
            <a:off x="5943600" y="4191000"/>
            <a:ext cx="2205038" cy="64611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u="sng" dirty="0">
                <a:solidFill>
                  <a:srgbClr val="00B050"/>
                </a:solidFill>
              </a:rPr>
              <a:t>CAI Line (Slope ~1)</a:t>
            </a:r>
          </a:p>
          <a:p>
            <a:pPr defTabSz="914400" fontAlgn="base">
              <a:spcBef>
                <a:spcPct val="0"/>
              </a:spcBef>
              <a:spcAft>
                <a:spcPct val="0"/>
              </a:spcAft>
            </a:pPr>
            <a:r>
              <a:rPr lang="en-US" dirty="0">
                <a:solidFill>
                  <a:srgbClr val="C00000"/>
                </a:solidFill>
              </a:rPr>
              <a:t>   </a:t>
            </a:r>
            <a:r>
              <a:rPr lang="en-US" dirty="0" smtClean="0">
                <a:solidFill>
                  <a:srgbClr val="C00000"/>
                </a:solidFill>
              </a:rPr>
              <a:t> </a:t>
            </a:r>
            <a:endParaRPr lang="en-US" u="sng" dirty="0">
              <a:solidFill>
                <a:srgbClr val="C00000"/>
              </a:solidFill>
            </a:endParaRPr>
          </a:p>
        </p:txBody>
      </p:sp>
      <p:sp>
        <p:nvSpPr>
          <p:cNvPr id="49161" name="TextBox 40"/>
          <p:cNvSpPr txBox="1">
            <a:spLocks noChangeArrowheads="1"/>
          </p:cNvSpPr>
          <p:nvPr/>
        </p:nvSpPr>
        <p:spPr bwMode="auto">
          <a:xfrm>
            <a:off x="6324600" y="990600"/>
            <a:ext cx="1422400" cy="369888"/>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u="sng">
                <a:solidFill>
                  <a:srgbClr val="FF0000"/>
                </a:solidFill>
              </a:rPr>
              <a:t>Slope =1.72</a:t>
            </a:r>
          </a:p>
        </p:txBody>
      </p:sp>
      <p:sp>
        <p:nvSpPr>
          <p:cNvPr id="21" name="Rectangular Callout 20"/>
          <p:cNvSpPr/>
          <p:nvPr/>
        </p:nvSpPr>
        <p:spPr>
          <a:xfrm>
            <a:off x="1066800" y="2971800"/>
            <a:ext cx="381000" cy="457200"/>
          </a:xfrm>
          <a:prstGeom prst="wedgeRectCallout">
            <a:avLst>
              <a:gd name="adj1" fmla="val 336526"/>
              <a:gd name="adj2" fmla="val 410126"/>
            </a:avLst>
          </a:prstGeom>
          <a:noFill/>
          <a:ln w="31750">
            <a:gradFill flip="none" rotWithShape="1">
              <a:gsLst>
                <a:gs pos="0">
                  <a:srgbClr val="000082"/>
                </a:gs>
                <a:gs pos="30000">
                  <a:srgbClr val="66008F"/>
                </a:gs>
                <a:gs pos="64999">
                  <a:srgbClr val="BA0066"/>
                </a:gs>
                <a:gs pos="89999">
                  <a:srgbClr val="FF0000"/>
                </a:gs>
                <a:gs pos="100000">
                  <a:srgbClr val="FF8200"/>
                </a:gs>
              </a:gsLst>
              <a:path path="rect">
                <a:fillToRect r="100000" b="100000"/>
              </a:path>
              <a:tileRect l="-100000" t="-10000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srgbClr val="FFFFFF"/>
              </a:solidFill>
            </a:endParaRPr>
          </a:p>
        </p:txBody>
      </p:sp>
      <p:sp>
        <p:nvSpPr>
          <p:cNvPr id="17" name="Title 1"/>
          <p:cNvSpPr txBox="1">
            <a:spLocks/>
          </p:cNvSpPr>
          <p:nvPr/>
        </p:nvSpPr>
        <p:spPr>
          <a:xfrm>
            <a:off x="685800" y="0"/>
            <a:ext cx="8229600" cy="563563"/>
          </a:xfrm>
          <a:prstGeom prst="rect">
            <a:avLst/>
          </a:prstGeom>
        </p:spPr>
        <p:txBody>
          <a:bodyPr/>
          <a:lstStyle/>
          <a:p>
            <a:pPr algn="r" defTabSz="914400" fontAlgn="base">
              <a:spcBef>
                <a:spcPct val="0"/>
              </a:spcBef>
              <a:spcAft>
                <a:spcPct val="0"/>
              </a:spcAft>
              <a:defRPr/>
            </a:pPr>
            <a:r>
              <a:rPr lang="en-US" sz="3600" b="1" u="sng" kern="0" dirty="0" smtClean="0">
                <a:latin typeface="Arial"/>
              </a:rPr>
              <a:t>Mixing Line </a:t>
            </a:r>
            <a:endParaRPr lang="en-US" sz="3600" b="1" u="sng" kern="0" dirty="0">
              <a:latin typeface="Arial"/>
            </a:endParaRPr>
          </a:p>
        </p:txBody>
      </p:sp>
      <p:cxnSp>
        <p:nvCxnSpPr>
          <p:cNvPr id="26" name="Straight Arrow Connector 25"/>
          <p:cNvCxnSpPr/>
          <p:nvPr/>
        </p:nvCxnSpPr>
        <p:spPr>
          <a:xfrm rot="10800000" flipV="1">
            <a:off x="5943600" y="1295400"/>
            <a:ext cx="685800" cy="22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solidFill>
                  <a:schemeClr val="tx1"/>
                </a:solidFill>
              </a:rPr>
              <a:t>Calculations associated with an</a:t>
            </a:r>
            <a:br>
              <a:rPr lang="en-US" dirty="0" smtClean="0">
                <a:solidFill>
                  <a:schemeClr val="tx1"/>
                </a:solidFill>
              </a:rPr>
            </a:br>
            <a:r>
              <a:rPr lang="en-US" dirty="0" smtClean="0">
                <a:solidFill>
                  <a:schemeClr val="tx1"/>
                </a:solidFill>
              </a:rPr>
              <a:t>isotope effect in </a:t>
            </a:r>
            <a:r>
              <a:rPr lang="en-US" dirty="0" err="1" smtClean="0">
                <a:solidFill>
                  <a:schemeClr val="tx1"/>
                </a:solidFill>
              </a:rPr>
              <a:t>photoabsorption</a:t>
            </a:r>
            <a:r>
              <a:rPr lang="en-US" dirty="0" smtClean="0">
                <a:solidFill>
                  <a:schemeClr val="tx1"/>
                </a:solidFill>
              </a:rPr>
              <a:t> from first principles of Quantum chemistr</a:t>
            </a:r>
            <a:r>
              <a:rPr lang="en-US" dirty="0" smtClean="0"/>
              <a:t>y</a:t>
            </a:r>
            <a:endParaRPr lang="en-US" dirty="0"/>
          </a:p>
        </p:txBody>
      </p:sp>
      <p:sp>
        <p:nvSpPr>
          <p:cNvPr id="3" name="Subtitle 2"/>
          <p:cNvSpPr>
            <a:spLocks noGrp="1"/>
          </p:cNvSpPr>
          <p:nvPr>
            <p:ph type="subTitle" idx="1"/>
          </p:nvPr>
        </p:nvSpPr>
        <p:spPr/>
        <p:txBody>
          <a:bodyPr>
            <a:normAutofit fontScale="62500" lnSpcReduction="20000"/>
          </a:bodyPr>
          <a:lstStyle/>
          <a:p>
            <a:r>
              <a:rPr lang="en-US" dirty="0" smtClean="0">
                <a:solidFill>
                  <a:schemeClr val="tx1"/>
                </a:solidFill>
              </a:rPr>
              <a:t>B.B. </a:t>
            </a:r>
            <a:r>
              <a:rPr lang="en-US" dirty="0" err="1" smtClean="0">
                <a:solidFill>
                  <a:schemeClr val="tx1"/>
                </a:solidFill>
              </a:rPr>
              <a:t>Muskatel</a:t>
            </a:r>
            <a:r>
              <a:rPr lang="en-US" dirty="0" smtClean="0">
                <a:solidFill>
                  <a:schemeClr val="tx1"/>
                </a:solidFill>
              </a:rPr>
              <a:t>, F. </a:t>
            </a:r>
            <a:r>
              <a:rPr lang="en-US" dirty="0" err="1" smtClean="0">
                <a:solidFill>
                  <a:schemeClr val="tx1"/>
                </a:solidFill>
              </a:rPr>
              <a:t>Remacle</a:t>
            </a:r>
            <a:r>
              <a:rPr lang="en-US" dirty="0" smtClean="0">
                <a:solidFill>
                  <a:schemeClr val="tx1"/>
                </a:solidFill>
              </a:rPr>
              <a:t> , R.D. Levine (Fritz Haber Institute, The Hebrew University</a:t>
            </a:r>
          </a:p>
          <a:p>
            <a:r>
              <a:rPr lang="en-US" dirty="0" smtClean="0">
                <a:solidFill>
                  <a:schemeClr val="tx1"/>
                </a:solidFill>
              </a:rPr>
              <a:t>Jerusalem, Israel</a:t>
            </a:r>
          </a:p>
          <a:p>
            <a:endParaRPr lang="en-US" dirty="0" smtClean="0">
              <a:solidFill>
                <a:schemeClr val="tx1"/>
              </a:solidFill>
            </a:endParaRPr>
          </a:p>
          <a:p>
            <a:r>
              <a:rPr lang="en-US" dirty="0" err="1" smtClean="0">
                <a:solidFill>
                  <a:schemeClr val="tx1"/>
                </a:solidFill>
              </a:rPr>
              <a:t>M.Thiemens</a:t>
            </a:r>
            <a:r>
              <a:rPr lang="en-US" dirty="0" smtClean="0">
                <a:solidFill>
                  <a:schemeClr val="tx1"/>
                </a:solidFill>
              </a:rPr>
              <a:t> UCSD</a:t>
            </a:r>
          </a:p>
          <a:p>
            <a:endParaRPr lang="en-US" dirty="0" smtClean="0">
              <a:solidFill>
                <a:schemeClr val="tx1"/>
              </a:solidFill>
            </a:endParaRPr>
          </a:p>
          <a:p>
            <a:r>
              <a:rPr lang="en-US" b="1" i="1" dirty="0" smtClean="0">
                <a:solidFill>
                  <a:schemeClr val="tx1"/>
                </a:solidFill>
              </a:rPr>
              <a:t>Proceedings of the National Academy of Sciences, 2011</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14399"/>
            <a:ext cx="7772400" cy="2285999"/>
          </a:xfrm>
        </p:spPr>
        <p:txBody>
          <a:bodyPr/>
          <a:lstStyle/>
          <a:p>
            <a:pPr algn="ctr"/>
            <a:r>
              <a:rPr lang="en-US" dirty="0" smtClean="0">
                <a:solidFill>
                  <a:schemeClr val="tx1"/>
                </a:solidFill>
              </a:rPr>
              <a:t>The Calculation</a:t>
            </a:r>
            <a:endParaRPr lang="en-US" dirty="0">
              <a:solidFill>
                <a:schemeClr val="tx1"/>
              </a:solidFill>
            </a:endParaRPr>
          </a:p>
        </p:txBody>
      </p:sp>
      <p:sp>
        <p:nvSpPr>
          <p:cNvPr id="3" name="Subtitle 2"/>
          <p:cNvSpPr>
            <a:spLocks noGrp="1"/>
          </p:cNvSpPr>
          <p:nvPr>
            <p:ph type="subTitle" idx="1"/>
          </p:nvPr>
        </p:nvSpPr>
        <p:spPr>
          <a:xfrm>
            <a:off x="1371600" y="1828800"/>
            <a:ext cx="6400800" cy="4800600"/>
          </a:xfrm>
        </p:spPr>
        <p:txBody>
          <a:bodyPr>
            <a:normAutofit fontScale="32500" lnSpcReduction="20000"/>
          </a:bodyPr>
          <a:lstStyle/>
          <a:p>
            <a:r>
              <a:rPr lang="en-US" sz="6000" dirty="0" smtClean="0"/>
              <a:t>Use  N</a:t>
            </a:r>
            <a:r>
              <a:rPr lang="en-US" sz="6000" baseline="-25000" dirty="0" smtClean="0"/>
              <a:t>2</a:t>
            </a:r>
            <a:r>
              <a:rPr lang="en-US" sz="6000" dirty="0" smtClean="0"/>
              <a:t>: </a:t>
            </a:r>
            <a:r>
              <a:rPr lang="en-US" sz="6000" dirty="0" err="1" smtClean="0"/>
              <a:t>isoelectronic</a:t>
            </a:r>
            <a:r>
              <a:rPr lang="en-US" sz="6000" dirty="0" smtClean="0"/>
              <a:t> with CO and all potential energy surfaces known in high detail</a:t>
            </a:r>
          </a:p>
          <a:p>
            <a:endParaRPr lang="en-US" sz="6000" dirty="0" smtClean="0"/>
          </a:p>
          <a:p>
            <a:r>
              <a:rPr lang="en-US" sz="6000" dirty="0" smtClean="0"/>
              <a:t>Include all surfaces: </a:t>
            </a:r>
            <a:r>
              <a:rPr lang="en-US" sz="6000" dirty="0" err="1" smtClean="0"/>
              <a:t>Rydberg</a:t>
            </a:r>
            <a:r>
              <a:rPr lang="en-US" sz="6000" dirty="0" smtClean="0"/>
              <a:t> and valence states</a:t>
            </a:r>
          </a:p>
          <a:p>
            <a:endParaRPr lang="en-US" sz="6000" dirty="0" smtClean="0"/>
          </a:p>
          <a:p>
            <a:r>
              <a:rPr lang="en-US" sz="6000" dirty="0" smtClean="0"/>
              <a:t>White light pulse for time evolutionary </a:t>
            </a:r>
            <a:r>
              <a:rPr lang="en-US" sz="6000" dirty="0" err="1" smtClean="0"/>
              <a:t>Schroedinger</a:t>
            </a:r>
            <a:r>
              <a:rPr lang="en-US" sz="6000" dirty="0" smtClean="0"/>
              <a:t> equation and therefore isotopes</a:t>
            </a:r>
          </a:p>
          <a:p>
            <a:endParaRPr lang="en-US" sz="6000" dirty="0" smtClean="0"/>
          </a:p>
          <a:p>
            <a:r>
              <a:rPr lang="en-US" sz="6000" dirty="0" smtClean="0"/>
              <a:t>Both adiabatic and </a:t>
            </a:r>
            <a:r>
              <a:rPr lang="en-US" sz="6000" dirty="0" err="1" smtClean="0"/>
              <a:t>diabatic</a:t>
            </a:r>
            <a:r>
              <a:rPr lang="en-US" sz="6000" dirty="0" smtClean="0"/>
              <a:t> approach; significant at curve crossings and </a:t>
            </a:r>
            <a:r>
              <a:rPr lang="en-US" sz="6000" dirty="0" err="1" smtClean="0"/>
              <a:t>perturbational</a:t>
            </a:r>
            <a:r>
              <a:rPr lang="en-US" sz="6000" dirty="0" smtClean="0"/>
              <a:t> quantification</a:t>
            </a:r>
          </a:p>
          <a:p>
            <a:endParaRPr lang="en-US" sz="6000" dirty="0" smtClean="0"/>
          </a:p>
          <a:p>
            <a:r>
              <a:rPr lang="en-US" sz="6000" dirty="0" smtClean="0"/>
              <a:t>Calculate effective coupling energy and isotope effect from </a:t>
            </a:r>
            <a:r>
              <a:rPr lang="en-US" dirty="0" smtClean="0"/>
              <a:t> </a:t>
            </a:r>
            <a:r>
              <a:rPr lang="en-US" sz="6154" dirty="0" smtClean="0"/>
              <a:t>that</a:t>
            </a:r>
          </a:p>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685800" y="46038"/>
            <a:ext cx="8229600" cy="563562"/>
          </a:xfrm>
          <a:prstGeom prst="rect">
            <a:avLst/>
          </a:prstGeom>
        </p:spPr>
        <p:txBody>
          <a:bodyPr>
            <a:noAutofit/>
          </a:bodyPr>
          <a:lstStyle/>
          <a:p>
            <a:pPr algn="r" fontAlgn="base">
              <a:spcBef>
                <a:spcPct val="0"/>
              </a:spcBef>
              <a:spcAft>
                <a:spcPct val="0"/>
              </a:spcAft>
              <a:defRPr/>
            </a:pPr>
            <a:r>
              <a:rPr lang="en-US" sz="3600" b="1" u="sng" kern="0" dirty="0" smtClean="0">
                <a:solidFill>
                  <a:schemeClr val="tx1">
                    <a:lumMod val="95000"/>
                  </a:schemeClr>
                </a:solidFill>
                <a:latin typeface="Monotype Corsiva" pitchFamily="66" charset="0"/>
              </a:rPr>
              <a:t>Energy Level Diagram of N</a:t>
            </a:r>
            <a:r>
              <a:rPr lang="en-US" sz="3600" b="1" u="sng" kern="0" baseline="-25000" dirty="0" smtClean="0">
                <a:solidFill>
                  <a:schemeClr val="tx1">
                    <a:lumMod val="95000"/>
                  </a:schemeClr>
                </a:solidFill>
                <a:latin typeface="Monotype Corsiva" pitchFamily="66" charset="0"/>
              </a:rPr>
              <a:t>2</a:t>
            </a:r>
            <a:endParaRPr lang="en-US" sz="3600" b="1" u="sng" kern="0" baseline="-25000" dirty="0">
              <a:solidFill>
                <a:schemeClr val="tx1">
                  <a:lumMod val="95000"/>
                </a:schemeClr>
              </a:solidFill>
              <a:latin typeface="Monotype Corsiva" pitchFamily="66" charset="0"/>
            </a:endParaRPr>
          </a:p>
        </p:txBody>
      </p:sp>
      <p:grpSp>
        <p:nvGrpSpPr>
          <p:cNvPr id="2" name="Group 9"/>
          <p:cNvGrpSpPr/>
          <p:nvPr/>
        </p:nvGrpSpPr>
        <p:grpSpPr>
          <a:xfrm>
            <a:off x="1752600" y="671380"/>
            <a:ext cx="5791200" cy="6000881"/>
            <a:chOff x="1828800" y="671380"/>
            <a:chExt cx="5791200" cy="6000881"/>
          </a:xfrm>
        </p:grpSpPr>
        <p:pic>
          <p:nvPicPr>
            <p:cNvPr id="1027" name="Picture 3"/>
            <p:cNvPicPr>
              <a:picLocks noChangeAspect="1" noChangeArrowheads="1"/>
            </p:cNvPicPr>
            <p:nvPr/>
          </p:nvPicPr>
          <p:blipFill>
            <a:blip r:embed="rId2" cstate="print"/>
            <a:srcRect l="2027"/>
            <a:stretch>
              <a:fillRect/>
            </a:stretch>
          </p:blipFill>
          <p:spPr bwMode="auto">
            <a:xfrm>
              <a:off x="1828800" y="671380"/>
              <a:ext cx="5791200" cy="6000881"/>
            </a:xfrm>
            <a:prstGeom prst="rect">
              <a:avLst/>
            </a:prstGeom>
            <a:noFill/>
            <a:ln w="9525">
              <a:noFill/>
              <a:miter lim="800000"/>
              <a:headEnd/>
              <a:tailEnd/>
            </a:ln>
          </p:spPr>
        </p:pic>
        <p:cxnSp>
          <p:nvCxnSpPr>
            <p:cNvPr id="5" name="Straight Connector 4"/>
            <p:cNvCxnSpPr/>
            <p:nvPr/>
          </p:nvCxnSpPr>
          <p:spPr>
            <a:xfrm>
              <a:off x="2286000" y="2781300"/>
              <a:ext cx="609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346450" y="276225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87600" y="2717800"/>
              <a:ext cx="304800" cy="430887"/>
            </a:xfrm>
            <a:prstGeom prst="rect">
              <a:avLst/>
            </a:prstGeom>
            <a:noFill/>
          </p:spPr>
          <p:txBody>
            <a:bodyPr wrap="square" rtlCol="0">
              <a:spAutoFit/>
            </a:bodyPr>
            <a:lstStyle/>
            <a:p>
              <a:r>
                <a:rPr lang="en-US" sz="2200" b="1" dirty="0" smtClean="0">
                  <a:solidFill>
                    <a:srgbClr val="FF0000"/>
                  </a:solidFill>
                  <a:latin typeface="Symbol" pitchFamily="18" charset="2"/>
                  <a:cs typeface="Times New Roman" pitchFamily="18" charset="0"/>
                </a:rPr>
                <a:t>S</a:t>
              </a:r>
              <a:endParaRPr lang="en-US" sz="2200" b="1" dirty="0">
                <a:solidFill>
                  <a:srgbClr val="FF0000"/>
                </a:solidFill>
                <a:latin typeface="Symbol" pitchFamily="18" charset="2"/>
                <a:cs typeface="Times New Roman" pitchFamily="18" charset="0"/>
              </a:endParaRPr>
            </a:p>
          </p:txBody>
        </p:sp>
        <p:sp>
          <p:nvSpPr>
            <p:cNvPr id="9" name="TextBox 8"/>
            <p:cNvSpPr txBox="1"/>
            <p:nvPr/>
          </p:nvSpPr>
          <p:spPr>
            <a:xfrm>
              <a:off x="3581400" y="2693313"/>
              <a:ext cx="304800" cy="430887"/>
            </a:xfrm>
            <a:prstGeom prst="rect">
              <a:avLst/>
            </a:prstGeom>
            <a:noFill/>
          </p:spPr>
          <p:txBody>
            <a:bodyPr wrap="square" rtlCol="0">
              <a:spAutoFit/>
            </a:bodyPr>
            <a:lstStyle/>
            <a:p>
              <a:r>
                <a:rPr lang="en-US" sz="2200" b="1" dirty="0">
                  <a:solidFill>
                    <a:srgbClr val="FF0000"/>
                  </a:solidFill>
                  <a:latin typeface="Symbol" pitchFamily="18" charset="2"/>
                  <a:cs typeface="Times New Roman" pitchFamily="18" charset="0"/>
                </a:rPr>
                <a:t>P</a:t>
              </a:r>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2971800"/>
            <a:ext cx="7118350" cy="3206750"/>
          </a:xfrm>
          <a:prstGeom prst="rect">
            <a:avLst/>
          </a:prstGeom>
          <a:noFill/>
          <a:ln w="9525">
            <a:noFill/>
            <a:miter lim="800000"/>
            <a:headEnd/>
            <a:tailEnd/>
          </a:ln>
        </p:spPr>
      </p:pic>
      <p:sp>
        <p:nvSpPr>
          <p:cNvPr id="3" name="TextBox 2"/>
          <p:cNvSpPr txBox="1"/>
          <p:nvPr/>
        </p:nvSpPr>
        <p:spPr>
          <a:xfrm>
            <a:off x="381000" y="2362200"/>
            <a:ext cx="7162800" cy="461665"/>
          </a:xfrm>
          <a:prstGeom prst="rect">
            <a:avLst/>
          </a:prstGeom>
          <a:noFill/>
        </p:spPr>
        <p:txBody>
          <a:bodyPr wrap="square" rtlCol="0">
            <a:spAutoFit/>
          </a:bodyPr>
          <a:lstStyle/>
          <a:p>
            <a:r>
              <a:rPr lang="en-US" sz="2400" dirty="0" smtClean="0"/>
              <a:t>Hamiltonian used in this treatment is a matrix:</a:t>
            </a:r>
            <a:endParaRPr lang="en-US" sz="2400" dirty="0"/>
          </a:p>
        </p:txBody>
      </p:sp>
      <p:pic>
        <p:nvPicPr>
          <p:cNvPr id="2051" name="Picture 3"/>
          <p:cNvPicPr>
            <a:picLocks noChangeAspect="1" noChangeArrowheads="1"/>
          </p:cNvPicPr>
          <p:nvPr/>
        </p:nvPicPr>
        <p:blipFill>
          <a:blip r:embed="rId3" cstate="print"/>
          <a:srcRect/>
          <a:stretch>
            <a:fillRect/>
          </a:stretch>
        </p:blipFill>
        <p:spPr bwMode="auto">
          <a:xfrm>
            <a:off x="1981200" y="1295400"/>
            <a:ext cx="4572000" cy="657225"/>
          </a:xfrm>
          <a:prstGeom prst="rect">
            <a:avLst/>
          </a:prstGeom>
          <a:noFill/>
          <a:ln w="9525">
            <a:noFill/>
            <a:miter lim="800000"/>
            <a:headEnd/>
            <a:tailEnd/>
          </a:ln>
        </p:spPr>
      </p:pic>
      <p:sp>
        <p:nvSpPr>
          <p:cNvPr id="5" name="TextBox 4"/>
          <p:cNvSpPr txBox="1"/>
          <p:nvPr/>
        </p:nvSpPr>
        <p:spPr>
          <a:xfrm>
            <a:off x="228600" y="762000"/>
            <a:ext cx="8570295" cy="461665"/>
          </a:xfrm>
          <a:prstGeom prst="rect">
            <a:avLst/>
          </a:prstGeom>
          <a:noFill/>
        </p:spPr>
        <p:txBody>
          <a:bodyPr wrap="none" rtlCol="0">
            <a:spAutoFit/>
          </a:bodyPr>
          <a:lstStyle/>
          <a:p>
            <a:r>
              <a:rPr lang="en-US" sz="2400" dirty="0" smtClean="0"/>
              <a:t>The effective coupling between the </a:t>
            </a:r>
            <a:r>
              <a:rPr lang="en-US" sz="2400" dirty="0" err="1" smtClean="0"/>
              <a:t>diabatic</a:t>
            </a:r>
            <a:r>
              <a:rPr lang="en-US" sz="2400" dirty="0" smtClean="0"/>
              <a:t> states is defined by:</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914400" y="1676400"/>
            <a:ext cx="7272337" cy="4595901"/>
          </a:xfrm>
          <a:prstGeom prst="rect">
            <a:avLst/>
          </a:prstGeom>
          <a:noFill/>
          <a:ln w="9525">
            <a:noFill/>
            <a:miter lim="800000"/>
            <a:headEnd/>
            <a:tailEnd/>
          </a:ln>
        </p:spPr>
      </p:pic>
      <p:sp>
        <p:nvSpPr>
          <p:cNvPr id="4" name="TextBox 3"/>
          <p:cNvSpPr txBox="1"/>
          <p:nvPr/>
        </p:nvSpPr>
        <p:spPr>
          <a:xfrm>
            <a:off x="381000" y="381000"/>
            <a:ext cx="8250977" cy="1200329"/>
          </a:xfrm>
          <a:prstGeom prst="rect">
            <a:avLst/>
          </a:prstGeom>
          <a:noFill/>
        </p:spPr>
        <p:txBody>
          <a:bodyPr wrap="none" rtlCol="0">
            <a:spAutoFit/>
          </a:bodyPr>
          <a:lstStyle/>
          <a:p>
            <a:r>
              <a:rPr lang="en-US" sz="2400" dirty="0" smtClean="0"/>
              <a:t>The </a:t>
            </a:r>
            <a:r>
              <a:rPr lang="en-US" sz="2400" dirty="0" err="1" smtClean="0"/>
              <a:t>vibrational</a:t>
            </a:r>
            <a:r>
              <a:rPr lang="en-US" sz="2400" dirty="0" smtClean="0"/>
              <a:t> states in the adiabatic picture are determined by </a:t>
            </a:r>
          </a:p>
          <a:p>
            <a:r>
              <a:rPr lang="en-US" sz="2400" dirty="0" err="1" smtClean="0"/>
              <a:t>diagonalizing</a:t>
            </a:r>
            <a:r>
              <a:rPr lang="en-US" sz="2400" dirty="0" smtClean="0"/>
              <a:t> the Hamiltonian in the absence of the light field. </a:t>
            </a:r>
          </a:p>
          <a:p>
            <a:r>
              <a:rPr lang="en-US" sz="2400" dirty="0" smtClean="0"/>
              <a:t>Explicitly, we </a:t>
            </a:r>
            <a:r>
              <a:rPr lang="en-US" sz="2400" dirty="0" err="1" smtClean="0"/>
              <a:t>diagonalize</a:t>
            </a:r>
            <a:r>
              <a:rPr lang="en-US" sz="2400" dirty="0" smtClean="0"/>
              <a:t> the Hamiltonian given by:</a:t>
            </a:r>
            <a:r>
              <a:rPr lang="en-US" dirty="0" smtClean="0"/>
              <a:t>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744662"/>
          </a:xfrm>
        </p:spPr>
        <p:txBody>
          <a:bodyPr rtlCol="0">
            <a:normAutofit/>
          </a:bodyPr>
          <a:lstStyle/>
          <a:p>
            <a:pPr>
              <a:defRPr/>
            </a:pPr>
            <a:r>
              <a:rPr lang="en-US" sz="3600" dirty="0" smtClean="0">
                <a:solidFill>
                  <a:schemeClr val="bg1"/>
                </a:solidFill>
              </a:rPr>
              <a:t>Mass Dependent Processes Define Slope ½ Line</a:t>
            </a:r>
            <a:endParaRPr lang="en-US" sz="3400" dirty="0" smtClean="0">
              <a:solidFill>
                <a:schemeClr val="bg1"/>
              </a:solidFill>
              <a:ea typeface="+mj-ea"/>
              <a:cs typeface="+mj-cs"/>
            </a:endParaRPr>
          </a:p>
        </p:txBody>
      </p:sp>
      <p:cxnSp>
        <p:nvCxnSpPr>
          <p:cNvPr id="20" name="Straight Arrow Connector 19"/>
          <p:cNvCxnSpPr/>
          <p:nvPr/>
        </p:nvCxnSpPr>
        <p:spPr>
          <a:xfrm rot="5400000">
            <a:off x="2509837" y="4267994"/>
            <a:ext cx="4122738"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422400" y="4265612"/>
            <a:ext cx="6300445" cy="2938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676400" y="3352800"/>
            <a:ext cx="5715000" cy="1828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20706390">
            <a:off x="7406432" y="2952800"/>
            <a:ext cx="505267" cy="369332"/>
          </a:xfrm>
          <a:prstGeom prst="rect">
            <a:avLst/>
          </a:prstGeom>
          <a:noFill/>
        </p:spPr>
        <p:txBody>
          <a:bodyPr wrap="none" rtlCol="0">
            <a:spAutoFit/>
          </a:bodyPr>
          <a:lstStyle/>
          <a:p>
            <a:r>
              <a:rPr lang="en-US" dirty="0" smtClean="0">
                <a:solidFill>
                  <a:schemeClr val="bg1"/>
                </a:solidFill>
              </a:rPr>
              <a:t>TFL</a:t>
            </a:r>
            <a:endParaRPr lang="en-US" dirty="0">
              <a:solidFill>
                <a:schemeClr val="bg1"/>
              </a:solidFill>
            </a:endParaRPr>
          </a:p>
        </p:txBody>
      </p:sp>
      <p:sp>
        <p:nvSpPr>
          <p:cNvPr id="91" name="TextBox 90"/>
          <p:cNvSpPr txBox="1"/>
          <p:nvPr/>
        </p:nvSpPr>
        <p:spPr>
          <a:xfrm>
            <a:off x="7108524" y="4419600"/>
            <a:ext cx="614321" cy="369332"/>
          </a:xfrm>
          <a:prstGeom prst="rect">
            <a:avLst/>
          </a:prstGeom>
          <a:noFill/>
        </p:spPr>
        <p:txBody>
          <a:bodyPr wrap="none" rtlCol="0">
            <a:spAutoFit/>
          </a:bodyPr>
          <a:lstStyle/>
          <a:p>
            <a:r>
              <a:rPr lang="en-US" dirty="0" smtClean="0">
                <a:solidFill>
                  <a:schemeClr val="bg1"/>
                </a:solidFill>
              </a:rPr>
              <a:t>δ</a:t>
            </a:r>
            <a:r>
              <a:rPr lang="en-US" baseline="30000" dirty="0" smtClean="0">
                <a:solidFill>
                  <a:schemeClr val="bg1"/>
                </a:solidFill>
              </a:rPr>
              <a:t>18</a:t>
            </a:r>
            <a:r>
              <a:rPr lang="en-US" dirty="0" smtClean="0">
                <a:solidFill>
                  <a:schemeClr val="bg1"/>
                </a:solidFill>
              </a:rPr>
              <a:t>O</a:t>
            </a:r>
            <a:endParaRPr lang="en-US" dirty="0">
              <a:solidFill>
                <a:schemeClr val="bg1"/>
              </a:solidFill>
            </a:endParaRPr>
          </a:p>
        </p:txBody>
      </p:sp>
      <p:sp>
        <p:nvSpPr>
          <p:cNvPr id="92" name="TextBox 91"/>
          <p:cNvSpPr txBox="1"/>
          <p:nvPr/>
        </p:nvSpPr>
        <p:spPr>
          <a:xfrm>
            <a:off x="3782862" y="2438400"/>
            <a:ext cx="614321" cy="369332"/>
          </a:xfrm>
          <a:prstGeom prst="rect">
            <a:avLst/>
          </a:prstGeom>
          <a:noFill/>
        </p:spPr>
        <p:txBody>
          <a:bodyPr wrap="none" rtlCol="0">
            <a:spAutoFit/>
          </a:bodyPr>
          <a:lstStyle/>
          <a:p>
            <a:r>
              <a:rPr lang="en-US" dirty="0" smtClean="0">
                <a:solidFill>
                  <a:schemeClr val="bg1"/>
                </a:solidFill>
              </a:rPr>
              <a:t>δ</a:t>
            </a:r>
            <a:r>
              <a:rPr lang="en-US" baseline="30000" dirty="0" smtClean="0">
                <a:solidFill>
                  <a:schemeClr val="bg1"/>
                </a:solidFill>
              </a:rPr>
              <a:t>17</a:t>
            </a:r>
            <a:r>
              <a:rPr lang="en-US" dirty="0" smtClean="0">
                <a:solidFill>
                  <a:schemeClr val="bg1"/>
                </a:solidFill>
              </a:rPr>
              <a:t>O</a:t>
            </a:r>
            <a:endParaRPr lang="en-US" dirty="0">
              <a:solidFill>
                <a:schemeClr val="bg1"/>
              </a:solidFill>
            </a:endParaRPr>
          </a:p>
        </p:txBody>
      </p:sp>
      <p:sp>
        <p:nvSpPr>
          <p:cNvPr id="93" name="Oval 92"/>
          <p:cNvSpPr/>
          <p:nvPr/>
        </p:nvSpPr>
        <p:spPr>
          <a:xfrm rot="20463608">
            <a:off x="2802675" y="4420078"/>
            <a:ext cx="1803559" cy="181129"/>
          </a:xfrm>
          <a:prstGeom prst="ellipse">
            <a:avLst/>
          </a:prstGeom>
          <a:gradFill>
            <a:gsLst>
              <a:gs pos="57000">
                <a:schemeClr val="accent1">
                  <a:tint val="100000"/>
                  <a:shade val="100000"/>
                  <a:satMod val="130000"/>
                </a:schemeClr>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96" name="TextBox 95"/>
          <p:cNvSpPr txBox="1"/>
          <p:nvPr/>
        </p:nvSpPr>
        <p:spPr>
          <a:xfrm>
            <a:off x="2145470" y="5181600"/>
            <a:ext cx="2128031" cy="369332"/>
          </a:xfrm>
          <a:prstGeom prst="rect">
            <a:avLst/>
          </a:prstGeom>
          <a:noFill/>
        </p:spPr>
        <p:txBody>
          <a:bodyPr wrap="none" rtlCol="0">
            <a:spAutoFit/>
          </a:bodyPr>
          <a:lstStyle/>
          <a:p>
            <a:r>
              <a:rPr lang="en-US" dirty="0" smtClean="0">
                <a:solidFill>
                  <a:schemeClr val="bg1"/>
                </a:solidFill>
              </a:rPr>
              <a:t>Terrestrial Rainwater</a:t>
            </a:r>
            <a:endParaRPr lang="en-US" dirty="0">
              <a:solidFill>
                <a:schemeClr val="bg1"/>
              </a:solidFill>
            </a:endParaRPr>
          </a:p>
        </p:txBody>
      </p:sp>
      <p:sp>
        <p:nvSpPr>
          <p:cNvPr id="49" name="TextBox 48"/>
          <p:cNvSpPr txBox="1"/>
          <p:nvPr/>
        </p:nvSpPr>
        <p:spPr>
          <a:xfrm>
            <a:off x="6117148" y="3810000"/>
            <a:ext cx="1230701" cy="369332"/>
          </a:xfrm>
          <a:prstGeom prst="rect">
            <a:avLst/>
          </a:prstGeom>
          <a:noFill/>
        </p:spPr>
        <p:txBody>
          <a:bodyPr wrap="none" rtlCol="0">
            <a:spAutoFit/>
          </a:bodyPr>
          <a:lstStyle/>
          <a:p>
            <a:r>
              <a:rPr lang="en-US" dirty="0" smtClean="0">
                <a:solidFill>
                  <a:schemeClr val="bg1">
                    <a:lumMod val="85000"/>
                  </a:schemeClr>
                </a:solidFill>
              </a:rPr>
              <a:t>O</a:t>
            </a:r>
            <a:r>
              <a:rPr lang="en-US" baseline="-25000" dirty="0" smtClean="0">
                <a:solidFill>
                  <a:schemeClr val="bg1">
                    <a:lumMod val="85000"/>
                  </a:schemeClr>
                </a:solidFill>
              </a:rPr>
              <a:t>2 </a:t>
            </a:r>
            <a:r>
              <a:rPr lang="en-US" dirty="0" smtClean="0">
                <a:solidFill>
                  <a:schemeClr val="bg1">
                    <a:lumMod val="85000"/>
                  </a:schemeClr>
                </a:solidFill>
              </a:rPr>
              <a:t>(atmos.)</a:t>
            </a:r>
            <a:endParaRPr lang="en-US" dirty="0">
              <a:solidFill>
                <a:schemeClr val="bg1">
                  <a:lumMod val="85000"/>
                </a:schemeClr>
              </a:solidFill>
            </a:endParaRPr>
          </a:p>
        </p:txBody>
      </p:sp>
      <p:sp>
        <p:nvSpPr>
          <p:cNvPr id="51" name="Rectangle 50"/>
          <p:cNvSpPr/>
          <p:nvPr/>
        </p:nvSpPr>
        <p:spPr>
          <a:xfrm rot="20463034">
            <a:off x="4892394" y="3802550"/>
            <a:ext cx="1847525" cy="96971"/>
          </a:xfrm>
          <a:prstGeom prst="rect">
            <a:avLst/>
          </a:prstGeom>
          <a:solidFill>
            <a:schemeClr val="bg1"/>
          </a:solidFill>
          <a:ln>
            <a:noFill/>
          </a:ln>
          <a:effectLst>
            <a:glow rad="101600">
              <a:schemeClr val="tx1">
                <a:lumMod val="75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5" name="Oval 44"/>
          <p:cNvSpPr/>
          <p:nvPr/>
        </p:nvSpPr>
        <p:spPr>
          <a:xfrm>
            <a:off x="5638799" y="3787990"/>
            <a:ext cx="164087" cy="17441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0" name="TextBox 59"/>
          <p:cNvSpPr txBox="1"/>
          <p:nvPr/>
        </p:nvSpPr>
        <p:spPr>
          <a:xfrm>
            <a:off x="3429000" y="3276600"/>
            <a:ext cx="843801" cy="369332"/>
          </a:xfrm>
          <a:prstGeom prst="rect">
            <a:avLst/>
          </a:prstGeom>
          <a:noFill/>
        </p:spPr>
        <p:txBody>
          <a:bodyPr wrap="none" rtlCol="0">
            <a:spAutoFit/>
          </a:bodyPr>
          <a:lstStyle/>
          <a:p>
            <a:r>
              <a:rPr lang="en-US" dirty="0" smtClean="0">
                <a:solidFill>
                  <a:schemeClr val="bg1"/>
                </a:solidFill>
              </a:rPr>
              <a:t>SMOW</a:t>
            </a:r>
            <a:endParaRPr lang="en-US" dirty="0">
              <a:solidFill>
                <a:schemeClr val="bg1"/>
              </a:solidFill>
            </a:endParaRPr>
          </a:p>
        </p:txBody>
      </p:sp>
      <p:sp>
        <p:nvSpPr>
          <p:cNvPr id="43" name="TextBox 42"/>
          <p:cNvSpPr txBox="1"/>
          <p:nvPr/>
        </p:nvSpPr>
        <p:spPr>
          <a:xfrm>
            <a:off x="4724400" y="2895600"/>
            <a:ext cx="1928733" cy="369332"/>
          </a:xfrm>
          <a:prstGeom prst="rect">
            <a:avLst/>
          </a:prstGeom>
          <a:noFill/>
        </p:spPr>
        <p:txBody>
          <a:bodyPr wrap="none" rtlCol="0">
            <a:spAutoFit/>
          </a:bodyPr>
          <a:lstStyle/>
          <a:p>
            <a:r>
              <a:rPr lang="en-US" dirty="0" smtClean="0">
                <a:solidFill>
                  <a:schemeClr val="bg1"/>
                </a:solidFill>
              </a:rPr>
              <a:t>Terrestrial Silicates</a:t>
            </a:r>
            <a:endParaRPr lang="en-US" dirty="0">
              <a:solidFill>
                <a:schemeClr val="bg1"/>
              </a:solidFill>
            </a:endParaRPr>
          </a:p>
        </p:txBody>
      </p:sp>
      <p:sp>
        <p:nvSpPr>
          <p:cNvPr id="30" name="TextBox 29"/>
          <p:cNvSpPr txBox="1"/>
          <p:nvPr/>
        </p:nvSpPr>
        <p:spPr>
          <a:xfrm>
            <a:off x="5511563" y="4267200"/>
            <a:ext cx="340658"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
        <p:nvSpPr>
          <p:cNvPr id="39" name="TextBox 38"/>
          <p:cNvSpPr txBox="1"/>
          <p:nvPr/>
        </p:nvSpPr>
        <p:spPr>
          <a:xfrm>
            <a:off x="6705600" y="4295001"/>
            <a:ext cx="340658" cy="276999"/>
          </a:xfrm>
          <a:prstGeom prst="rect">
            <a:avLst/>
          </a:prstGeom>
          <a:noFill/>
        </p:spPr>
        <p:txBody>
          <a:bodyPr wrap="none" rtlCol="0">
            <a:spAutoFit/>
          </a:bodyPr>
          <a:lstStyle/>
          <a:p>
            <a:r>
              <a:rPr lang="en-US" sz="1200" dirty="0" smtClean="0">
                <a:solidFill>
                  <a:schemeClr val="bg1"/>
                </a:solidFill>
              </a:rPr>
              <a:t>40</a:t>
            </a:r>
            <a:endParaRPr lang="en-US" sz="1200" dirty="0">
              <a:solidFill>
                <a:schemeClr val="bg1"/>
              </a:solidFill>
            </a:endParaRPr>
          </a:p>
        </p:txBody>
      </p:sp>
      <p:cxnSp>
        <p:nvCxnSpPr>
          <p:cNvPr id="41" name="Straight Connector 40"/>
          <p:cNvCxnSpPr/>
          <p:nvPr/>
        </p:nvCxnSpPr>
        <p:spPr>
          <a:xfrm rot="5400000">
            <a:off x="4495006"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4456112" y="41148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nvGrpSpPr>
          <p:cNvPr id="3" name="Group 62"/>
          <p:cNvGrpSpPr/>
          <p:nvPr/>
        </p:nvGrpSpPr>
        <p:grpSpPr>
          <a:xfrm>
            <a:off x="2031317" y="3228201"/>
            <a:ext cx="4828271" cy="1953398"/>
            <a:chOff x="2031317" y="3228201"/>
            <a:chExt cx="4828271" cy="1953398"/>
          </a:xfrm>
        </p:grpSpPr>
        <p:grpSp>
          <p:nvGrpSpPr>
            <p:cNvPr id="4" name="Group 61"/>
            <p:cNvGrpSpPr/>
            <p:nvPr/>
          </p:nvGrpSpPr>
          <p:grpSpPr>
            <a:xfrm>
              <a:off x="4267200" y="3228201"/>
              <a:ext cx="340658" cy="734199"/>
              <a:chOff x="4267200" y="3228201"/>
              <a:chExt cx="340658" cy="734199"/>
            </a:xfrm>
          </p:grpSpPr>
          <p:sp>
            <p:nvSpPr>
              <p:cNvPr id="31" name="TextBox 30"/>
              <p:cNvSpPr txBox="1"/>
              <p:nvPr/>
            </p:nvSpPr>
            <p:spPr>
              <a:xfrm>
                <a:off x="4267200" y="3685401"/>
                <a:ext cx="340658" cy="276999"/>
              </a:xfrm>
              <a:prstGeom prst="rect">
                <a:avLst/>
              </a:prstGeom>
              <a:noFill/>
            </p:spPr>
            <p:txBody>
              <a:bodyPr wrap="none" rtlCol="0">
                <a:spAutoFit/>
              </a:bodyPr>
              <a:lstStyle/>
              <a:p>
                <a:r>
                  <a:rPr lang="en-US" sz="1200" dirty="0" smtClean="0">
                    <a:solidFill>
                      <a:schemeClr val="bg1"/>
                    </a:solidFill>
                  </a:rPr>
                  <a:t>10</a:t>
                </a:r>
                <a:endParaRPr lang="en-US" sz="1200" dirty="0">
                  <a:solidFill>
                    <a:schemeClr val="bg1"/>
                  </a:solidFill>
                </a:endParaRPr>
              </a:p>
            </p:txBody>
          </p:sp>
          <p:sp>
            <p:nvSpPr>
              <p:cNvPr id="36" name="TextBox 35"/>
              <p:cNvSpPr txBox="1"/>
              <p:nvPr/>
            </p:nvSpPr>
            <p:spPr>
              <a:xfrm>
                <a:off x="4267200" y="3228201"/>
                <a:ext cx="340658"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grpSp>
        <p:grpSp>
          <p:nvGrpSpPr>
            <p:cNvPr id="5" name="Group 60"/>
            <p:cNvGrpSpPr/>
            <p:nvPr/>
          </p:nvGrpSpPr>
          <p:grpSpPr>
            <a:xfrm>
              <a:off x="2031317" y="3352800"/>
              <a:ext cx="4828271" cy="1828799"/>
              <a:chOff x="2031317" y="3352800"/>
              <a:chExt cx="4828271" cy="1828799"/>
            </a:xfrm>
          </p:grpSpPr>
          <p:grpSp>
            <p:nvGrpSpPr>
              <p:cNvPr id="6" name="Group 58"/>
              <p:cNvGrpSpPr/>
              <p:nvPr/>
            </p:nvGrpSpPr>
            <p:grpSpPr>
              <a:xfrm>
                <a:off x="2031317" y="3886200"/>
                <a:ext cx="4828271" cy="381000"/>
                <a:chOff x="2031317" y="3886200"/>
                <a:chExt cx="4828271" cy="381000"/>
              </a:xfrm>
            </p:grpSpPr>
            <p:grpSp>
              <p:nvGrpSpPr>
                <p:cNvPr id="7" name="Group 57"/>
                <p:cNvGrpSpPr/>
                <p:nvPr/>
              </p:nvGrpSpPr>
              <p:grpSpPr>
                <a:xfrm>
                  <a:off x="2282824" y="4114800"/>
                  <a:ext cx="1144588" cy="152400"/>
                  <a:chOff x="2282824" y="4114800"/>
                  <a:chExt cx="1144588" cy="152400"/>
                </a:xfrm>
              </p:grpSpPr>
              <p:cxnSp>
                <p:nvCxnSpPr>
                  <p:cNvPr id="40" name="Straight Connector 39"/>
                  <p:cNvCxnSpPr/>
                  <p:nvPr/>
                </p:nvCxnSpPr>
                <p:spPr>
                  <a:xfrm rot="5400000">
                    <a:off x="3350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2207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8" name="Group 56"/>
                <p:cNvGrpSpPr/>
                <p:nvPr/>
              </p:nvGrpSpPr>
              <p:grpSpPr>
                <a:xfrm>
                  <a:off x="2031317" y="3886200"/>
                  <a:ext cx="4828271" cy="381000"/>
                  <a:chOff x="2031317" y="3886200"/>
                  <a:chExt cx="4828271" cy="381000"/>
                </a:xfrm>
              </p:grpSpPr>
              <p:cxnSp>
                <p:nvCxnSpPr>
                  <p:cNvPr id="19" name="Straight Connector 18"/>
                  <p:cNvCxnSpPr/>
                  <p:nvPr/>
                </p:nvCxnSpPr>
                <p:spPr>
                  <a:xfrm rot="5400000">
                    <a:off x="5638006"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782594"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200400" y="3886200"/>
                    <a:ext cx="387771"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
                <p:nvSpPr>
                  <p:cNvPr id="50" name="TextBox 49"/>
                  <p:cNvSpPr txBox="1"/>
                  <p:nvPr/>
                </p:nvSpPr>
                <p:spPr>
                  <a:xfrm>
                    <a:off x="2031317" y="3886200"/>
                    <a:ext cx="387771" cy="276999"/>
                  </a:xfrm>
                  <a:prstGeom prst="rect">
                    <a:avLst/>
                  </a:prstGeom>
                  <a:noFill/>
                </p:spPr>
                <p:txBody>
                  <a:bodyPr wrap="none" rtlCol="0">
                    <a:spAutoFit/>
                  </a:bodyPr>
                  <a:lstStyle/>
                  <a:p>
                    <a:r>
                      <a:rPr lang="en-US" sz="1200" dirty="0" smtClean="0">
                        <a:solidFill>
                          <a:schemeClr val="bg1"/>
                        </a:solidFill>
                      </a:rPr>
                      <a:t>-40</a:t>
                    </a:r>
                    <a:endParaRPr lang="en-US" sz="1200" dirty="0">
                      <a:solidFill>
                        <a:schemeClr val="bg1"/>
                      </a:solidFill>
                    </a:endParaRPr>
                  </a:p>
                </p:txBody>
              </p:sp>
            </p:grpSp>
          </p:grpSp>
          <p:grpSp>
            <p:nvGrpSpPr>
              <p:cNvPr id="9" name="Group 55"/>
              <p:cNvGrpSpPr/>
              <p:nvPr/>
            </p:nvGrpSpPr>
            <p:grpSpPr>
              <a:xfrm>
                <a:off x="4164917" y="3352800"/>
                <a:ext cx="637273" cy="1828799"/>
                <a:chOff x="4164917" y="3352800"/>
                <a:chExt cx="637273" cy="1828799"/>
              </a:xfrm>
            </p:grpSpPr>
            <p:cxnSp>
              <p:nvCxnSpPr>
                <p:cNvPr id="22" name="Straight Connector 21"/>
                <p:cNvCxnSpPr/>
                <p:nvPr/>
              </p:nvCxnSpPr>
              <p:spPr>
                <a:xfrm rot="10800000">
                  <a:off x="4570411" y="38100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4570411" y="33528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0800000">
                  <a:off x="4572001" y="5180009"/>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a:off x="4572001" y="4722809"/>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4164917" y="4599801"/>
                  <a:ext cx="387771" cy="276999"/>
                </a:xfrm>
                <a:prstGeom prst="rect">
                  <a:avLst/>
                </a:prstGeom>
                <a:noFill/>
              </p:spPr>
              <p:txBody>
                <a:bodyPr wrap="none" rtlCol="0">
                  <a:spAutoFit/>
                </a:bodyPr>
                <a:lstStyle/>
                <a:p>
                  <a:r>
                    <a:rPr lang="en-US" sz="1200" dirty="0" smtClean="0">
                      <a:solidFill>
                        <a:schemeClr val="bg1"/>
                      </a:solidFill>
                    </a:rPr>
                    <a:t>-10</a:t>
                  </a:r>
                  <a:endParaRPr lang="en-US" sz="1200" dirty="0">
                    <a:solidFill>
                      <a:schemeClr val="bg1"/>
                    </a:solidFill>
                  </a:endParaRPr>
                </a:p>
              </p:txBody>
            </p:sp>
          </p:grpSp>
        </p:grpSp>
      </p:grpSp>
      <p:sp>
        <p:nvSpPr>
          <p:cNvPr id="55" name="TextBox 54"/>
          <p:cNvSpPr txBox="1"/>
          <p:nvPr/>
        </p:nvSpPr>
        <p:spPr>
          <a:xfrm>
            <a:off x="4191000" y="5057001"/>
            <a:ext cx="387771" cy="276999"/>
          </a:xfrm>
          <a:prstGeom prst="rect">
            <a:avLst/>
          </a:prstGeom>
          <a:noFill/>
        </p:spPr>
        <p:txBody>
          <a:bodyPr wrap="none" rtlCol="0">
            <a:spAutoFit/>
          </a:bodyPr>
          <a:lstStyle/>
          <a:p>
            <a:r>
              <a:rPr lang="en-US" sz="1200" dirty="0" smtClean="0">
                <a:solidFill>
                  <a:schemeClr val="bg1"/>
                </a:solidFill>
              </a:rPr>
              <a:t>-20</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white"/>
              </a:solidFill>
            </a:endParaRPr>
          </a:p>
        </p:txBody>
      </p:sp>
      <p:grpSp>
        <p:nvGrpSpPr>
          <p:cNvPr id="2" name="Group 6"/>
          <p:cNvGrpSpPr/>
          <p:nvPr/>
        </p:nvGrpSpPr>
        <p:grpSpPr>
          <a:xfrm>
            <a:off x="2286000" y="762000"/>
            <a:ext cx="4572000" cy="5562600"/>
            <a:chOff x="4419600" y="533400"/>
            <a:chExt cx="4572000" cy="5562600"/>
          </a:xfrm>
        </p:grpSpPr>
        <p:sp>
          <p:nvSpPr>
            <p:cNvPr id="6" name="Rectangle 5"/>
            <p:cNvSpPr/>
            <p:nvPr/>
          </p:nvSpPr>
          <p:spPr>
            <a:xfrm>
              <a:off x="4419600" y="533400"/>
              <a:ext cx="4572000"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4997" name="Picture 5" descr="Fig_2_sigma"/>
            <p:cNvPicPr>
              <a:picLocks noChangeAspect="1" noChangeArrowheads="1"/>
            </p:cNvPicPr>
            <p:nvPr/>
          </p:nvPicPr>
          <p:blipFill>
            <a:blip r:embed="rId2" cstate="print"/>
            <a:srcRect l="11659" r="27204"/>
            <a:stretch>
              <a:fillRect/>
            </a:stretch>
          </p:blipFill>
          <p:spPr bwMode="auto">
            <a:xfrm>
              <a:off x="4588881" y="609600"/>
              <a:ext cx="4259682" cy="54864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white"/>
              </a:solidFill>
            </a:endParaRPr>
          </a:p>
        </p:txBody>
      </p:sp>
      <p:grpSp>
        <p:nvGrpSpPr>
          <p:cNvPr id="2" name="Group 7"/>
          <p:cNvGrpSpPr/>
          <p:nvPr/>
        </p:nvGrpSpPr>
        <p:grpSpPr>
          <a:xfrm>
            <a:off x="152400" y="533400"/>
            <a:ext cx="8839200" cy="5562600"/>
            <a:chOff x="304800" y="381000"/>
            <a:chExt cx="8839200" cy="5562600"/>
          </a:xfrm>
        </p:grpSpPr>
        <p:sp>
          <p:nvSpPr>
            <p:cNvPr id="6" name="Rectangle 5"/>
            <p:cNvSpPr/>
            <p:nvPr/>
          </p:nvSpPr>
          <p:spPr>
            <a:xfrm>
              <a:off x="304800" y="381000"/>
              <a:ext cx="8839200"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4995" name="Object 3"/>
            <p:cNvGraphicFramePr>
              <a:graphicFrameLocks noChangeAspect="1"/>
            </p:cNvGraphicFramePr>
            <p:nvPr/>
          </p:nvGraphicFramePr>
          <p:xfrm>
            <a:off x="457200" y="609600"/>
            <a:ext cx="4267200" cy="5265738"/>
          </p:xfrm>
          <a:graphic>
            <a:graphicData uri="http://schemas.openxmlformats.org/presentationml/2006/ole">
              <p:oleObj spid="_x0000_s312322" name="CorelDRAW" r:id="rId3" imgW="5676900" imgH="7010400" progId="">
                <p:embed/>
              </p:oleObj>
            </a:graphicData>
          </a:graphic>
        </p:graphicFrame>
        <p:pic>
          <p:nvPicPr>
            <p:cNvPr id="84997" name="Picture 5" descr="Fig_2_sigma"/>
            <p:cNvPicPr>
              <a:picLocks noChangeAspect="1" noChangeArrowheads="1"/>
            </p:cNvPicPr>
            <p:nvPr/>
          </p:nvPicPr>
          <p:blipFill>
            <a:blip r:embed="rId4" cstate="print"/>
            <a:srcRect l="11659" r="27204"/>
            <a:stretch>
              <a:fillRect/>
            </a:stretch>
          </p:blipFill>
          <p:spPr bwMode="auto">
            <a:xfrm>
              <a:off x="4741281" y="457200"/>
              <a:ext cx="4259682" cy="54864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5239512"/>
          </a:xfrm>
        </p:spPr>
        <p:txBody>
          <a:bodyPr>
            <a:normAutofit fontScale="90000"/>
          </a:bodyPr>
          <a:lstStyle/>
          <a:p>
            <a:pPr algn="ctr"/>
            <a:r>
              <a:rPr lang="en-US" dirty="0" smtClean="0">
                <a:solidFill>
                  <a:schemeClr val="tx1"/>
                </a:solidFill>
              </a:rPr>
              <a:t>This is only for isotopic population from the application of</a:t>
            </a:r>
            <a:br>
              <a:rPr lang="en-US" dirty="0" smtClean="0">
                <a:solidFill>
                  <a:schemeClr val="tx1"/>
                </a:solidFill>
              </a:rPr>
            </a:br>
            <a:r>
              <a:rPr lang="en-US" dirty="0" smtClean="0">
                <a:solidFill>
                  <a:schemeClr val="tx1"/>
                </a:solidFill>
              </a:rPr>
              <a:t>white light</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BUT</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in nature it is a solar spectrum</a:t>
            </a:r>
            <a:br>
              <a:rPr lang="en-US" dirty="0" smtClean="0">
                <a:solidFill>
                  <a:schemeClr val="tx1"/>
                </a:solidFill>
              </a:rPr>
            </a:br>
            <a:endParaRPr lang="en-US" dirty="0">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white"/>
              </a:solidFill>
            </a:endParaRPr>
          </a:p>
        </p:txBody>
      </p:sp>
      <p:grpSp>
        <p:nvGrpSpPr>
          <p:cNvPr id="2" name="Group 6"/>
          <p:cNvGrpSpPr/>
          <p:nvPr/>
        </p:nvGrpSpPr>
        <p:grpSpPr>
          <a:xfrm>
            <a:off x="2362200" y="914400"/>
            <a:ext cx="4724400" cy="4876800"/>
            <a:chOff x="2209800" y="609600"/>
            <a:chExt cx="4724400" cy="4876800"/>
          </a:xfrm>
        </p:grpSpPr>
        <p:sp>
          <p:nvSpPr>
            <p:cNvPr id="4" name="Rectangle 3"/>
            <p:cNvSpPr/>
            <p:nvPr/>
          </p:nvSpPr>
          <p:spPr>
            <a:xfrm>
              <a:off x="2209800" y="609600"/>
              <a:ext cx="4724400" cy="487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86017" name="Object 1"/>
            <p:cNvGraphicFramePr>
              <a:graphicFrameLocks noChangeAspect="1"/>
            </p:cNvGraphicFramePr>
            <p:nvPr/>
          </p:nvGraphicFramePr>
          <p:xfrm>
            <a:off x="2209800" y="609600"/>
            <a:ext cx="4599862" cy="4699001"/>
          </p:xfrm>
          <a:graphic>
            <a:graphicData uri="http://schemas.openxmlformats.org/presentationml/2006/ole">
              <p:oleObj spid="_x0000_s315394" name="CorelDRAW" r:id="rId3" imgW="6299200" imgH="5613400" progId="">
                <p:embed/>
              </p:oleObj>
            </a:graphicData>
          </a:graphic>
        </p:graphicFrame>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0832"/>
            <a:ext cx="8229600" cy="1143000"/>
          </a:xfrm>
        </p:spPr>
        <p:txBody>
          <a:bodyPr>
            <a:normAutofit fontScale="90000"/>
          </a:bodyPr>
          <a:lstStyle/>
          <a:p>
            <a:r>
              <a:rPr lang="en-US" dirty="0" smtClean="0">
                <a:solidFill>
                  <a:schemeClr val="bg1"/>
                </a:solidFill>
              </a:rPr>
              <a:t>Recent Work on Oxygen in the Solar System</a:t>
            </a:r>
            <a:endParaRPr lang="en-US" dirty="0">
              <a:solidFill>
                <a:schemeClr val="bg1"/>
              </a:solidFill>
            </a:endParaRPr>
          </a:p>
        </p:txBody>
      </p:sp>
      <p:sp>
        <p:nvSpPr>
          <p:cNvPr id="5" name="TextBox 4"/>
          <p:cNvSpPr txBox="1"/>
          <p:nvPr/>
        </p:nvSpPr>
        <p:spPr>
          <a:xfrm>
            <a:off x="7010400" y="5562600"/>
            <a:ext cx="774822" cy="369332"/>
          </a:xfrm>
          <a:prstGeom prst="rect">
            <a:avLst/>
          </a:prstGeom>
          <a:noFill/>
          <a:ln>
            <a:solidFill>
              <a:schemeClr val="tx1"/>
            </a:solidFill>
          </a:ln>
        </p:spPr>
        <p:txBody>
          <a:bodyPr wrap="none" rtlCol="0">
            <a:spAutoFit/>
          </a:bodyPr>
          <a:lstStyle/>
          <a:p>
            <a:r>
              <a:rPr lang="en-US" dirty="0" smtClean="0">
                <a:solidFill>
                  <a:prstClr val="black"/>
                </a:solidFill>
              </a:rPr>
              <a:t>How?</a:t>
            </a:r>
            <a:endParaRPr lang="en-US" dirty="0">
              <a:solidFill>
                <a:prstClr val="black"/>
              </a:solidFill>
            </a:endParaRPr>
          </a:p>
        </p:txBody>
      </p:sp>
      <p:sp>
        <p:nvSpPr>
          <p:cNvPr id="6" name="TextBox 5"/>
          <p:cNvSpPr txBox="1"/>
          <p:nvPr/>
        </p:nvSpPr>
        <p:spPr>
          <a:xfrm>
            <a:off x="2273300" y="1714500"/>
            <a:ext cx="184666" cy="369332"/>
          </a:xfrm>
          <a:prstGeom prst="rect">
            <a:avLst/>
          </a:prstGeom>
          <a:noFill/>
        </p:spPr>
        <p:txBody>
          <a:bodyPr wrap="none" rtlCol="0">
            <a:spAutoFit/>
          </a:bodyPr>
          <a:lstStyle/>
          <a:p>
            <a:endParaRPr lang="en-US" dirty="0">
              <a:solidFill>
                <a:prstClr val="black"/>
              </a:solidFill>
            </a:endParaRPr>
          </a:p>
        </p:txBody>
      </p:sp>
      <p:sp>
        <p:nvSpPr>
          <p:cNvPr id="8" name="Rectangle 7"/>
          <p:cNvSpPr/>
          <p:nvPr/>
        </p:nvSpPr>
        <p:spPr>
          <a:xfrm>
            <a:off x="-165100" y="5931932"/>
            <a:ext cx="9550399" cy="646331"/>
          </a:xfrm>
          <a:prstGeom prst="rect">
            <a:avLst/>
          </a:prstGeom>
          <a:ln>
            <a:solidFill>
              <a:schemeClr val="bg1"/>
            </a:solidFill>
          </a:ln>
        </p:spPr>
        <p:txBody>
          <a:bodyPr wrap="square">
            <a:spAutoFit/>
          </a:bodyPr>
          <a:lstStyle/>
          <a:p>
            <a:pPr algn="ctr"/>
            <a:r>
              <a:rPr lang="en-US" dirty="0" smtClean="0">
                <a:solidFill>
                  <a:schemeClr val="bg1">
                    <a:lumMod val="95000"/>
                  </a:schemeClr>
                </a:solidFill>
              </a:rPr>
              <a:t>G. Dominguez, </a:t>
            </a:r>
            <a:r>
              <a:rPr lang="en-US" i="1" dirty="0" smtClean="0">
                <a:solidFill>
                  <a:schemeClr val="bg1">
                    <a:lumMod val="95000"/>
                  </a:schemeClr>
                </a:solidFill>
              </a:rPr>
              <a:t>A Heterogeneous Chemical Origin for the </a:t>
            </a:r>
            <a:r>
              <a:rPr lang="en-US" i="1" baseline="30000" dirty="0" smtClean="0">
                <a:solidFill>
                  <a:schemeClr val="bg1">
                    <a:lumMod val="95000"/>
                  </a:schemeClr>
                </a:solidFill>
              </a:rPr>
              <a:t>16</a:t>
            </a:r>
            <a:r>
              <a:rPr lang="en-US" i="1" dirty="0" smtClean="0">
                <a:solidFill>
                  <a:schemeClr val="bg1">
                    <a:lumMod val="95000"/>
                  </a:schemeClr>
                </a:solidFill>
              </a:rPr>
              <a:t>O-rich and </a:t>
            </a:r>
            <a:r>
              <a:rPr lang="en-US" i="1" baseline="30000" dirty="0" smtClean="0">
                <a:solidFill>
                  <a:schemeClr val="bg1">
                    <a:lumMod val="95000"/>
                  </a:schemeClr>
                </a:solidFill>
              </a:rPr>
              <a:t>16</a:t>
            </a:r>
            <a:r>
              <a:rPr lang="en-US" i="1" dirty="0" smtClean="0">
                <a:solidFill>
                  <a:schemeClr val="bg1">
                    <a:lumMod val="95000"/>
                  </a:schemeClr>
                </a:solidFill>
              </a:rPr>
              <a:t>O-poor </a:t>
            </a:r>
          </a:p>
          <a:p>
            <a:pPr algn="ctr"/>
            <a:r>
              <a:rPr lang="en-US" i="1" dirty="0" smtClean="0">
                <a:solidFill>
                  <a:schemeClr val="bg1">
                    <a:lumMod val="95000"/>
                  </a:schemeClr>
                </a:solidFill>
              </a:rPr>
              <a:t>Reservoirs of the Early Solar System</a:t>
            </a:r>
            <a:r>
              <a:rPr lang="en-US" dirty="0" smtClean="0">
                <a:solidFill>
                  <a:schemeClr val="bg1">
                    <a:lumMod val="95000"/>
                  </a:schemeClr>
                </a:solidFill>
              </a:rPr>
              <a:t>, </a:t>
            </a:r>
            <a:r>
              <a:rPr lang="en-US" i="1" dirty="0" smtClean="0">
                <a:solidFill>
                  <a:schemeClr val="bg1">
                    <a:lumMod val="95000"/>
                  </a:schemeClr>
                </a:solidFill>
              </a:rPr>
              <a:t>The Astrophysical Journal Letters, 2010</a:t>
            </a:r>
            <a:endParaRPr lang="en-US"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16000"/>
          </a:xfrm>
        </p:spPr>
        <p:txBody>
          <a:bodyPr rtlCol="0">
            <a:normAutofit fontScale="90000"/>
          </a:bodyPr>
          <a:lstStyle/>
          <a:p>
            <a:pPr eaLnBrk="1" fontAlgn="auto" hangingPunct="1">
              <a:spcAft>
                <a:spcPts val="0"/>
              </a:spcAft>
              <a:defRPr/>
            </a:pPr>
            <a:r>
              <a:rPr lang="en-US" sz="3400" dirty="0" smtClean="0">
                <a:solidFill>
                  <a:schemeClr val="bg1"/>
                </a:solidFill>
                <a:ea typeface="+mj-ea"/>
                <a:cs typeface="+mj-cs"/>
              </a:rPr>
              <a:t>The Distribution of Oxygen Isotopes in the Solar System</a:t>
            </a:r>
          </a:p>
        </p:txBody>
      </p:sp>
      <p:cxnSp>
        <p:nvCxnSpPr>
          <p:cNvPr id="23" name="Straight Arrow Connector 22"/>
          <p:cNvCxnSpPr/>
          <p:nvPr/>
        </p:nvCxnSpPr>
        <p:spPr>
          <a:xfrm>
            <a:off x="25400" y="3470254"/>
            <a:ext cx="8904282" cy="253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20706390">
            <a:off x="8455138" y="2536854"/>
            <a:ext cx="505267" cy="369332"/>
          </a:xfrm>
          <a:prstGeom prst="rect">
            <a:avLst/>
          </a:prstGeom>
          <a:noFill/>
        </p:spPr>
        <p:txBody>
          <a:bodyPr wrap="none" rtlCol="0">
            <a:spAutoFit/>
          </a:bodyPr>
          <a:lstStyle/>
          <a:p>
            <a:r>
              <a:rPr lang="en-US" dirty="0" smtClean="0">
                <a:solidFill>
                  <a:prstClr val="white"/>
                </a:solidFill>
              </a:rPr>
              <a:t>TFL</a:t>
            </a:r>
            <a:endParaRPr lang="en-US" dirty="0">
              <a:solidFill>
                <a:prstClr val="white"/>
              </a:solidFill>
            </a:endParaRPr>
          </a:p>
        </p:txBody>
      </p:sp>
      <p:cxnSp>
        <p:nvCxnSpPr>
          <p:cNvPr id="20" name="Straight Arrow Connector 19"/>
          <p:cNvCxnSpPr/>
          <p:nvPr/>
        </p:nvCxnSpPr>
        <p:spPr>
          <a:xfrm rot="5400000">
            <a:off x="3048790" y="4020416"/>
            <a:ext cx="5169232"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737806" y="2581181"/>
            <a:ext cx="5715000" cy="1828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737806" y="3495584"/>
            <a:ext cx="2895600" cy="206295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8335030" y="3583449"/>
            <a:ext cx="614321" cy="369332"/>
          </a:xfrm>
          <a:prstGeom prst="rect">
            <a:avLst/>
          </a:prstGeom>
          <a:noFill/>
        </p:spPr>
        <p:txBody>
          <a:bodyPr wrap="none" rtlCol="0">
            <a:spAutoFit/>
          </a:bodyPr>
          <a:lstStyle/>
          <a:p>
            <a:r>
              <a:rPr lang="en-US" dirty="0" smtClean="0">
                <a:solidFill>
                  <a:prstClr val="white"/>
                </a:solidFill>
              </a:rPr>
              <a:t>δ</a:t>
            </a:r>
            <a:r>
              <a:rPr lang="en-US" baseline="30000" dirty="0" smtClean="0">
                <a:solidFill>
                  <a:prstClr val="white"/>
                </a:solidFill>
              </a:rPr>
              <a:t>18</a:t>
            </a:r>
            <a:r>
              <a:rPr lang="en-US" dirty="0" smtClean="0">
                <a:solidFill>
                  <a:prstClr val="white"/>
                </a:solidFill>
              </a:rPr>
              <a:t>O</a:t>
            </a:r>
            <a:endParaRPr lang="en-US" dirty="0">
              <a:solidFill>
                <a:prstClr val="white"/>
              </a:solidFill>
            </a:endParaRPr>
          </a:p>
        </p:txBody>
      </p:sp>
      <p:sp>
        <p:nvSpPr>
          <p:cNvPr id="92" name="TextBox 91"/>
          <p:cNvSpPr txBox="1"/>
          <p:nvPr/>
        </p:nvSpPr>
        <p:spPr>
          <a:xfrm>
            <a:off x="4877804" y="1438181"/>
            <a:ext cx="614321" cy="369332"/>
          </a:xfrm>
          <a:prstGeom prst="rect">
            <a:avLst/>
          </a:prstGeom>
          <a:noFill/>
        </p:spPr>
        <p:txBody>
          <a:bodyPr wrap="none" rtlCol="0">
            <a:spAutoFit/>
          </a:bodyPr>
          <a:lstStyle/>
          <a:p>
            <a:r>
              <a:rPr lang="en-US" dirty="0" smtClean="0">
                <a:solidFill>
                  <a:prstClr val="white"/>
                </a:solidFill>
              </a:rPr>
              <a:t>δ</a:t>
            </a:r>
            <a:r>
              <a:rPr lang="en-US" baseline="30000" dirty="0" smtClean="0">
                <a:solidFill>
                  <a:prstClr val="white"/>
                </a:solidFill>
              </a:rPr>
              <a:t>17</a:t>
            </a:r>
            <a:r>
              <a:rPr lang="en-US" dirty="0" smtClean="0">
                <a:solidFill>
                  <a:prstClr val="white"/>
                </a:solidFill>
              </a:rPr>
              <a:t>O</a:t>
            </a:r>
            <a:endParaRPr lang="en-US" dirty="0">
              <a:solidFill>
                <a:prstClr val="white"/>
              </a:solidFill>
            </a:endParaRPr>
          </a:p>
        </p:txBody>
      </p:sp>
      <p:sp>
        <p:nvSpPr>
          <p:cNvPr id="67" name="Rectangle 66"/>
          <p:cNvSpPr/>
          <p:nvPr/>
        </p:nvSpPr>
        <p:spPr>
          <a:xfrm rot="20227142">
            <a:off x="5965656" y="3145647"/>
            <a:ext cx="184590" cy="122536"/>
          </a:xfrm>
          <a:prstGeom prst="rect">
            <a:avLst/>
          </a:prstGeom>
          <a:solidFill>
            <a:schemeClr val="accent2"/>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p:nvSpPr>
        <p:spPr>
          <a:xfrm>
            <a:off x="5785806" y="2745249"/>
            <a:ext cx="697614" cy="369332"/>
          </a:xfrm>
          <a:prstGeom prst="rect">
            <a:avLst/>
          </a:prstGeom>
          <a:noFill/>
        </p:spPr>
        <p:txBody>
          <a:bodyPr wrap="square" rtlCol="0">
            <a:spAutoFit/>
          </a:bodyPr>
          <a:lstStyle/>
          <a:p>
            <a:r>
              <a:rPr lang="en-US" dirty="0" smtClean="0">
                <a:solidFill>
                  <a:prstClr val="white"/>
                </a:solidFill>
              </a:rPr>
              <a:t>Mars </a:t>
            </a:r>
            <a:endParaRPr lang="en-US" dirty="0">
              <a:solidFill>
                <a:prstClr val="white"/>
              </a:solidFill>
            </a:endParaRPr>
          </a:p>
        </p:txBody>
      </p:sp>
      <p:sp>
        <p:nvSpPr>
          <p:cNvPr id="93" name="Oval 92"/>
          <p:cNvSpPr/>
          <p:nvPr/>
        </p:nvSpPr>
        <p:spPr>
          <a:xfrm rot="20463608">
            <a:off x="3864081" y="3648459"/>
            <a:ext cx="1803559" cy="181129"/>
          </a:xfrm>
          <a:prstGeom prst="ellipse">
            <a:avLst/>
          </a:prstGeom>
          <a:gradFill>
            <a:gsLst>
              <a:gs pos="57000">
                <a:schemeClr val="accent1">
                  <a:tint val="100000"/>
                  <a:shade val="100000"/>
                  <a:satMod val="130000"/>
                </a:schemeClr>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6" name="TextBox 95"/>
          <p:cNvSpPr txBox="1"/>
          <p:nvPr/>
        </p:nvSpPr>
        <p:spPr>
          <a:xfrm>
            <a:off x="1968172" y="3595532"/>
            <a:ext cx="2128031" cy="369332"/>
          </a:xfrm>
          <a:prstGeom prst="rect">
            <a:avLst/>
          </a:prstGeom>
          <a:noFill/>
        </p:spPr>
        <p:txBody>
          <a:bodyPr wrap="none" rtlCol="0">
            <a:spAutoFit/>
          </a:bodyPr>
          <a:lstStyle/>
          <a:p>
            <a:r>
              <a:rPr lang="en-US" dirty="0" smtClean="0">
                <a:solidFill>
                  <a:prstClr val="white"/>
                </a:solidFill>
              </a:rPr>
              <a:t>Terrestrial Rainwater</a:t>
            </a:r>
            <a:endParaRPr lang="en-US" dirty="0">
              <a:solidFill>
                <a:prstClr val="white"/>
              </a:solidFill>
            </a:endParaRPr>
          </a:p>
        </p:txBody>
      </p:sp>
      <p:sp>
        <p:nvSpPr>
          <p:cNvPr id="97" name="Rectangle 96"/>
          <p:cNvSpPr/>
          <p:nvPr/>
        </p:nvSpPr>
        <p:spPr>
          <a:xfrm rot="20227142">
            <a:off x="6433506" y="2760013"/>
            <a:ext cx="381000" cy="76200"/>
          </a:xfrm>
          <a:prstGeom prst="rect">
            <a:avLst/>
          </a:prstGeom>
          <a:solidFill>
            <a:schemeClr val="bg1">
              <a:lumMod val="75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TextBox 97"/>
          <p:cNvSpPr txBox="1"/>
          <p:nvPr/>
        </p:nvSpPr>
        <p:spPr>
          <a:xfrm>
            <a:off x="6547806" y="2211849"/>
            <a:ext cx="1558727" cy="369332"/>
          </a:xfrm>
          <a:prstGeom prst="rect">
            <a:avLst/>
          </a:prstGeom>
          <a:noFill/>
        </p:spPr>
        <p:txBody>
          <a:bodyPr wrap="none" rtlCol="0">
            <a:spAutoFit/>
          </a:bodyPr>
          <a:lstStyle/>
          <a:p>
            <a:r>
              <a:rPr lang="en-US" dirty="0" err="1" smtClean="0">
                <a:solidFill>
                  <a:prstClr val="white"/>
                </a:solidFill>
              </a:rPr>
              <a:t>Asteroidal</a:t>
            </a:r>
            <a:r>
              <a:rPr lang="en-US" dirty="0" smtClean="0">
                <a:solidFill>
                  <a:prstClr val="white"/>
                </a:solidFill>
              </a:rPr>
              <a:t> H</a:t>
            </a:r>
            <a:r>
              <a:rPr lang="en-US" baseline="-25000" dirty="0" smtClean="0">
                <a:solidFill>
                  <a:prstClr val="white"/>
                </a:solidFill>
              </a:rPr>
              <a:t>2</a:t>
            </a:r>
            <a:r>
              <a:rPr lang="en-US" dirty="0" smtClean="0">
                <a:solidFill>
                  <a:prstClr val="white"/>
                </a:solidFill>
              </a:rPr>
              <a:t>O</a:t>
            </a:r>
            <a:endParaRPr lang="en-US" dirty="0">
              <a:solidFill>
                <a:prstClr val="white"/>
              </a:solidFill>
            </a:endParaRPr>
          </a:p>
        </p:txBody>
      </p:sp>
      <p:sp>
        <p:nvSpPr>
          <p:cNvPr id="29" name="Oval 28"/>
          <p:cNvSpPr/>
          <p:nvPr/>
        </p:nvSpPr>
        <p:spPr>
          <a:xfrm>
            <a:off x="5517518" y="3343181"/>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p:nvSpPr>
        <p:spPr>
          <a:xfrm>
            <a:off x="5863596" y="3812464"/>
            <a:ext cx="1253168" cy="369332"/>
          </a:xfrm>
          <a:prstGeom prst="rect">
            <a:avLst/>
          </a:prstGeom>
          <a:noFill/>
        </p:spPr>
        <p:txBody>
          <a:bodyPr wrap="square" rtlCol="0">
            <a:spAutoFit/>
          </a:bodyPr>
          <a:lstStyle/>
          <a:p>
            <a:r>
              <a:rPr lang="en-US" dirty="0" err="1" smtClean="0">
                <a:solidFill>
                  <a:prstClr val="white"/>
                </a:solidFill>
              </a:rPr>
              <a:t>Chondrules</a:t>
            </a:r>
            <a:endParaRPr lang="en-US" dirty="0">
              <a:solidFill>
                <a:prstClr val="white"/>
              </a:solidFill>
            </a:endParaRPr>
          </a:p>
        </p:txBody>
      </p:sp>
      <p:grpSp>
        <p:nvGrpSpPr>
          <p:cNvPr id="3" name="Group 56"/>
          <p:cNvGrpSpPr/>
          <p:nvPr/>
        </p:nvGrpSpPr>
        <p:grpSpPr>
          <a:xfrm>
            <a:off x="4877804" y="3507664"/>
            <a:ext cx="685800" cy="533400"/>
            <a:chOff x="3816398" y="4279283"/>
            <a:chExt cx="685800" cy="533400"/>
          </a:xfrm>
        </p:grpSpPr>
        <p:sp>
          <p:nvSpPr>
            <p:cNvPr id="87" name="Oval 86"/>
            <p:cNvSpPr/>
            <p:nvPr/>
          </p:nvSpPr>
          <p:spPr>
            <a:xfrm>
              <a:off x="4121198" y="45078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27" name="Oval 26"/>
            <p:cNvSpPr/>
            <p:nvPr/>
          </p:nvSpPr>
          <p:spPr>
            <a:xfrm>
              <a:off x="3892598" y="4660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28" name="Oval 27"/>
            <p:cNvSpPr/>
            <p:nvPr/>
          </p:nvSpPr>
          <p:spPr>
            <a:xfrm>
              <a:off x="4197398" y="44316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0" name="Oval 29"/>
            <p:cNvSpPr/>
            <p:nvPr/>
          </p:nvSpPr>
          <p:spPr>
            <a:xfrm>
              <a:off x="3816398" y="4736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1" name="Oval 30"/>
            <p:cNvSpPr/>
            <p:nvPr/>
          </p:nvSpPr>
          <p:spPr>
            <a:xfrm>
              <a:off x="4349798" y="4355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3" name="Oval 32"/>
            <p:cNvSpPr/>
            <p:nvPr/>
          </p:nvSpPr>
          <p:spPr>
            <a:xfrm>
              <a:off x="4425998" y="4279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4" name="Oval 33"/>
            <p:cNvSpPr/>
            <p:nvPr/>
          </p:nvSpPr>
          <p:spPr>
            <a:xfrm>
              <a:off x="4044998" y="45840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grpSp>
      <p:sp>
        <p:nvSpPr>
          <p:cNvPr id="51" name="Rectangle 50"/>
          <p:cNvSpPr/>
          <p:nvPr/>
        </p:nvSpPr>
        <p:spPr>
          <a:xfrm rot="20463034">
            <a:off x="5953800" y="3030931"/>
            <a:ext cx="1847525" cy="96971"/>
          </a:xfrm>
          <a:prstGeom prst="rect">
            <a:avLst/>
          </a:prstGeom>
          <a:solidFill>
            <a:schemeClr val="bg1"/>
          </a:solidFill>
          <a:ln>
            <a:noFill/>
          </a:ln>
          <a:effectLst>
            <a:glow rad="101600">
              <a:schemeClr val="tx1">
                <a:lumMod val="75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7230931" y="2948449"/>
            <a:ext cx="1711451" cy="369332"/>
          </a:xfrm>
          <a:prstGeom prst="rect">
            <a:avLst/>
          </a:prstGeom>
          <a:noFill/>
        </p:spPr>
        <p:txBody>
          <a:bodyPr wrap="none" rtlCol="0">
            <a:spAutoFit/>
          </a:bodyPr>
          <a:lstStyle/>
          <a:p>
            <a:r>
              <a:rPr lang="en-US" dirty="0" smtClean="0">
                <a:solidFill>
                  <a:prstClr val="white"/>
                </a:solidFill>
              </a:rPr>
              <a:t>Terrestrial Rocks</a:t>
            </a:r>
            <a:endParaRPr lang="en-US" dirty="0">
              <a:solidFill>
                <a:prstClr val="white"/>
              </a:solidFill>
            </a:endParaRPr>
          </a:p>
        </p:txBody>
      </p:sp>
      <p:sp>
        <p:nvSpPr>
          <p:cNvPr id="60" name="TextBox 59"/>
          <p:cNvSpPr txBox="1"/>
          <p:nvPr/>
        </p:nvSpPr>
        <p:spPr>
          <a:xfrm>
            <a:off x="3724309" y="2504981"/>
            <a:ext cx="1534495" cy="369332"/>
          </a:xfrm>
          <a:prstGeom prst="rect">
            <a:avLst/>
          </a:prstGeom>
          <a:noFill/>
        </p:spPr>
        <p:txBody>
          <a:bodyPr wrap="none" rtlCol="0">
            <a:spAutoFit/>
          </a:bodyPr>
          <a:lstStyle/>
          <a:p>
            <a:r>
              <a:rPr lang="en-US" dirty="0" smtClean="0">
                <a:solidFill>
                  <a:prstClr val="white"/>
                </a:solidFill>
              </a:rPr>
              <a:t>SMOW (Earth)</a:t>
            </a:r>
            <a:endParaRPr lang="en-US" dirty="0">
              <a:solidFill>
                <a:prstClr val="white"/>
              </a:solidFill>
            </a:endParaRPr>
          </a:p>
        </p:txBody>
      </p:sp>
      <p:sp>
        <p:nvSpPr>
          <p:cNvPr id="43" name="TextBox 42"/>
          <p:cNvSpPr txBox="1"/>
          <p:nvPr/>
        </p:nvSpPr>
        <p:spPr>
          <a:xfrm>
            <a:off x="2071638" y="6199312"/>
            <a:ext cx="2941831" cy="369332"/>
          </a:xfrm>
          <a:prstGeom prst="rect">
            <a:avLst/>
          </a:prstGeom>
          <a:noFill/>
        </p:spPr>
        <p:txBody>
          <a:bodyPr wrap="none" rtlCol="0">
            <a:spAutoFit/>
          </a:bodyPr>
          <a:lstStyle/>
          <a:p>
            <a:r>
              <a:rPr lang="en-US" dirty="0" smtClean="0">
                <a:solidFill>
                  <a:prstClr val="white"/>
                </a:solidFill>
              </a:rPr>
              <a:t>(-60,-60), Δ</a:t>
            </a:r>
            <a:r>
              <a:rPr lang="en-US" baseline="30000" dirty="0" smtClean="0">
                <a:solidFill>
                  <a:prstClr val="white"/>
                </a:solidFill>
              </a:rPr>
              <a:t>17</a:t>
            </a:r>
            <a:r>
              <a:rPr lang="en-US" dirty="0" smtClean="0">
                <a:solidFill>
                  <a:prstClr val="white"/>
                </a:solidFill>
              </a:rPr>
              <a:t>O~ -26.5± 5.6 ‰</a:t>
            </a:r>
            <a:endParaRPr lang="en-US" dirty="0">
              <a:solidFill>
                <a:prstClr val="white"/>
              </a:solidFill>
            </a:endParaRPr>
          </a:p>
        </p:txBody>
      </p:sp>
      <p:grpSp>
        <p:nvGrpSpPr>
          <p:cNvPr id="4" name="Group 64"/>
          <p:cNvGrpSpPr/>
          <p:nvPr/>
        </p:nvGrpSpPr>
        <p:grpSpPr>
          <a:xfrm>
            <a:off x="2814006" y="5019581"/>
            <a:ext cx="609600" cy="533400"/>
            <a:chOff x="1752600" y="5791200"/>
            <a:chExt cx="609600" cy="533400"/>
          </a:xfrm>
        </p:grpSpPr>
        <p:grpSp>
          <p:nvGrpSpPr>
            <p:cNvPr id="5" name="Group 54"/>
            <p:cNvGrpSpPr/>
            <p:nvPr/>
          </p:nvGrpSpPr>
          <p:grpSpPr>
            <a:xfrm>
              <a:off x="2057400" y="5791200"/>
              <a:ext cx="304800" cy="228600"/>
              <a:chOff x="2057400" y="5791200"/>
              <a:chExt cx="304800" cy="228600"/>
            </a:xfrm>
          </p:grpSpPr>
          <p:sp>
            <p:nvSpPr>
              <p:cNvPr id="35" name="Oval 34"/>
              <p:cNvSpPr/>
              <p:nvPr/>
            </p:nvSpPr>
            <p:spPr>
              <a:xfrm>
                <a:off x="20574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57"/>
            <p:cNvGrpSpPr/>
            <p:nvPr/>
          </p:nvGrpSpPr>
          <p:grpSpPr>
            <a:xfrm>
              <a:off x="1752600" y="6019800"/>
              <a:ext cx="304800" cy="304800"/>
              <a:chOff x="2057400" y="5791200"/>
              <a:chExt cx="304800" cy="304800"/>
            </a:xfrm>
          </p:grpSpPr>
          <p:sp>
            <p:nvSpPr>
              <p:cNvPr id="61" name="Oval 60"/>
              <p:cNvSpPr/>
              <p:nvPr/>
            </p:nvSpPr>
            <p:spPr>
              <a:xfrm>
                <a:off x="2057400" y="60198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2" name="Oval 61"/>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grpSp>
        <p:nvGrpSpPr>
          <p:cNvPr id="7" name="Group 65"/>
          <p:cNvGrpSpPr/>
          <p:nvPr/>
        </p:nvGrpSpPr>
        <p:grpSpPr>
          <a:xfrm>
            <a:off x="3092723" y="2456582"/>
            <a:ext cx="4828271" cy="1953398"/>
            <a:chOff x="2031317" y="3228201"/>
            <a:chExt cx="4828271" cy="1953398"/>
          </a:xfrm>
        </p:grpSpPr>
        <p:grpSp>
          <p:nvGrpSpPr>
            <p:cNvPr id="8" name="Group 61"/>
            <p:cNvGrpSpPr/>
            <p:nvPr/>
          </p:nvGrpSpPr>
          <p:grpSpPr>
            <a:xfrm>
              <a:off x="4267200" y="3228201"/>
              <a:ext cx="340658" cy="734199"/>
              <a:chOff x="4267200" y="3228201"/>
              <a:chExt cx="340658" cy="734199"/>
            </a:xfrm>
          </p:grpSpPr>
          <p:sp>
            <p:nvSpPr>
              <p:cNvPr id="86" name="TextBox 85"/>
              <p:cNvSpPr txBox="1"/>
              <p:nvPr/>
            </p:nvSpPr>
            <p:spPr>
              <a:xfrm>
                <a:off x="4267200" y="3685401"/>
                <a:ext cx="340658" cy="276999"/>
              </a:xfrm>
              <a:prstGeom prst="rect">
                <a:avLst/>
              </a:prstGeom>
              <a:noFill/>
            </p:spPr>
            <p:txBody>
              <a:bodyPr wrap="none" rtlCol="0">
                <a:spAutoFit/>
              </a:bodyPr>
              <a:lstStyle/>
              <a:p>
                <a:r>
                  <a:rPr lang="en-US" sz="1200" dirty="0" smtClean="0">
                    <a:solidFill>
                      <a:prstClr val="white"/>
                    </a:solidFill>
                  </a:rPr>
                  <a:t>10</a:t>
                </a:r>
                <a:endParaRPr lang="en-US" sz="1200" dirty="0">
                  <a:solidFill>
                    <a:prstClr val="white"/>
                  </a:solidFill>
                </a:endParaRPr>
              </a:p>
            </p:txBody>
          </p:sp>
          <p:sp>
            <p:nvSpPr>
              <p:cNvPr id="89" name="TextBox 88"/>
              <p:cNvSpPr txBox="1"/>
              <p:nvPr/>
            </p:nvSpPr>
            <p:spPr>
              <a:xfrm>
                <a:off x="4267200" y="3228201"/>
                <a:ext cx="340658"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grpSp>
        <p:grpSp>
          <p:nvGrpSpPr>
            <p:cNvPr id="9" name="Group 60"/>
            <p:cNvGrpSpPr/>
            <p:nvPr/>
          </p:nvGrpSpPr>
          <p:grpSpPr>
            <a:xfrm>
              <a:off x="2031317" y="3352800"/>
              <a:ext cx="4828271" cy="1828799"/>
              <a:chOff x="2031317" y="3352800"/>
              <a:chExt cx="4828271" cy="1828799"/>
            </a:xfrm>
          </p:grpSpPr>
          <p:grpSp>
            <p:nvGrpSpPr>
              <p:cNvPr id="10" name="Group 58"/>
              <p:cNvGrpSpPr/>
              <p:nvPr/>
            </p:nvGrpSpPr>
            <p:grpSpPr>
              <a:xfrm>
                <a:off x="2031317" y="3886200"/>
                <a:ext cx="4828271" cy="381000"/>
                <a:chOff x="2031317" y="3886200"/>
                <a:chExt cx="4828271" cy="381000"/>
              </a:xfrm>
            </p:grpSpPr>
            <p:grpSp>
              <p:nvGrpSpPr>
                <p:cNvPr id="11" name="Group 57"/>
                <p:cNvGrpSpPr/>
                <p:nvPr/>
              </p:nvGrpSpPr>
              <p:grpSpPr>
                <a:xfrm>
                  <a:off x="2282824" y="4114800"/>
                  <a:ext cx="1144588" cy="152400"/>
                  <a:chOff x="2282824" y="4114800"/>
                  <a:chExt cx="1144588" cy="152400"/>
                </a:xfrm>
              </p:grpSpPr>
              <p:cxnSp>
                <p:nvCxnSpPr>
                  <p:cNvPr id="84" name="Straight Connector 83"/>
                  <p:cNvCxnSpPr/>
                  <p:nvPr/>
                </p:nvCxnSpPr>
                <p:spPr>
                  <a:xfrm rot="5400000">
                    <a:off x="3350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207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56"/>
                <p:cNvGrpSpPr/>
                <p:nvPr/>
              </p:nvGrpSpPr>
              <p:grpSpPr>
                <a:xfrm>
                  <a:off x="2031317" y="3886200"/>
                  <a:ext cx="4828271" cy="381000"/>
                  <a:chOff x="2031317" y="3886200"/>
                  <a:chExt cx="4828271" cy="381000"/>
                </a:xfrm>
              </p:grpSpPr>
              <p:cxnSp>
                <p:nvCxnSpPr>
                  <p:cNvPr id="80" name="Straight Connector 79"/>
                  <p:cNvCxnSpPr/>
                  <p:nvPr/>
                </p:nvCxnSpPr>
                <p:spPr>
                  <a:xfrm rot="5400000">
                    <a:off x="5638006"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6782594"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200400" y="3886200"/>
                    <a:ext cx="387771"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83" name="TextBox 82"/>
                  <p:cNvSpPr txBox="1"/>
                  <p:nvPr/>
                </p:nvSpPr>
                <p:spPr>
                  <a:xfrm>
                    <a:off x="2031317" y="3886200"/>
                    <a:ext cx="387771" cy="276999"/>
                  </a:xfrm>
                  <a:prstGeom prst="rect">
                    <a:avLst/>
                  </a:prstGeom>
                  <a:noFill/>
                </p:spPr>
                <p:txBody>
                  <a:bodyPr wrap="none" rtlCol="0">
                    <a:spAutoFit/>
                  </a:bodyPr>
                  <a:lstStyle/>
                  <a:p>
                    <a:r>
                      <a:rPr lang="en-US" sz="1200" dirty="0" smtClean="0">
                        <a:solidFill>
                          <a:prstClr val="white"/>
                        </a:solidFill>
                      </a:rPr>
                      <a:t>-40</a:t>
                    </a:r>
                    <a:endParaRPr lang="en-US" sz="1200" dirty="0">
                      <a:solidFill>
                        <a:prstClr val="white"/>
                      </a:solidFill>
                    </a:endParaRPr>
                  </a:p>
                </p:txBody>
              </p:sp>
            </p:grpSp>
          </p:grpSp>
          <p:grpSp>
            <p:nvGrpSpPr>
              <p:cNvPr id="13" name="Group 55"/>
              <p:cNvGrpSpPr/>
              <p:nvPr/>
            </p:nvGrpSpPr>
            <p:grpSpPr>
              <a:xfrm>
                <a:off x="4164917" y="3352800"/>
                <a:ext cx="637273" cy="1828799"/>
                <a:chOff x="4164917" y="3352800"/>
                <a:chExt cx="637273" cy="1828799"/>
              </a:xfrm>
            </p:grpSpPr>
            <p:cxnSp>
              <p:nvCxnSpPr>
                <p:cNvPr id="73" name="Straight Connector 72"/>
                <p:cNvCxnSpPr/>
                <p:nvPr/>
              </p:nvCxnSpPr>
              <p:spPr>
                <a:xfrm rot="10800000">
                  <a:off x="4570411" y="38100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0800000">
                  <a:off x="4570411" y="33528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0800000">
                  <a:off x="4572001" y="5180009"/>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0800000">
                  <a:off x="4572001" y="4722809"/>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164917" y="4599801"/>
                  <a:ext cx="387771" cy="276999"/>
                </a:xfrm>
                <a:prstGeom prst="rect">
                  <a:avLst/>
                </a:prstGeom>
                <a:noFill/>
              </p:spPr>
              <p:txBody>
                <a:bodyPr wrap="none" rtlCol="0">
                  <a:spAutoFit/>
                </a:bodyPr>
                <a:lstStyle/>
                <a:p>
                  <a:r>
                    <a:rPr lang="en-US" sz="1200" dirty="0" smtClean="0">
                      <a:solidFill>
                        <a:prstClr val="white"/>
                      </a:solidFill>
                    </a:rPr>
                    <a:t>-10</a:t>
                  </a:r>
                  <a:endParaRPr lang="en-US" sz="1200" dirty="0">
                    <a:solidFill>
                      <a:prstClr val="white"/>
                    </a:solidFill>
                  </a:endParaRPr>
                </a:p>
              </p:txBody>
            </p:sp>
          </p:grpSp>
        </p:grpSp>
      </p:grpSp>
      <p:sp>
        <p:nvSpPr>
          <p:cNvPr id="90" name="TextBox 89"/>
          <p:cNvSpPr txBox="1"/>
          <p:nvPr/>
        </p:nvSpPr>
        <p:spPr>
          <a:xfrm>
            <a:off x="5201369" y="4257581"/>
            <a:ext cx="387771"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94" name="TextBox 93"/>
          <p:cNvSpPr txBox="1"/>
          <p:nvPr/>
        </p:nvSpPr>
        <p:spPr>
          <a:xfrm>
            <a:off x="6547806" y="3523382"/>
            <a:ext cx="340658"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101" name="TextBox 100"/>
          <p:cNvSpPr txBox="1"/>
          <p:nvPr/>
        </p:nvSpPr>
        <p:spPr>
          <a:xfrm>
            <a:off x="7690806" y="3523382"/>
            <a:ext cx="340658" cy="276999"/>
          </a:xfrm>
          <a:prstGeom prst="rect">
            <a:avLst/>
          </a:prstGeom>
          <a:noFill/>
        </p:spPr>
        <p:txBody>
          <a:bodyPr wrap="none" rtlCol="0">
            <a:spAutoFit/>
          </a:bodyPr>
          <a:lstStyle/>
          <a:p>
            <a:r>
              <a:rPr lang="en-US" sz="1200" dirty="0" smtClean="0">
                <a:solidFill>
                  <a:prstClr val="white"/>
                </a:solidFill>
              </a:rPr>
              <a:t>40</a:t>
            </a:r>
            <a:endParaRPr lang="en-US" sz="1200" dirty="0">
              <a:solidFill>
                <a:prstClr val="white"/>
              </a:solidFill>
            </a:endParaRPr>
          </a:p>
        </p:txBody>
      </p:sp>
      <p:cxnSp>
        <p:nvCxnSpPr>
          <p:cNvPr id="102" name="Straight Arrow Connector 101"/>
          <p:cNvCxnSpPr>
            <a:endCxn id="29" idx="1"/>
          </p:cNvCxnSpPr>
          <p:nvPr/>
        </p:nvCxnSpPr>
        <p:spPr>
          <a:xfrm>
            <a:off x="5030204" y="2907285"/>
            <a:ext cx="520792" cy="4693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3042606" y="5322790"/>
            <a:ext cx="4075793" cy="369332"/>
          </a:xfrm>
          <a:prstGeom prst="rect">
            <a:avLst/>
          </a:prstGeom>
          <a:noFill/>
        </p:spPr>
        <p:txBody>
          <a:bodyPr wrap="none" rtlCol="0">
            <a:spAutoFit/>
          </a:bodyPr>
          <a:lstStyle/>
          <a:p>
            <a:r>
              <a:rPr lang="en-US" dirty="0" smtClean="0">
                <a:solidFill>
                  <a:srgbClr val="F79646">
                    <a:lumMod val="75000"/>
                  </a:srgbClr>
                </a:solidFill>
              </a:rPr>
              <a:t>Calcium-Aluminum Inclusions (4.56 </a:t>
            </a:r>
            <a:r>
              <a:rPr lang="en-US" dirty="0" err="1" smtClean="0">
                <a:solidFill>
                  <a:srgbClr val="F79646">
                    <a:lumMod val="75000"/>
                  </a:srgbClr>
                </a:solidFill>
              </a:rPr>
              <a:t>Gyrs</a:t>
            </a:r>
            <a:r>
              <a:rPr lang="en-US" dirty="0" smtClean="0">
                <a:solidFill>
                  <a:srgbClr val="F79646">
                    <a:lumMod val="75000"/>
                  </a:srgbClr>
                </a:solidFill>
              </a:rPr>
              <a:t>.)</a:t>
            </a:r>
            <a:endParaRPr lang="en-US" dirty="0">
              <a:solidFill>
                <a:srgbClr val="F79646">
                  <a:lumMod val="75000"/>
                </a:srgbClr>
              </a:solidFill>
            </a:endParaRPr>
          </a:p>
        </p:txBody>
      </p:sp>
      <p:sp>
        <p:nvSpPr>
          <p:cNvPr id="119" name="TextBox 118"/>
          <p:cNvSpPr txBox="1"/>
          <p:nvPr/>
        </p:nvSpPr>
        <p:spPr>
          <a:xfrm>
            <a:off x="1642634" y="4802649"/>
            <a:ext cx="1095172" cy="369332"/>
          </a:xfrm>
          <a:prstGeom prst="rect">
            <a:avLst/>
          </a:prstGeom>
          <a:noFill/>
          <a:ln>
            <a:solidFill>
              <a:schemeClr val="bg1"/>
            </a:solidFill>
          </a:ln>
        </p:spPr>
        <p:txBody>
          <a:bodyPr wrap="square" rtlCol="0">
            <a:spAutoFit/>
          </a:bodyPr>
          <a:lstStyle/>
          <a:p>
            <a:r>
              <a:rPr lang="en-US" dirty="0" smtClean="0">
                <a:solidFill>
                  <a:srgbClr val="F79646">
                    <a:lumMod val="75000"/>
                  </a:srgbClr>
                </a:solidFill>
              </a:rPr>
              <a:t>The Sun ?</a:t>
            </a:r>
            <a:endParaRPr lang="en-US" dirty="0">
              <a:solidFill>
                <a:srgbClr val="F79646">
                  <a:lumMod val="75000"/>
                </a:srgbClr>
              </a:solidFill>
            </a:endParaRPr>
          </a:p>
        </p:txBody>
      </p:sp>
      <p:sp>
        <p:nvSpPr>
          <p:cNvPr id="121" name="TextBox 120"/>
          <p:cNvSpPr txBox="1"/>
          <p:nvPr/>
        </p:nvSpPr>
        <p:spPr>
          <a:xfrm>
            <a:off x="2071638" y="3101881"/>
            <a:ext cx="387771" cy="276999"/>
          </a:xfrm>
          <a:prstGeom prst="rect">
            <a:avLst/>
          </a:prstGeom>
          <a:noFill/>
        </p:spPr>
        <p:txBody>
          <a:bodyPr wrap="none" rtlCol="0">
            <a:spAutoFit/>
          </a:bodyPr>
          <a:lstStyle/>
          <a:p>
            <a:r>
              <a:rPr lang="en-US" sz="1200" dirty="0" smtClean="0">
                <a:solidFill>
                  <a:prstClr val="white"/>
                </a:solidFill>
              </a:rPr>
              <a:t>-60</a:t>
            </a:r>
            <a:endParaRPr lang="en-US" sz="1200" dirty="0">
              <a:solidFill>
                <a:prstClr val="white"/>
              </a:solidFill>
            </a:endParaRPr>
          </a:p>
        </p:txBody>
      </p:sp>
      <p:cxnSp>
        <p:nvCxnSpPr>
          <p:cNvPr id="122" name="Straight Connector 121"/>
          <p:cNvCxnSpPr/>
          <p:nvPr/>
        </p:nvCxnSpPr>
        <p:spPr>
          <a:xfrm rot="5400000">
            <a:off x="2227424" y="3443987"/>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1187612" y="3405887"/>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1070720" y="3078712"/>
            <a:ext cx="387771" cy="276999"/>
          </a:xfrm>
          <a:prstGeom prst="rect">
            <a:avLst/>
          </a:prstGeom>
          <a:noFill/>
        </p:spPr>
        <p:txBody>
          <a:bodyPr wrap="none" rtlCol="0">
            <a:spAutoFit/>
          </a:bodyPr>
          <a:lstStyle/>
          <a:p>
            <a:r>
              <a:rPr lang="en-US" sz="1200" dirty="0" smtClean="0">
                <a:solidFill>
                  <a:prstClr val="white"/>
                </a:solidFill>
              </a:rPr>
              <a:t>-80</a:t>
            </a:r>
            <a:endParaRPr lang="en-US" sz="1200" dirty="0">
              <a:solidFill>
                <a:prstClr val="white"/>
              </a:solidFill>
            </a:endParaRPr>
          </a:p>
        </p:txBody>
      </p:sp>
      <p:cxnSp>
        <p:nvCxnSpPr>
          <p:cNvPr id="133" name="Straight Connector 132"/>
          <p:cNvCxnSpPr/>
          <p:nvPr/>
        </p:nvCxnSpPr>
        <p:spPr>
          <a:xfrm rot="5400000">
            <a:off x="147800" y="3387355"/>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69429" y="3066182"/>
            <a:ext cx="465768" cy="276999"/>
          </a:xfrm>
          <a:prstGeom prst="rect">
            <a:avLst/>
          </a:prstGeom>
          <a:noFill/>
        </p:spPr>
        <p:txBody>
          <a:bodyPr wrap="none" rtlCol="0">
            <a:spAutoFit/>
          </a:bodyPr>
          <a:lstStyle/>
          <a:p>
            <a:r>
              <a:rPr lang="en-US" sz="1200" dirty="0" smtClean="0">
                <a:solidFill>
                  <a:prstClr val="white"/>
                </a:solidFill>
              </a:rPr>
              <a:t>-100</a:t>
            </a:r>
            <a:endParaRPr lang="en-US" sz="1200" dirty="0">
              <a:solidFill>
                <a:prstClr val="white"/>
              </a:solidFill>
            </a:endParaRPr>
          </a:p>
        </p:txBody>
      </p:sp>
      <p:cxnSp>
        <p:nvCxnSpPr>
          <p:cNvPr id="140" name="Straight Connector 139"/>
          <p:cNvCxnSpPr/>
          <p:nvPr/>
        </p:nvCxnSpPr>
        <p:spPr>
          <a:xfrm rot="10800000">
            <a:off x="56461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0800000">
            <a:off x="5646107" y="44083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0800000">
            <a:off x="5633407" y="53227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10800000">
            <a:off x="56334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5217318" y="4727090"/>
            <a:ext cx="387771" cy="276999"/>
          </a:xfrm>
          <a:prstGeom prst="rect">
            <a:avLst/>
          </a:prstGeom>
          <a:noFill/>
        </p:spPr>
        <p:txBody>
          <a:bodyPr wrap="none" rtlCol="0">
            <a:spAutoFit/>
          </a:bodyPr>
          <a:lstStyle/>
          <a:p>
            <a:r>
              <a:rPr lang="en-US" sz="1200" dirty="0" smtClean="0">
                <a:solidFill>
                  <a:prstClr val="white"/>
                </a:solidFill>
              </a:rPr>
              <a:t>-30</a:t>
            </a:r>
            <a:endParaRPr lang="en-US" sz="1200" dirty="0">
              <a:solidFill>
                <a:prstClr val="white"/>
              </a:solidFill>
            </a:endParaRPr>
          </a:p>
        </p:txBody>
      </p:sp>
      <p:cxnSp>
        <p:nvCxnSpPr>
          <p:cNvPr id="147" name="Straight Arrow Connector 146"/>
          <p:cNvCxnSpPr>
            <a:stCxn id="150" idx="2"/>
          </p:cNvCxnSpPr>
          <p:nvPr/>
        </p:nvCxnSpPr>
        <p:spPr>
          <a:xfrm rot="5400000">
            <a:off x="354094" y="5931758"/>
            <a:ext cx="449072" cy="984181"/>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2162800" y="5361344"/>
            <a:ext cx="609600" cy="623510"/>
          </a:xfrm>
          <a:prstGeom prst="ellipse">
            <a:avLst/>
          </a:prstGeom>
          <a:solidFill>
            <a:schemeClr val="accent6"/>
          </a:solidFill>
          <a:effectLst>
            <a:glow rad="101600">
              <a:schemeClr val="accent6">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prstClr val="black"/>
                </a:solidFill>
              </a:rPr>
              <a:t>?</a:t>
            </a:r>
            <a:endParaRPr lang="en-US" sz="2200" b="1" dirty="0">
              <a:solidFill>
                <a:prstClr val="black"/>
              </a:solidFill>
            </a:endParaRPr>
          </a:p>
        </p:txBody>
      </p:sp>
      <p:sp>
        <p:nvSpPr>
          <p:cNvPr id="150" name="TextBox 149"/>
          <p:cNvSpPr txBox="1"/>
          <p:nvPr/>
        </p:nvSpPr>
        <p:spPr>
          <a:xfrm>
            <a:off x="465946" y="5552981"/>
            <a:ext cx="1209548" cy="646331"/>
          </a:xfrm>
          <a:prstGeom prst="rect">
            <a:avLst/>
          </a:prstGeom>
          <a:noFill/>
          <a:ln>
            <a:solidFill>
              <a:schemeClr val="accent6"/>
            </a:solidFill>
          </a:ln>
        </p:spPr>
        <p:txBody>
          <a:bodyPr wrap="none" rtlCol="0">
            <a:spAutoFit/>
          </a:bodyPr>
          <a:lstStyle/>
          <a:p>
            <a:r>
              <a:rPr lang="en-US" dirty="0" smtClean="0">
                <a:solidFill>
                  <a:prstClr val="white"/>
                </a:solidFill>
              </a:rPr>
              <a:t>Solar Wind</a:t>
            </a:r>
          </a:p>
          <a:p>
            <a:r>
              <a:rPr lang="en-US" dirty="0" smtClean="0">
                <a:solidFill>
                  <a:prstClr val="white"/>
                </a:solidFill>
              </a:rPr>
              <a:t> (-99, -79)</a:t>
            </a:r>
            <a:endParaRPr lang="en-US" dirty="0">
              <a:solidFill>
                <a:prstClr val="white"/>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304800"/>
            <a:ext cx="7772400" cy="1143000"/>
          </a:xfrm>
        </p:spPr>
        <p:txBody>
          <a:bodyPr/>
          <a:lstStyle/>
          <a:p>
            <a:r>
              <a:rPr lang="en-US" dirty="0">
                <a:solidFill>
                  <a:schemeClr val="bg1"/>
                </a:solidFill>
              </a:rPr>
              <a:t>Molecular Clouds</a:t>
            </a:r>
          </a:p>
        </p:txBody>
      </p:sp>
      <p:sp>
        <p:nvSpPr>
          <p:cNvPr id="5124" name="Rectangle 4"/>
          <p:cNvSpPr>
            <a:spLocks noGrp="1" noChangeArrowheads="1"/>
          </p:cNvSpPr>
          <p:nvPr>
            <p:ph type="body" sz="half" idx="2"/>
          </p:nvPr>
        </p:nvSpPr>
        <p:spPr>
          <a:xfrm>
            <a:off x="5105400" y="2014537"/>
            <a:ext cx="3810000" cy="4462463"/>
          </a:xfrm>
          <a:ln>
            <a:solidFill>
              <a:schemeClr val="tx1"/>
            </a:solidFill>
          </a:ln>
        </p:spPr>
        <p:txBody>
          <a:bodyPr>
            <a:normAutofit/>
          </a:bodyPr>
          <a:lstStyle/>
          <a:p>
            <a:pPr>
              <a:lnSpc>
                <a:spcPct val="90000"/>
              </a:lnSpc>
            </a:pPr>
            <a:r>
              <a:rPr lang="en-US" sz="2400" dirty="0">
                <a:solidFill>
                  <a:schemeClr val="bg1"/>
                </a:solidFill>
              </a:rPr>
              <a:t>Gas and</a:t>
            </a:r>
            <a:r>
              <a:rPr lang="en-US" sz="2400" dirty="0" smtClean="0">
                <a:solidFill>
                  <a:schemeClr val="bg1"/>
                </a:solidFill>
              </a:rPr>
              <a:t> Dust</a:t>
            </a:r>
          </a:p>
          <a:p>
            <a:pPr>
              <a:lnSpc>
                <a:spcPct val="90000"/>
              </a:lnSpc>
              <a:buNone/>
            </a:pPr>
            <a:endParaRPr lang="en-US" sz="2400" dirty="0" smtClean="0">
              <a:solidFill>
                <a:schemeClr val="bg1"/>
              </a:solidFill>
            </a:endParaRPr>
          </a:p>
          <a:p>
            <a:pPr>
              <a:lnSpc>
                <a:spcPct val="90000"/>
              </a:lnSpc>
            </a:pPr>
            <a:r>
              <a:rPr lang="en-US" sz="2400" dirty="0" smtClean="0">
                <a:solidFill>
                  <a:schemeClr val="bg1"/>
                </a:solidFill>
              </a:rPr>
              <a:t>Molecular Cloud Chemistry: H</a:t>
            </a:r>
            <a:r>
              <a:rPr lang="en-US" sz="2400" baseline="-25000" dirty="0" smtClean="0">
                <a:solidFill>
                  <a:schemeClr val="bg1"/>
                </a:solidFill>
              </a:rPr>
              <a:t>2</a:t>
            </a:r>
            <a:r>
              <a:rPr lang="en-US" sz="2400" dirty="0" smtClean="0">
                <a:solidFill>
                  <a:schemeClr val="bg1"/>
                </a:solidFill>
              </a:rPr>
              <a:t> and ice formation on dust grain surfaces</a:t>
            </a:r>
          </a:p>
          <a:p>
            <a:pPr>
              <a:lnSpc>
                <a:spcPct val="90000"/>
              </a:lnSpc>
            </a:pPr>
            <a:endParaRPr lang="en-US" sz="2400" dirty="0" smtClean="0">
              <a:solidFill>
                <a:schemeClr val="bg1"/>
              </a:solidFill>
            </a:endParaRPr>
          </a:p>
          <a:p>
            <a:pPr>
              <a:lnSpc>
                <a:spcPct val="90000"/>
              </a:lnSpc>
            </a:pPr>
            <a:r>
              <a:rPr lang="en-US" sz="2400" dirty="0" smtClean="0">
                <a:solidFill>
                  <a:schemeClr val="bg1"/>
                </a:solidFill>
              </a:rPr>
              <a:t>Gravitational Instabilities &amp; Dust Cooling </a:t>
            </a:r>
            <a:r>
              <a:rPr lang="en-US" sz="2400" dirty="0" err="1" smtClean="0">
                <a:solidFill>
                  <a:schemeClr val="bg1"/>
                </a:solidFill>
                <a:latin typeface="Wingdings"/>
                <a:ea typeface="Wingdings"/>
                <a:cs typeface="Wingdings"/>
              </a:rPr>
              <a:t></a:t>
            </a:r>
            <a:r>
              <a:rPr lang="en-US" sz="2400" dirty="0" smtClean="0">
                <a:solidFill>
                  <a:schemeClr val="bg1"/>
                </a:solidFill>
              </a:rPr>
              <a:t> Star Formation</a:t>
            </a:r>
          </a:p>
          <a:p>
            <a:pPr>
              <a:lnSpc>
                <a:spcPct val="90000"/>
              </a:lnSpc>
              <a:buNone/>
            </a:pPr>
            <a:endParaRPr lang="en-US" sz="2400" dirty="0" smtClean="0">
              <a:solidFill>
                <a:schemeClr val="bg1"/>
              </a:solidFill>
            </a:endParaRPr>
          </a:p>
          <a:p>
            <a:pPr>
              <a:lnSpc>
                <a:spcPct val="90000"/>
              </a:lnSpc>
            </a:pPr>
            <a:endParaRPr lang="en-US" sz="2400" dirty="0">
              <a:solidFill>
                <a:schemeClr val="bg1"/>
              </a:solidFill>
            </a:endParaRPr>
          </a:p>
        </p:txBody>
      </p:sp>
      <p:pic>
        <p:nvPicPr>
          <p:cNvPr id="5125" name="Picture 5"/>
          <p:cNvPicPr>
            <a:picLocks noGrp="1" noChangeAspect="1" noChangeArrowheads="1"/>
          </p:cNvPicPr>
          <p:nvPr>
            <p:ph type="clipArt" sz="half" idx="1"/>
          </p:nvPr>
        </p:nvPicPr>
        <p:blipFill>
          <a:blip r:embed="rId3"/>
          <a:srcRect/>
          <a:stretch>
            <a:fillRect/>
          </a:stretch>
        </p:blipFill>
        <p:spPr>
          <a:xfrm>
            <a:off x="457200" y="1968500"/>
            <a:ext cx="4419600" cy="3289300"/>
          </a:xfrm>
          <a:noFill/>
          <a:ln/>
        </p:spPr>
      </p:pic>
      <p:sp>
        <p:nvSpPr>
          <p:cNvPr id="5126" name="Rectangle 6"/>
          <p:cNvSpPr>
            <a:spLocks noChangeArrowheads="1"/>
          </p:cNvSpPr>
          <p:nvPr/>
        </p:nvSpPr>
        <p:spPr bwMode="auto">
          <a:xfrm>
            <a:off x="609600" y="6019800"/>
            <a:ext cx="2897285" cy="36933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Eagle Nebula (Hubble Image)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Oxygen in Dense Molecular Clouds (</a:t>
            </a:r>
            <a:r>
              <a:rPr lang="en-US" dirty="0" err="1" smtClean="0">
                <a:solidFill>
                  <a:schemeClr val="bg1"/>
                </a:solidFill>
              </a:rPr>
              <a:t>n</a:t>
            </a:r>
            <a:r>
              <a:rPr lang="en-US" baseline="-25000" dirty="0" err="1" smtClean="0">
                <a:solidFill>
                  <a:schemeClr val="bg1"/>
                </a:solidFill>
              </a:rPr>
              <a:t>H</a:t>
            </a:r>
            <a:r>
              <a:rPr lang="en-US" dirty="0" smtClean="0">
                <a:solidFill>
                  <a:schemeClr val="bg1"/>
                </a:solidFill>
              </a:rPr>
              <a:t>&gt;10</a:t>
            </a:r>
            <a:r>
              <a:rPr lang="en-US" baseline="30000" dirty="0" smtClean="0">
                <a:solidFill>
                  <a:schemeClr val="bg1"/>
                </a:solidFill>
              </a:rPr>
              <a:t>4</a:t>
            </a:r>
            <a:r>
              <a:rPr lang="en-US" dirty="0" smtClean="0">
                <a:solidFill>
                  <a:schemeClr val="bg1"/>
                </a:solidFill>
              </a:rPr>
              <a:t> cm</a:t>
            </a:r>
            <a:r>
              <a:rPr lang="en-US" baseline="30000" dirty="0" smtClean="0">
                <a:solidFill>
                  <a:schemeClr val="bg1"/>
                </a:solidFill>
              </a:rPr>
              <a:t>-3</a:t>
            </a:r>
            <a:r>
              <a:rPr lang="en-US" dirty="0" smtClean="0">
                <a:solidFill>
                  <a:schemeClr val="bg1"/>
                </a:solidFill>
              </a:rPr>
              <a:t>)</a:t>
            </a:r>
            <a:endParaRPr lang="en-US" dirty="0">
              <a:solidFill>
                <a:schemeClr val="bg1"/>
              </a:solidFill>
            </a:endParaRPr>
          </a:p>
        </p:txBody>
      </p:sp>
      <p:sp>
        <p:nvSpPr>
          <p:cNvPr id="3" name="Content Placeholder 2"/>
          <p:cNvSpPr>
            <a:spLocks noGrp="1"/>
          </p:cNvSpPr>
          <p:nvPr>
            <p:ph idx="1"/>
          </p:nvPr>
        </p:nvSpPr>
        <p:spPr>
          <a:xfrm>
            <a:off x="330200" y="1798637"/>
            <a:ext cx="5930900" cy="4754563"/>
          </a:xfrm>
          <a:ln>
            <a:solidFill>
              <a:schemeClr val="tx1"/>
            </a:solidFill>
          </a:ln>
        </p:spPr>
        <p:txBody>
          <a:bodyPr>
            <a:normAutofit fontScale="92500" lnSpcReduction="20000"/>
          </a:bodyPr>
          <a:lstStyle/>
          <a:p>
            <a:r>
              <a:rPr lang="en-US" dirty="0" smtClean="0">
                <a:solidFill>
                  <a:schemeClr val="bg1"/>
                </a:solidFill>
              </a:rPr>
              <a:t>Dust Grains catalyze the formation of H</a:t>
            </a:r>
            <a:r>
              <a:rPr lang="en-US" baseline="-25000" dirty="0" smtClean="0">
                <a:solidFill>
                  <a:schemeClr val="bg1"/>
                </a:solidFill>
              </a:rPr>
              <a:t>2</a:t>
            </a:r>
            <a:r>
              <a:rPr lang="en-US" dirty="0" smtClean="0">
                <a:solidFill>
                  <a:schemeClr val="bg1"/>
                </a:solidFill>
              </a:rPr>
              <a:t>, H</a:t>
            </a:r>
            <a:r>
              <a:rPr lang="en-US" baseline="-25000" dirty="0" smtClean="0">
                <a:solidFill>
                  <a:schemeClr val="bg1"/>
                </a:solidFill>
              </a:rPr>
              <a:t>2</a:t>
            </a:r>
            <a:r>
              <a:rPr lang="en-US" dirty="0" smtClean="0">
                <a:solidFill>
                  <a:schemeClr val="bg1"/>
                </a:solidFill>
              </a:rPr>
              <a:t>O, …</a:t>
            </a:r>
          </a:p>
          <a:p>
            <a:endParaRPr lang="en-US" dirty="0" smtClean="0">
              <a:solidFill>
                <a:schemeClr val="bg1"/>
              </a:solidFill>
            </a:endParaRPr>
          </a:p>
          <a:p>
            <a:r>
              <a:rPr lang="en-US" dirty="0" smtClean="0">
                <a:solidFill>
                  <a:schemeClr val="bg1"/>
                </a:solidFill>
              </a:rPr>
              <a:t>Oxygen bound to interstellar silicates (~30%)</a:t>
            </a:r>
          </a:p>
          <a:p>
            <a:pPr>
              <a:buNone/>
            </a:pPr>
            <a:endParaRPr lang="en-US" dirty="0" smtClean="0">
              <a:solidFill>
                <a:schemeClr val="bg1"/>
              </a:solidFill>
            </a:endParaRPr>
          </a:p>
          <a:p>
            <a:pPr>
              <a:buNone/>
            </a:pPr>
            <a:endParaRPr lang="en-US" dirty="0" smtClean="0">
              <a:solidFill>
                <a:schemeClr val="bg1"/>
              </a:solidFill>
            </a:endParaRPr>
          </a:p>
          <a:p>
            <a:r>
              <a:rPr lang="en-US" dirty="0" smtClean="0">
                <a:solidFill>
                  <a:schemeClr val="bg1"/>
                </a:solidFill>
              </a:rPr>
              <a:t>Simulations of Chemical Evolution indicate that H</a:t>
            </a:r>
            <a:r>
              <a:rPr lang="en-US" baseline="-25000" dirty="0" smtClean="0">
                <a:solidFill>
                  <a:schemeClr val="bg1"/>
                </a:solidFill>
              </a:rPr>
              <a:t>2</a:t>
            </a:r>
            <a:r>
              <a:rPr lang="en-US" dirty="0" smtClean="0">
                <a:solidFill>
                  <a:schemeClr val="bg1"/>
                </a:solidFill>
              </a:rPr>
              <a:t>O (ice) is a major O reservoir </a:t>
            </a:r>
            <a:r>
              <a:rPr lang="en-US" dirty="0" smtClean="0">
                <a:solidFill>
                  <a:srgbClr val="FFFF00"/>
                </a:solidFill>
              </a:rPr>
              <a:t>(~50-60% of “</a:t>
            </a:r>
            <a:r>
              <a:rPr lang="en-US" dirty="0" err="1" smtClean="0">
                <a:solidFill>
                  <a:srgbClr val="FFFF00"/>
                </a:solidFill>
              </a:rPr>
              <a:t>volatile”oxygen</a:t>
            </a:r>
            <a:r>
              <a:rPr lang="en-US" dirty="0" smtClean="0">
                <a:solidFill>
                  <a:srgbClr val="FFFF00"/>
                </a:solidFill>
              </a:rPr>
              <a:t> )</a:t>
            </a:r>
          </a:p>
          <a:p>
            <a:pPr>
              <a:buNone/>
            </a:pPr>
            <a:endParaRPr lang="en-US" dirty="0" smtClean="0">
              <a:solidFill>
                <a:srgbClr val="FFFF00"/>
              </a:solidFill>
            </a:endParaRPr>
          </a:p>
          <a:p>
            <a:pPr>
              <a:buNone/>
            </a:pPr>
            <a:endParaRPr lang="en-US" dirty="0" smtClean="0"/>
          </a:p>
          <a:p>
            <a:endParaRPr lang="en-US" dirty="0" smtClean="0"/>
          </a:p>
          <a:p>
            <a:endParaRPr lang="en-US" dirty="0" smtClean="0"/>
          </a:p>
        </p:txBody>
      </p:sp>
      <p:pic>
        <p:nvPicPr>
          <p:cNvPr id="4" name="Picture 5"/>
          <p:cNvPicPr>
            <a:picLocks noChangeAspect="1" noChangeArrowheads="1"/>
          </p:cNvPicPr>
          <p:nvPr/>
        </p:nvPicPr>
        <p:blipFill>
          <a:blip r:embed="rId2"/>
          <a:srcRect/>
          <a:stretch>
            <a:fillRect/>
          </a:stretch>
        </p:blipFill>
        <p:spPr bwMode="auto">
          <a:xfrm>
            <a:off x="5943600" y="2603500"/>
            <a:ext cx="2764383" cy="2057400"/>
          </a:xfrm>
          <a:prstGeom prst="rect">
            <a:avLst/>
          </a:prstGeom>
          <a:noFill/>
          <a:ln w="9525">
            <a:noFill/>
            <a:miter lim="800000"/>
            <a:headEnd/>
            <a:tailEnd/>
          </a:ln>
        </p:spPr>
      </p:pic>
      <p:sp>
        <p:nvSpPr>
          <p:cNvPr id="5" name="TextBox 4"/>
          <p:cNvSpPr txBox="1"/>
          <p:nvPr/>
        </p:nvSpPr>
        <p:spPr>
          <a:xfrm>
            <a:off x="7010400" y="5562600"/>
            <a:ext cx="774822" cy="369332"/>
          </a:xfrm>
          <a:prstGeom prst="rect">
            <a:avLst/>
          </a:prstGeom>
          <a:noFill/>
          <a:ln>
            <a:solidFill>
              <a:schemeClr val="tx1"/>
            </a:solidFill>
          </a:ln>
        </p:spPr>
        <p:txBody>
          <a:bodyPr wrap="none" rtlCol="0">
            <a:spAutoFit/>
          </a:bodyPr>
          <a:lstStyle/>
          <a:p>
            <a:r>
              <a:rPr lang="en-US" dirty="0" smtClean="0"/>
              <a:t>How?</a:t>
            </a:r>
            <a:endParaRPr lang="en-US" dirty="0"/>
          </a:p>
        </p:txBody>
      </p:sp>
      <p:sp>
        <p:nvSpPr>
          <p:cNvPr id="6" name="TextBox 5"/>
          <p:cNvSpPr txBox="1"/>
          <p:nvPr/>
        </p:nvSpPr>
        <p:spPr>
          <a:xfrm>
            <a:off x="2273300" y="17145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Dust Grain Surfaces Catalyze Chemical Reactions</a:t>
            </a:r>
            <a:endParaRPr lang="en-US" dirty="0">
              <a:solidFill>
                <a:schemeClr val="bg1"/>
              </a:solidFill>
            </a:endParaRPr>
          </a:p>
        </p:txBody>
      </p:sp>
      <p:sp>
        <p:nvSpPr>
          <p:cNvPr id="4" name="Oval 3"/>
          <p:cNvSpPr/>
          <p:nvPr/>
        </p:nvSpPr>
        <p:spPr>
          <a:xfrm>
            <a:off x="939165" y="4191000"/>
            <a:ext cx="7620000" cy="6705600"/>
          </a:xfrm>
          <a:prstGeom prst="ellipse">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887561" y="2950458"/>
            <a:ext cx="444371" cy="630942"/>
          </a:xfrm>
          <a:prstGeom prst="rect">
            <a:avLst/>
          </a:prstGeom>
          <a:noFill/>
        </p:spPr>
        <p:txBody>
          <a:bodyPr wrap="none" rtlCol="0">
            <a:spAutoFit/>
          </a:bodyPr>
          <a:lstStyle/>
          <a:p>
            <a:r>
              <a:rPr lang="en-US" sz="3500" dirty="0" smtClean="0">
                <a:solidFill>
                  <a:schemeClr val="bg1"/>
                </a:solidFill>
              </a:rPr>
              <a:t>A</a:t>
            </a:r>
            <a:endParaRPr lang="en-US" sz="3500" dirty="0">
              <a:solidFill>
                <a:schemeClr val="bg1"/>
              </a:solidFill>
            </a:endParaRPr>
          </a:p>
        </p:txBody>
      </p:sp>
      <p:sp>
        <p:nvSpPr>
          <p:cNvPr id="10" name="Oval 9"/>
          <p:cNvSpPr/>
          <p:nvPr/>
        </p:nvSpPr>
        <p:spPr>
          <a:xfrm>
            <a:off x="2844165" y="4343400"/>
            <a:ext cx="228600" cy="228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8659961" y="2721858"/>
            <a:ext cx="428811" cy="630942"/>
          </a:xfrm>
          <a:prstGeom prst="rect">
            <a:avLst/>
          </a:prstGeom>
          <a:noFill/>
        </p:spPr>
        <p:txBody>
          <a:bodyPr wrap="none" rtlCol="0">
            <a:spAutoFit/>
          </a:bodyPr>
          <a:lstStyle/>
          <a:p>
            <a:r>
              <a:rPr lang="en-US" sz="3500" dirty="0" smtClean="0">
                <a:solidFill>
                  <a:schemeClr val="bg1"/>
                </a:solidFill>
              </a:rPr>
              <a:t>B</a:t>
            </a:r>
            <a:endParaRPr lang="en-US" sz="3500" dirty="0">
              <a:solidFill>
                <a:schemeClr val="bg1"/>
              </a:solidFill>
            </a:endParaRPr>
          </a:p>
        </p:txBody>
      </p:sp>
      <p:sp>
        <p:nvSpPr>
          <p:cNvPr id="17" name="Oval 16"/>
          <p:cNvSpPr/>
          <p:nvPr/>
        </p:nvSpPr>
        <p:spPr>
          <a:xfrm>
            <a:off x="4444365" y="3962400"/>
            <a:ext cx="228600" cy="228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Oval 17"/>
          <p:cNvSpPr/>
          <p:nvPr/>
        </p:nvSpPr>
        <p:spPr>
          <a:xfrm>
            <a:off x="4672965" y="3886200"/>
            <a:ext cx="320040" cy="320040"/>
          </a:xfrm>
          <a:prstGeom prst="ellipse">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4351149" y="1981200"/>
            <a:ext cx="717308" cy="661720"/>
          </a:xfrm>
          <a:prstGeom prst="rect">
            <a:avLst/>
          </a:prstGeom>
          <a:noFill/>
        </p:spPr>
        <p:txBody>
          <a:bodyPr wrap="none" rtlCol="0">
            <a:spAutoFit/>
          </a:bodyPr>
          <a:lstStyle/>
          <a:p>
            <a:r>
              <a:rPr lang="en-US" sz="3700" dirty="0" smtClean="0">
                <a:solidFill>
                  <a:schemeClr val="bg1"/>
                </a:solidFill>
              </a:rPr>
              <a:t>AB</a:t>
            </a:r>
            <a:endParaRPr lang="en-US" sz="3700" dirty="0">
              <a:solidFill>
                <a:schemeClr val="bg1"/>
              </a:solidFill>
            </a:endParaRPr>
          </a:p>
        </p:txBody>
      </p:sp>
      <p:sp>
        <p:nvSpPr>
          <p:cNvPr id="20" name="TextBox 19"/>
          <p:cNvSpPr txBox="1"/>
          <p:nvPr/>
        </p:nvSpPr>
        <p:spPr>
          <a:xfrm>
            <a:off x="2743200" y="5002649"/>
            <a:ext cx="3559519" cy="1169551"/>
          </a:xfrm>
          <a:prstGeom prst="rect">
            <a:avLst/>
          </a:prstGeom>
          <a:noFill/>
        </p:spPr>
        <p:txBody>
          <a:bodyPr wrap="none" rtlCol="0">
            <a:spAutoFit/>
          </a:bodyPr>
          <a:lstStyle/>
          <a:p>
            <a:pPr algn="ctr"/>
            <a:r>
              <a:rPr lang="en-US" sz="3500" dirty="0" smtClean="0"/>
              <a:t>Dust Grain Surface</a:t>
            </a:r>
          </a:p>
          <a:p>
            <a:pPr algn="ctr"/>
            <a:r>
              <a:rPr lang="en-US" sz="3500" dirty="0" smtClean="0"/>
              <a:t>   (T~10-20 K)</a:t>
            </a:r>
            <a:endParaRPr lang="en-US" sz="3500" dirty="0"/>
          </a:p>
        </p:txBody>
      </p:sp>
      <p:cxnSp>
        <p:nvCxnSpPr>
          <p:cNvPr id="22" name="Straight Arrow Connector 21"/>
          <p:cNvCxnSpPr/>
          <p:nvPr/>
        </p:nvCxnSpPr>
        <p:spPr>
          <a:xfrm rot="5400000" flipH="1" flipV="1">
            <a:off x="2665082" y="3836683"/>
            <a:ext cx="762000" cy="99033"/>
          </a:xfrm>
          <a:prstGeom prst="straightConnector1">
            <a:avLst/>
          </a:prstGeom>
          <a:ln w="635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endCxn id="10" idx="1"/>
          </p:cNvCxnSpPr>
          <p:nvPr/>
        </p:nvCxnSpPr>
        <p:spPr>
          <a:xfrm rot="16200000" flipH="1">
            <a:off x="1770570" y="3269805"/>
            <a:ext cx="1133756" cy="1080390"/>
          </a:xfrm>
          <a:prstGeom prst="straightConnector1">
            <a:avLst/>
          </a:prstGeom>
          <a:ln w="63500">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090722" y="3995878"/>
            <a:ext cx="1328878" cy="423722"/>
          </a:xfrm>
          <a:prstGeom prst="straightConnector1">
            <a:avLst/>
          </a:prstGeom>
          <a:ln w="635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8" idx="6"/>
          </p:cNvCxnSpPr>
          <p:nvPr/>
        </p:nvCxnSpPr>
        <p:spPr>
          <a:xfrm rot="10800000">
            <a:off x="4993005" y="4046220"/>
            <a:ext cx="1051560" cy="220980"/>
          </a:xfrm>
          <a:prstGeom prst="straightConnector1">
            <a:avLst/>
          </a:prstGeom>
          <a:ln w="635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4" idx="7"/>
          </p:cNvCxnSpPr>
          <p:nvPr/>
        </p:nvCxnSpPr>
        <p:spPr>
          <a:xfrm rot="10800000" flipV="1">
            <a:off x="6369171" y="3489959"/>
            <a:ext cx="1956518" cy="732669"/>
          </a:xfrm>
          <a:prstGeom prst="straightConnector1">
            <a:avLst/>
          </a:prstGeom>
          <a:ln w="635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996565" y="3200400"/>
            <a:ext cx="228600" cy="228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3" name="TextBox 32"/>
          <p:cNvSpPr txBox="1"/>
          <p:nvPr/>
        </p:nvSpPr>
        <p:spPr>
          <a:xfrm>
            <a:off x="1971171" y="2438400"/>
            <a:ext cx="2050787" cy="553998"/>
          </a:xfrm>
          <a:prstGeom prst="rect">
            <a:avLst/>
          </a:prstGeom>
          <a:noFill/>
        </p:spPr>
        <p:txBody>
          <a:bodyPr wrap="none" rtlCol="0">
            <a:spAutoFit/>
          </a:bodyPr>
          <a:lstStyle/>
          <a:p>
            <a:r>
              <a:rPr lang="en-US" sz="3000" dirty="0" smtClean="0">
                <a:solidFill>
                  <a:schemeClr val="bg1"/>
                </a:solidFill>
              </a:rPr>
              <a:t>Evaporation</a:t>
            </a:r>
            <a:endParaRPr lang="en-US" sz="3000" baseline="-25000" dirty="0">
              <a:solidFill>
                <a:schemeClr val="bg1"/>
              </a:solidFill>
            </a:endParaRPr>
          </a:p>
        </p:txBody>
      </p:sp>
      <p:sp>
        <p:nvSpPr>
          <p:cNvPr id="38" name="TextBox 37"/>
          <p:cNvSpPr txBox="1"/>
          <p:nvPr/>
        </p:nvSpPr>
        <p:spPr>
          <a:xfrm>
            <a:off x="5259681" y="3048000"/>
            <a:ext cx="1580030" cy="553998"/>
          </a:xfrm>
          <a:prstGeom prst="rect">
            <a:avLst/>
          </a:prstGeom>
          <a:noFill/>
        </p:spPr>
        <p:txBody>
          <a:bodyPr wrap="none" rtlCol="0">
            <a:spAutoFit/>
          </a:bodyPr>
          <a:lstStyle/>
          <a:p>
            <a:r>
              <a:rPr lang="en-US" sz="3000" dirty="0" smtClean="0">
                <a:solidFill>
                  <a:schemeClr val="bg1"/>
                </a:solidFill>
              </a:rPr>
              <a:t>Diffusion</a:t>
            </a:r>
            <a:endParaRPr lang="en-US" sz="3000" dirty="0">
              <a:solidFill>
                <a:schemeClr val="bg1"/>
              </a:solidFill>
            </a:endParaRPr>
          </a:p>
        </p:txBody>
      </p:sp>
      <p:sp>
        <p:nvSpPr>
          <p:cNvPr id="12" name="Oval 11"/>
          <p:cNvSpPr/>
          <p:nvPr/>
        </p:nvSpPr>
        <p:spPr>
          <a:xfrm>
            <a:off x="8178165" y="3261360"/>
            <a:ext cx="320040" cy="320040"/>
          </a:xfrm>
          <a:prstGeom prst="ellipse">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4" name="Oval 13"/>
          <p:cNvSpPr/>
          <p:nvPr/>
        </p:nvSpPr>
        <p:spPr>
          <a:xfrm>
            <a:off x="6096000" y="4175760"/>
            <a:ext cx="320040" cy="320040"/>
          </a:xfrm>
          <a:prstGeom prst="ellipse">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Oval 5"/>
          <p:cNvSpPr/>
          <p:nvPr/>
        </p:nvSpPr>
        <p:spPr>
          <a:xfrm>
            <a:off x="1701165" y="3124200"/>
            <a:ext cx="228600" cy="2286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25" name="Straight Arrow Connector 24"/>
          <p:cNvCxnSpPr/>
          <p:nvPr/>
        </p:nvCxnSpPr>
        <p:spPr>
          <a:xfrm rot="5400000" flipH="1" flipV="1">
            <a:off x="4272502" y="3488635"/>
            <a:ext cx="808867" cy="2647"/>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36"/>
          <p:cNvGrpSpPr/>
          <p:nvPr/>
        </p:nvGrpSpPr>
        <p:grpSpPr>
          <a:xfrm>
            <a:off x="4404360" y="2651760"/>
            <a:ext cx="548640" cy="320040"/>
            <a:chOff x="4404360" y="2286000"/>
            <a:chExt cx="548640" cy="320040"/>
          </a:xfrm>
        </p:grpSpPr>
        <p:sp>
          <p:nvSpPr>
            <p:cNvPr id="35" name="Oval 34"/>
            <p:cNvSpPr/>
            <p:nvPr/>
          </p:nvSpPr>
          <p:spPr>
            <a:xfrm>
              <a:off x="4404360" y="2362200"/>
              <a:ext cx="228600" cy="22860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6" name="Oval 35"/>
            <p:cNvSpPr/>
            <p:nvPr/>
          </p:nvSpPr>
          <p:spPr>
            <a:xfrm>
              <a:off x="4632960" y="2286000"/>
              <a:ext cx="320040" cy="320040"/>
            </a:xfrm>
            <a:prstGeom prst="ellipse">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sp>
        <p:nvSpPr>
          <p:cNvPr id="41" name="TextBox 40"/>
          <p:cNvSpPr txBox="1"/>
          <p:nvPr/>
        </p:nvSpPr>
        <p:spPr>
          <a:xfrm>
            <a:off x="2057400" y="4355068"/>
            <a:ext cx="392280" cy="369332"/>
          </a:xfrm>
          <a:prstGeom prst="rect">
            <a:avLst/>
          </a:prstGeom>
          <a:noFill/>
          <a:ln>
            <a:solidFill>
              <a:schemeClr val="bg1"/>
            </a:solidFill>
          </a:ln>
        </p:spPr>
        <p:txBody>
          <a:bodyPr wrap="none" rtlCol="0">
            <a:spAutoFit/>
          </a:bodyPr>
          <a:lstStyle/>
          <a:p>
            <a:r>
              <a:rPr lang="en-US" dirty="0" err="1" smtClean="0">
                <a:solidFill>
                  <a:schemeClr val="bg1"/>
                </a:solidFill>
              </a:rPr>
              <a:t>Δt</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33"/>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2"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3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3" nodeType="clickEffect">
                                  <p:stCondLst>
                                    <p:cond delay="0"/>
                                  </p:stCondLst>
                                  <p:childTnLst>
                                    <p:set>
                                      <p:cBhvr>
                                        <p:cTn id="93" dur="1" fill="hold">
                                          <p:stCondLst>
                                            <p:cond delay="0"/>
                                          </p:stCondLst>
                                        </p:cTn>
                                        <p:tgtEl>
                                          <p:spTgt spid="10"/>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6"/>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3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3"/>
                                        </p:tgtEl>
                                        <p:attrNameLst>
                                          <p:attrName>style.visibility</p:attrName>
                                        </p:attrNameLst>
                                      </p:cBhvr>
                                      <p:to>
                                        <p:strVal val="visible"/>
                                      </p:to>
                                    </p:set>
                                  </p:childTnLst>
                                </p:cTn>
                              </p:par>
                              <p:par>
                                <p:cTn id="112" presetID="1" presetClass="exit" presetSubtype="0" fill="hold" nodeType="withEffect">
                                  <p:stCondLst>
                                    <p:cond delay="0"/>
                                  </p:stCondLst>
                                  <p:childTnLst>
                                    <p:set>
                                      <p:cBhvr>
                                        <p:cTn id="113" dur="1" fill="hold">
                                          <p:stCondLst>
                                            <p:cond delay="0"/>
                                          </p:stCondLst>
                                        </p:cTn>
                                        <p:tgtEl>
                                          <p:spTgt spid="25"/>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18"/>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0" grpId="1" animBg="1"/>
      <p:bldP spid="10" grpId="2" animBg="1"/>
      <p:bldP spid="10" grpId="3" animBg="1"/>
      <p:bldP spid="15" grpId="0"/>
      <p:bldP spid="17" grpId="0" animBg="1"/>
      <p:bldP spid="17" grpId="1" animBg="1"/>
      <p:bldP spid="18" grpId="0" animBg="1"/>
      <p:bldP spid="18" grpId="1" animBg="1"/>
      <p:bldP spid="19" grpId="0"/>
      <p:bldP spid="16" grpId="0" animBg="1"/>
      <p:bldP spid="16" grpId="1" animBg="1"/>
      <p:bldP spid="33" grpId="0"/>
      <p:bldP spid="33" grpId="1"/>
      <p:bldP spid="38" grpId="0"/>
      <p:bldP spid="38" grpId="1"/>
      <p:bldP spid="12" grpId="0" animBg="1"/>
      <p:bldP spid="12" grpId="1" animBg="1"/>
      <p:bldP spid="14" grpId="0" animBg="1"/>
      <p:bldP spid="6" grpId="0" animBg="1"/>
      <p:bldP spid="6" grpId="1" animBg="1"/>
      <p:bldP spid="41" grpId="0" animBg="1"/>
      <p:bldP spid="41" grpId="1"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chemeClr val="bg1"/>
                </a:solidFill>
              </a:rPr>
              <a:t>H</a:t>
            </a:r>
            <a:r>
              <a:rPr lang="en-US" baseline="-25000" dirty="0" smtClean="0">
                <a:solidFill>
                  <a:schemeClr val="bg1"/>
                </a:solidFill>
              </a:rPr>
              <a:t>2</a:t>
            </a:r>
            <a:r>
              <a:rPr lang="en-US" dirty="0" smtClean="0">
                <a:solidFill>
                  <a:schemeClr val="bg1"/>
                </a:solidFill>
              </a:rPr>
              <a:t>O Formation in Dense Molecular Clouds (T~10 K)</a:t>
            </a:r>
            <a:endParaRPr lang="en-US" dirty="0">
              <a:solidFill>
                <a:schemeClr val="bg1"/>
              </a:solidFill>
            </a:endParaRPr>
          </a:p>
        </p:txBody>
      </p:sp>
      <p:sp>
        <p:nvSpPr>
          <p:cNvPr id="3" name="Content Placeholder 2"/>
          <p:cNvSpPr>
            <a:spLocks noGrp="1"/>
          </p:cNvSpPr>
          <p:nvPr>
            <p:ph idx="1"/>
          </p:nvPr>
        </p:nvSpPr>
        <p:spPr>
          <a:xfrm>
            <a:off x="457200" y="1828800"/>
            <a:ext cx="8229600" cy="4724400"/>
          </a:xfrm>
        </p:spPr>
        <p:txBody>
          <a:bodyPr/>
          <a:lstStyle/>
          <a:p>
            <a:pPr>
              <a:buNone/>
            </a:pPr>
            <a:r>
              <a:rPr lang="en-US" dirty="0" smtClean="0">
                <a:solidFill>
                  <a:schemeClr val="bg1"/>
                </a:solidFill>
              </a:rPr>
              <a:t>Two </a:t>
            </a:r>
            <a:r>
              <a:rPr lang="en-US" dirty="0" smtClean="0">
                <a:solidFill>
                  <a:srgbClr val="FFFF00"/>
                </a:solidFill>
              </a:rPr>
              <a:t>surface</a:t>
            </a:r>
            <a:r>
              <a:rPr lang="en-US" dirty="0" smtClean="0">
                <a:solidFill>
                  <a:schemeClr val="bg1"/>
                </a:solidFill>
              </a:rPr>
              <a:t> reaction networks are believed to be responsible for the formation  H</a:t>
            </a:r>
            <a:r>
              <a:rPr lang="en-US" baseline="-25000" dirty="0" smtClean="0">
                <a:solidFill>
                  <a:schemeClr val="bg1"/>
                </a:solidFill>
              </a:rPr>
              <a:t>2</a:t>
            </a:r>
            <a:r>
              <a:rPr lang="en-US" dirty="0" smtClean="0">
                <a:solidFill>
                  <a:schemeClr val="bg1"/>
                </a:solidFill>
              </a:rPr>
              <a:t>O :</a:t>
            </a:r>
          </a:p>
          <a:p>
            <a:pPr lvl="1">
              <a:buNone/>
            </a:pPr>
            <a:r>
              <a:rPr lang="en-US" dirty="0" smtClean="0">
                <a:solidFill>
                  <a:schemeClr val="bg1"/>
                </a:solidFill>
                <a:sym typeface="Wingdings"/>
              </a:rPr>
              <a:t>							</a:t>
            </a:r>
          </a:p>
          <a:p>
            <a:pPr lvl="1">
              <a:buNone/>
            </a:pPr>
            <a:endParaRPr lang="en-US" dirty="0" smtClean="0">
              <a:solidFill>
                <a:schemeClr val="bg1"/>
              </a:solidFill>
              <a:sym typeface="Wingdings"/>
            </a:endParaRPr>
          </a:p>
        </p:txBody>
      </p:sp>
      <p:sp>
        <p:nvSpPr>
          <p:cNvPr id="11" name="TextBox 10"/>
          <p:cNvSpPr txBox="1"/>
          <p:nvPr/>
        </p:nvSpPr>
        <p:spPr>
          <a:xfrm>
            <a:off x="1645206" y="5754469"/>
            <a:ext cx="2848594" cy="646331"/>
          </a:xfrm>
          <a:prstGeom prst="rect">
            <a:avLst/>
          </a:prstGeom>
          <a:noFill/>
        </p:spPr>
        <p:txBody>
          <a:bodyPr wrap="none" rtlCol="0">
            <a:spAutoFit/>
          </a:bodyPr>
          <a:lstStyle/>
          <a:p>
            <a:r>
              <a:rPr lang="en-US" dirty="0" smtClean="0">
                <a:solidFill>
                  <a:schemeClr val="bg1"/>
                </a:solidFill>
              </a:rPr>
              <a:t>E</a:t>
            </a:r>
            <a:r>
              <a:rPr lang="en-US" baseline="-25000" dirty="0" smtClean="0">
                <a:solidFill>
                  <a:schemeClr val="bg1"/>
                </a:solidFill>
              </a:rPr>
              <a:t>A </a:t>
            </a:r>
            <a:r>
              <a:rPr lang="en-US" dirty="0" smtClean="0">
                <a:solidFill>
                  <a:schemeClr val="bg1"/>
                </a:solidFill>
              </a:rPr>
              <a:t>= 1200 K ?</a:t>
            </a:r>
          </a:p>
          <a:p>
            <a:r>
              <a:rPr lang="en-US" dirty="0" smtClean="0">
                <a:solidFill>
                  <a:schemeClr val="bg1"/>
                </a:solidFill>
              </a:rPr>
              <a:t>E</a:t>
            </a:r>
            <a:r>
              <a:rPr lang="en-US" baseline="-25000" dirty="0" smtClean="0">
                <a:solidFill>
                  <a:schemeClr val="bg1"/>
                </a:solidFill>
              </a:rPr>
              <a:t>A</a:t>
            </a:r>
            <a:r>
              <a:rPr lang="en-US" dirty="0" smtClean="0">
                <a:solidFill>
                  <a:schemeClr val="bg1"/>
                </a:solidFill>
              </a:rPr>
              <a:t>= 0 K (</a:t>
            </a:r>
            <a:r>
              <a:rPr lang="en-US" dirty="0" err="1" smtClean="0">
                <a:solidFill>
                  <a:schemeClr val="bg1"/>
                </a:solidFill>
              </a:rPr>
              <a:t>Ioppolo</a:t>
            </a:r>
            <a:r>
              <a:rPr lang="en-US" dirty="0" smtClean="0">
                <a:solidFill>
                  <a:schemeClr val="bg1"/>
                </a:solidFill>
              </a:rPr>
              <a:t> et al., 2008)</a:t>
            </a:r>
          </a:p>
        </p:txBody>
      </p:sp>
      <p:grpSp>
        <p:nvGrpSpPr>
          <p:cNvPr id="4" name="Group 9"/>
          <p:cNvGrpSpPr/>
          <p:nvPr/>
        </p:nvGrpSpPr>
        <p:grpSpPr>
          <a:xfrm>
            <a:off x="457200" y="3429000"/>
            <a:ext cx="7984743" cy="2215991"/>
            <a:chOff x="204422" y="3429000"/>
            <a:chExt cx="7984743" cy="2215991"/>
          </a:xfrm>
        </p:grpSpPr>
        <p:grpSp>
          <p:nvGrpSpPr>
            <p:cNvPr id="5" name="Group 7"/>
            <p:cNvGrpSpPr/>
            <p:nvPr/>
          </p:nvGrpSpPr>
          <p:grpSpPr>
            <a:xfrm>
              <a:off x="914400" y="3429000"/>
              <a:ext cx="7274765" cy="2215991"/>
              <a:chOff x="1219200" y="3270409"/>
              <a:chExt cx="7274765" cy="2215991"/>
            </a:xfrm>
          </p:grpSpPr>
          <p:sp>
            <p:nvSpPr>
              <p:cNvPr id="7" name="TextBox 6"/>
              <p:cNvSpPr txBox="1"/>
              <p:nvPr/>
            </p:nvSpPr>
            <p:spPr>
              <a:xfrm>
                <a:off x="1219200" y="3270409"/>
                <a:ext cx="3962400" cy="2215991"/>
              </a:xfrm>
              <a:prstGeom prst="rect">
                <a:avLst/>
              </a:prstGeom>
              <a:noFill/>
              <a:ln>
                <a:solidFill>
                  <a:schemeClr val="bg2">
                    <a:lumMod val="20000"/>
                    <a:lumOff val="80000"/>
                  </a:schemeClr>
                </a:solidFill>
              </a:ln>
            </p:spPr>
            <p:txBody>
              <a:bodyPr wrap="square" rtlCol="0">
                <a:spAutoFit/>
              </a:bodyPr>
              <a:lstStyle/>
              <a:p>
                <a:pPr lvl="1">
                  <a:buNone/>
                </a:pPr>
                <a:r>
                  <a:rPr lang="en-US" sz="3000" dirty="0" smtClean="0">
                    <a:solidFill>
                      <a:schemeClr val="bg1"/>
                    </a:solidFill>
                  </a:rPr>
                  <a:t>O+O</a:t>
                </a:r>
                <a:r>
                  <a:rPr lang="en-US" sz="3000" dirty="0" smtClean="0">
                    <a:solidFill>
                      <a:schemeClr val="bg1"/>
                    </a:solidFill>
                    <a:sym typeface="Wingdings"/>
                  </a:rPr>
                  <a:t>O</a:t>
                </a:r>
                <a:r>
                  <a:rPr lang="en-US" sz="3000" baseline="-25000" dirty="0" smtClean="0">
                    <a:solidFill>
                      <a:schemeClr val="bg1"/>
                    </a:solidFill>
                    <a:sym typeface="Wingdings"/>
                  </a:rPr>
                  <a:t>2</a:t>
                </a:r>
                <a:endParaRPr lang="en-US" sz="3000" baseline="-25000" dirty="0" smtClean="0">
                  <a:solidFill>
                    <a:schemeClr val="bg1"/>
                  </a:solidFill>
                </a:endParaRPr>
              </a:p>
              <a:p>
                <a:pPr lvl="1">
                  <a:buNone/>
                </a:pPr>
                <a:r>
                  <a:rPr lang="en-US" sz="3000" dirty="0" smtClean="0">
                    <a:solidFill>
                      <a:schemeClr val="bg1"/>
                    </a:solidFill>
                  </a:rPr>
                  <a:t>H+O</a:t>
                </a:r>
                <a:r>
                  <a:rPr lang="en-US" sz="3000" baseline="-25000" dirty="0" smtClean="0">
                    <a:solidFill>
                      <a:schemeClr val="bg1"/>
                    </a:solidFill>
                  </a:rPr>
                  <a:t>2</a:t>
                </a:r>
                <a:r>
                  <a:rPr lang="en-US" sz="3000" dirty="0" smtClean="0">
                    <a:solidFill>
                      <a:schemeClr val="bg1"/>
                    </a:solidFill>
                    <a:sym typeface="Wingdings"/>
                  </a:rPr>
                  <a:t>HO</a:t>
                </a:r>
                <a:r>
                  <a:rPr lang="en-US" sz="3000" baseline="-25000" dirty="0" smtClean="0">
                    <a:solidFill>
                      <a:schemeClr val="bg1"/>
                    </a:solidFill>
                    <a:sym typeface="Wingdings"/>
                  </a:rPr>
                  <a:t>2</a:t>
                </a:r>
                <a:r>
                  <a:rPr lang="en-US" sz="3000" dirty="0" smtClean="0">
                    <a:solidFill>
                      <a:schemeClr val="bg1"/>
                    </a:solidFill>
                    <a:sym typeface="Wingdings"/>
                  </a:rPr>
                  <a:t>	</a:t>
                </a:r>
              </a:p>
              <a:p>
                <a:pPr lvl="1">
                  <a:buNone/>
                </a:pPr>
                <a:r>
                  <a:rPr lang="en-US" sz="3000" dirty="0" smtClean="0">
                    <a:solidFill>
                      <a:schemeClr val="bg1"/>
                    </a:solidFill>
                    <a:sym typeface="Wingdings"/>
                  </a:rPr>
                  <a:t>HO</a:t>
                </a:r>
                <a:r>
                  <a:rPr lang="en-US" sz="3000" baseline="-25000" dirty="0" smtClean="0">
                    <a:solidFill>
                      <a:schemeClr val="bg1"/>
                    </a:solidFill>
                    <a:sym typeface="Wingdings"/>
                  </a:rPr>
                  <a:t>2</a:t>
                </a:r>
                <a:r>
                  <a:rPr lang="en-US" sz="3000" dirty="0" smtClean="0">
                    <a:solidFill>
                      <a:schemeClr val="bg1"/>
                    </a:solidFill>
                    <a:sym typeface="Wingdings"/>
                  </a:rPr>
                  <a:t>+HH</a:t>
                </a:r>
                <a:r>
                  <a:rPr lang="en-US" sz="3000" baseline="-25000" dirty="0" smtClean="0">
                    <a:solidFill>
                      <a:schemeClr val="bg1"/>
                    </a:solidFill>
                    <a:sym typeface="Wingdings"/>
                  </a:rPr>
                  <a:t>2</a:t>
                </a:r>
                <a:r>
                  <a:rPr lang="en-US" sz="3000" dirty="0" smtClean="0">
                    <a:solidFill>
                      <a:schemeClr val="bg1"/>
                    </a:solidFill>
                    <a:sym typeface="Wingdings"/>
                  </a:rPr>
                  <a:t>O</a:t>
                </a:r>
                <a:r>
                  <a:rPr lang="en-US" sz="3000" baseline="-25000" dirty="0" smtClean="0">
                    <a:solidFill>
                      <a:schemeClr val="bg1"/>
                    </a:solidFill>
                    <a:sym typeface="Wingdings"/>
                  </a:rPr>
                  <a:t>2</a:t>
                </a:r>
              </a:p>
              <a:p>
                <a:pPr lvl="1">
                  <a:buNone/>
                </a:pPr>
                <a:r>
                  <a:rPr lang="en-US" sz="3000" dirty="0" smtClean="0">
                    <a:solidFill>
                      <a:schemeClr val="bg1"/>
                    </a:solidFill>
                    <a:sym typeface="Wingdings"/>
                  </a:rPr>
                  <a:t>H</a:t>
                </a:r>
                <a:r>
                  <a:rPr lang="en-US" sz="3000" baseline="-25000" dirty="0" smtClean="0">
                    <a:solidFill>
                      <a:schemeClr val="bg1"/>
                    </a:solidFill>
                    <a:sym typeface="Wingdings"/>
                  </a:rPr>
                  <a:t>2</a:t>
                </a:r>
                <a:r>
                  <a:rPr lang="en-US" sz="3000" dirty="0" smtClean="0">
                    <a:solidFill>
                      <a:schemeClr val="bg1"/>
                    </a:solidFill>
                    <a:sym typeface="Wingdings"/>
                  </a:rPr>
                  <a:t>O</a:t>
                </a:r>
                <a:r>
                  <a:rPr lang="en-US" sz="3000" baseline="-25000" dirty="0" smtClean="0">
                    <a:solidFill>
                      <a:schemeClr val="bg1"/>
                    </a:solidFill>
                    <a:sym typeface="Wingdings"/>
                  </a:rPr>
                  <a:t>2</a:t>
                </a:r>
                <a:r>
                  <a:rPr lang="en-US" sz="3000" dirty="0" smtClean="0">
                    <a:solidFill>
                      <a:schemeClr val="bg1"/>
                    </a:solidFill>
                    <a:sym typeface="Wingdings"/>
                  </a:rPr>
                  <a:t>+HH</a:t>
                </a:r>
                <a:r>
                  <a:rPr lang="en-US" sz="3000" baseline="-25000" dirty="0" smtClean="0">
                    <a:solidFill>
                      <a:schemeClr val="bg1"/>
                    </a:solidFill>
                    <a:sym typeface="Wingdings"/>
                  </a:rPr>
                  <a:t>2</a:t>
                </a:r>
                <a:r>
                  <a:rPr lang="en-US" sz="3000" dirty="0" smtClean="0">
                    <a:solidFill>
                      <a:schemeClr val="bg1"/>
                    </a:solidFill>
                    <a:sym typeface="Wingdings"/>
                  </a:rPr>
                  <a:t>O+OH</a:t>
                </a:r>
              </a:p>
              <a:p>
                <a:endParaRPr lang="en-US" dirty="0">
                  <a:solidFill>
                    <a:schemeClr val="bg1"/>
                  </a:solidFill>
                </a:endParaRPr>
              </a:p>
            </p:txBody>
          </p:sp>
          <p:sp>
            <p:nvSpPr>
              <p:cNvPr id="6" name="TextBox 5"/>
              <p:cNvSpPr txBox="1"/>
              <p:nvPr/>
            </p:nvSpPr>
            <p:spPr>
              <a:xfrm>
                <a:off x="5390757" y="3399472"/>
                <a:ext cx="3103208" cy="2031325"/>
              </a:xfrm>
              <a:prstGeom prst="rect">
                <a:avLst/>
              </a:prstGeom>
              <a:noFill/>
            </p:spPr>
            <p:txBody>
              <a:bodyPr wrap="none" rtlCol="0">
                <a:spAutoFit/>
              </a:bodyPr>
              <a:lstStyle/>
              <a:p>
                <a:r>
                  <a:rPr lang="en-US" dirty="0" err="1" smtClean="0">
                    <a:solidFill>
                      <a:schemeClr val="bg1"/>
                    </a:solidFill>
                  </a:rPr>
                  <a:t>Tielens</a:t>
                </a:r>
                <a:r>
                  <a:rPr lang="en-US" dirty="0" smtClean="0">
                    <a:solidFill>
                      <a:schemeClr val="bg1"/>
                    </a:solidFill>
                  </a:rPr>
                  <a:t> and </a:t>
                </a:r>
                <a:r>
                  <a:rPr lang="en-US" dirty="0" err="1" smtClean="0">
                    <a:solidFill>
                      <a:schemeClr val="bg1"/>
                    </a:solidFill>
                  </a:rPr>
                  <a:t>Hagens</a:t>
                </a:r>
                <a:r>
                  <a:rPr lang="en-US" dirty="0" smtClean="0">
                    <a:solidFill>
                      <a:schemeClr val="bg1"/>
                    </a:solidFill>
                  </a:rPr>
                  <a:t>, A&amp;A, 1982</a:t>
                </a:r>
              </a:p>
              <a:p>
                <a:endParaRPr lang="en-US" dirty="0" smtClean="0">
                  <a:solidFill>
                    <a:schemeClr val="bg1"/>
                  </a:solidFill>
                </a:endParaRPr>
              </a:p>
              <a:p>
                <a:r>
                  <a:rPr lang="en-US" dirty="0" err="1" smtClean="0">
                    <a:solidFill>
                      <a:schemeClr val="bg1"/>
                    </a:solidFill>
                  </a:rPr>
                  <a:t>Cuppen</a:t>
                </a:r>
                <a:r>
                  <a:rPr lang="en-US" dirty="0" smtClean="0">
                    <a:solidFill>
                      <a:schemeClr val="bg1"/>
                    </a:solidFill>
                  </a:rPr>
                  <a:t> </a:t>
                </a:r>
                <a:r>
                  <a:rPr lang="en-US" dirty="0" err="1" smtClean="0">
                    <a:solidFill>
                      <a:schemeClr val="bg1"/>
                    </a:solidFill>
                  </a:rPr>
                  <a:t>Herbst</a:t>
                </a:r>
                <a:r>
                  <a:rPr lang="en-US" dirty="0" smtClean="0">
                    <a:solidFill>
                      <a:schemeClr val="bg1"/>
                    </a:solidFill>
                  </a:rPr>
                  <a:t>, </a:t>
                </a:r>
                <a:r>
                  <a:rPr lang="en-US" dirty="0" err="1" smtClean="0">
                    <a:solidFill>
                      <a:schemeClr val="bg1"/>
                    </a:solidFill>
                  </a:rPr>
                  <a:t>ApJ</a:t>
                </a:r>
                <a:r>
                  <a:rPr lang="en-US" dirty="0" smtClean="0">
                    <a:solidFill>
                      <a:schemeClr val="bg1"/>
                    </a:solidFill>
                  </a:rPr>
                  <a:t>, 2007</a:t>
                </a:r>
              </a:p>
              <a:p>
                <a:endParaRPr lang="en-US" dirty="0" smtClean="0">
                  <a:solidFill>
                    <a:schemeClr val="bg1"/>
                  </a:solidFill>
                </a:endParaRPr>
              </a:p>
              <a:p>
                <a:r>
                  <a:rPr lang="en-US" dirty="0" smtClean="0">
                    <a:solidFill>
                      <a:schemeClr val="bg1"/>
                    </a:solidFill>
                  </a:rPr>
                  <a:t>Ruffle &amp; </a:t>
                </a:r>
                <a:r>
                  <a:rPr lang="en-US" dirty="0" err="1" smtClean="0">
                    <a:solidFill>
                      <a:schemeClr val="bg1"/>
                    </a:solidFill>
                  </a:rPr>
                  <a:t>Herbst</a:t>
                </a:r>
                <a:r>
                  <a:rPr lang="en-US" dirty="0" smtClean="0">
                    <a:solidFill>
                      <a:schemeClr val="bg1"/>
                    </a:solidFill>
                  </a:rPr>
                  <a:t>, MNRAS, 2000</a:t>
                </a:r>
              </a:p>
              <a:p>
                <a:endParaRPr lang="en-US" dirty="0" smtClean="0">
                  <a:solidFill>
                    <a:schemeClr val="bg1"/>
                  </a:solidFill>
                </a:endParaRPr>
              </a:p>
              <a:p>
                <a:endParaRPr lang="en-US" dirty="0">
                  <a:solidFill>
                    <a:schemeClr val="bg1"/>
                  </a:solidFill>
                </a:endParaRPr>
              </a:p>
            </p:txBody>
          </p:sp>
        </p:grpSp>
        <p:sp>
          <p:nvSpPr>
            <p:cNvPr id="9" name="TextBox 8"/>
            <p:cNvSpPr txBox="1"/>
            <p:nvPr/>
          </p:nvSpPr>
          <p:spPr>
            <a:xfrm>
              <a:off x="204422" y="4343400"/>
              <a:ext cx="468811" cy="369332"/>
            </a:xfrm>
            <a:prstGeom prst="rect">
              <a:avLst/>
            </a:prstGeom>
            <a:noFill/>
          </p:spPr>
          <p:txBody>
            <a:bodyPr wrap="none" rtlCol="0">
              <a:spAutoFit/>
            </a:bodyPr>
            <a:lstStyle/>
            <a:p>
              <a:r>
                <a:rPr lang="en-US" dirty="0" smtClean="0">
                  <a:solidFill>
                    <a:schemeClr val="bg1"/>
                  </a:solidFill>
                </a:rPr>
                <a:t># 1</a:t>
              </a:r>
              <a:endParaRPr lang="en-US"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Clayton</a:t>
            </a:r>
            <a:endParaRPr lang="en-US" dirty="0"/>
          </a:p>
        </p:txBody>
      </p:sp>
      <p:pic>
        <p:nvPicPr>
          <p:cNvPr id="4" name="Picture 3"/>
          <p:cNvPicPr>
            <a:picLocks noChangeAspect="1"/>
          </p:cNvPicPr>
          <p:nvPr/>
        </p:nvPicPr>
        <p:blipFill>
          <a:blip r:embed="rId3"/>
          <a:stretch>
            <a:fillRect/>
          </a:stretch>
        </p:blipFill>
        <p:spPr>
          <a:xfrm>
            <a:off x="1089883" y="1417638"/>
            <a:ext cx="6941894" cy="4547887"/>
          </a:xfrm>
          <a:prstGeom prst="rect">
            <a:avLst/>
          </a:prstGeom>
        </p:spPr>
      </p:pic>
      <p:sp>
        <p:nvSpPr>
          <p:cNvPr id="5" name="TextBox 4"/>
          <p:cNvSpPr txBox="1"/>
          <p:nvPr/>
        </p:nvSpPr>
        <p:spPr>
          <a:xfrm>
            <a:off x="1485493" y="541114"/>
            <a:ext cx="5713147" cy="477054"/>
          </a:xfrm>
          <a:prstGeom prst="rect">
            <a:avLst/>
          </a:prstGeom>
          <a:noFill/>
        </p:spPr>
        <p:txBody>
          <a:bodyPr wrap="none" rtlCol="0">
            <a:spAutoFit/>
          </a:bodyPr>
          <a:lstStyle/>
          <a:p>
            <a:r>
              <a:rPr lang="en-US" sz="2500" dirty="0" smtClean="0">
                <a:solidFill>
                  <a:schemeClr val="bg1"/>
                </a:solidFill>
              </a:rPr>
              <a:t>Discovery of a process where δ</a:t>
            </a:r>
            <a:r>
              <a:rPr lang="en-US" sz="2500" baseline="30000" dirty="0" smtClean="0">
                <a:solidFill>
                  <a:schemeClr val="bg1"/>
                </a:solidFill>
              </a:rPr>
              <a:t>17</a:t>
            </a:r>
            <a:r>
              <a:rPr lang="en-US" sz="2500" dirty="0" smtClean="0">
                <a:solidFill>
                  <a:schemeClr val="bg1"/>
                </a:solidFill>
              </a:rPr>
              <a:t>O ~ δ</a:t>
            </a:r>
            <a:r>
              <a:rPr lang="en-US" sz="2500" baseline="30000" dirty="0" smtClean="0">
                <a:solidFill>
                  <a:schemeClr val="bg1"/>
                </a:solidFill>
              </a:rPr>
              <a:t>18</a:t>
            </a:r>
            <a:r>
              <a:rPr lang="en-US" sz="2500" dirty="0" smtClean="0">
                <a:solidFill>
                  <a:schemeClr val="bg1"/>
                </a:solidFill>
              </a:rPr>
              <a:t>O !</a:t>
            </a:r>
            <a:endParaRPr lang="en-US" sz="2500" dirty="0">
              <a:solidFill>
                <a:schemeClr val="bg1"/>
              </a:solidFill>
            </a:endParaRPr>
          </a:p>
        </p:txBody>
      </p:sp>
      <p:sp>
        <p:nvSpPr>
          <p:cNvPr id="7" name="TextBox 6"/>
          <p:cNvSpPr txBox="1"/>
          <p:nvPr/>
        </p:nvSpPr>
        <p:spPr>
          <a:xfrm>
            <a:off x="2063815" y="6339185"/>
            <a:ext cx="5639221" cy="369332"/>
          </a:xfrm>
          <a:prstGeom prst="rect">
            <a:avLst/>
          </a:prstGeom>
          <a:noFill/>
        </p:spPr>
        <p:txBody>
          <a:bodyPr wrap="none" rtlCol="0">
            <a:spAutoFit/>
          </a:bodyPr>
          <a:lstStyle/>
          <a:p>
            <a:r>
              <a:rPr lang="en-US" i="1" dirty="0" smtClean="0">
                <a:solidFill>
                  <a:schemeClr val="bg1"/>
                </a:solidFill>
              </a:rPr>
              <a:t>R.N. Clayton, L. Grossman, and T.K. </a:t>
            </a:r>
            <a:r>
              <a:rPr lang="en-US" i="1" dirty="0" err="1" smtClean="0">
                <a:solidFill>
                  <a:schemeClr val="bg1"/>
                </a:solidFill>
              </a:rPr>
              <a:t>Mayeda</a:t>
            </a:r>
            <a:r>
              <a:rPr lang="en-US" i="1" dirty="0" smtClean="0">
                <a:solidFill>
                  <a:schemeClr val="bg1"/>
                </a:solidFill>
              </a:rPr>
              <a:t>, Science, 1972</a:t>
            </a:r>
            <a:endParaRPr lang="en-US" i="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chemeClr val="bg1"/>
                </a:solidFill>
              </a:rPr>
              <a:t>H</a:t>
            </a:r>
            <a:r>
              <a:rPr lang="en-US" baseline="-25000" dirty="0" smtClean="0">
                <a:solidFill>
                  <a:schemeClr val="bg1"/>
                </a:solidFill>
              </a:rPr>
              <a:t>2</a:t>
            </a:r>
            <a:r>
              <a:rPr lang="en-US" dirty="0" smtClean="0">
                <a:solidFill>
                  <a:schemeClr val="bg1"/>
                </a:solidFill>
              </a:rPr>
              <a:t>O Formation in Dense Molecular Clouds (T~10 K)</a:t>
            </a:r>
            <a:endParaRPr lang="en-US" dirty="0">
              <a:solidFill>
                <a:schemeClr val="bg1"/>
              </a:solidFill>
            </a:endParaRPr>
          </a:p>
        </p:txBody>
      </p:sp>
      <p:sp>
        <p:nvSpPr>
          <p:cNvPr id="3" name="Content Placeholder 2"/>
          <p:cNvSpPr>
            <a:spLocks noGrp="1"/>
          </p:cNvSpPr>
          <p:nvPr>
            <p:ph idx="1"/>
          </p:nvPr>
        </p:nvSpPr>
        <p:spPr>
          <a:xfrm>
            <a:off x="457200" y="1600200"/>
            <a:ext cx="8229600" cy="4724400"/>
          </a:xfrm>
        </p:spPr>
        <p:txBody>
          <a:bodyPr/>
          <a:lstStyle/>
          <a:p>
            <a:pPr lvl="1">
              <a:buNone/>
            </a:pPr>
            <a:r>
              <a:rPr lang="en-US" dirty="0" smtClean="0">
                <a:solidFill>
                  <a:schemeClr val="bg1"/>
                </a:solidFill>
                <a:sym typeface="Wingdings"/>
              </a:rPr>
              <a:t>							</a:t>
            </a:r>
          </a:p>
          <a:p>
            <a:pPr lvl="1">
              <a:buNone/>
            </a:pPr>
            <a:endParaRPr lang="en-US" dirty="0" smtClean="0">
              <a:solidFill>
                <a:schemeClr val="bg1"/>
              </a:solidFill>
              <a:sym typeface="Wingdings"/>
            </a:endParaRPr>
          </a:p>
        </p:txBody>
      </p:sp>
      <p:sp>
        <p:nvSpPr>
          <p:cNvPr id="9" name="TextBox 8"/>
          <p:cNvSpPr txBox="1"/>
          <p:nvPr/>
        </p:nvSpPr>
        <p:spPr>
          <a:xfrm>
            <a:off x="1649174" y="6047601"/>
            <a:ext cx="5681338" cy="553998"/>
          </a:xfrm>
          <a:prstGeom prst="rect">
            <a:avLst/>
          </a:prstGeom>
          <a:noFill/>
          <a:ln>
            <a:solidFill>
              <a:schemeClr val="tx1"/>
            </a:solidFill>
          </a:ln>
        </p:spPr>
        <p:txBody>
          <a:bodyPr wrap="none" rtlCol="0">
            <a:spAutoFit/>
          </a:bodyPr>
          <a:lstStyle/>
          <a:p>
            <a:r>
              <a:rPr lang="en-US" sz="3000" dirty="0" smtClean="0">
                <a:solidFill>
                  <a:schemeClr val="bg1"/>
                </a:solidFill>
              </a:rPr>
              <a:t>Most favored pathway involves O</a:t>
            </a:r>
            <a:r>
              <a:rPr lang="en-US" sz="3000" baseline="-25000" dirty="0" smtClean="0">
                <a:solidFill>
                  <a:schemeClr val="bg1"/>
                </a:solidFill>
              </a:rPr>
              <a:t>3 </a:t>
            </a:r>
            <a:r>
              <a:rPr lang="en-US" sz="3000" dirty="0" smtClean="0">
                <a:solidFill>
                  <a:schemeClr val="bg1"/>
                </a:solidFill>
              </a:rPr>
              <a:t>!</a:t>
            </a:r>
            <a:endParaRPr lang="en-US" sz="3000" baseline="-25000" dirty="0">
              <a:solidFill>
                <a:schemeClr val="bg1"/>
              </a:solidFill>
            </a:endParaRPr>
          </a:p>
        </p:txBody>
      </p:sp>
      <p:sp>
        <p:nvSpPr>
          <p:cNvPr id="10" name="TextBox 9"/>
          <p:cNvSpPr txBox="1"/>
          <p:nvPr/>
        </p:nvSpPr>
        <p:spPr>
          <a:xfrm>
            <a:off x="2286000" y="4953000"/>
            <a:ext cx="1524000" cy="477054"/>
          </a:xfrm>
          <a:prstGeom prst="rect">
            <a:avLst/>
          </a:prstGeom>
          <a:noFill/>
        </p:spPr>
        <p:txBody>
          <a:bodyPr wrap="square" rtlCol="0">
            <a:spAutoFit/>
          </a:bodyPr>
          <a:lstStyle/>
          <a:p>
            <a:r>
              <a:rPr lang="en-US" sz="2500" dirty="0" smtClean="0">
                <a:solidFill>
                  <a:schemeClr val="bg1"/>
                </a:solidFill>
              </a:rPr>
              <a:t>E</a:t>
            </a:r>
            <a:r>
              <a:rPr lang="en-US" sz="2500" baseline="-25000" dirty="0" smtClean="0">
                <a:solidFill>
                  <a:schemeClr val="bg1"/>
                </a:solidFill>
              </a:rPr>
              <a:t>A</a:t>
            </a:r>
            <a:r>
              <a:rPr lang="en-US" sz="2500" dirty="0" smtClean="0">
                <a:solidFill>
                  <a:schemeClr val="bg1"/>
                </a:solidFill>
              </a:rPr>
              <a:t>= 0 K</a:t>
            </a:r>
            <a:endParaRPr lang="en-US" sz="2500" dirty="0">
              <a:solidFill>
                <a:schemeClr val="bg1"/>
              </a:solidFill>
            </a:endParaRPr>
          </a:p>
        </p:txBody>
      </p:sp>
      <p:grpSp>
        <p:nvGrpSpPr>
          <p:cNvPr id="4" name="Group 12"/>
          <p:cNvGrpSpPr/>
          <p:nvPr/>
        </p:nvGrpSpPr>
        <p:grpSpPr>
          <a:xfrm>
            <a:off x="1219200" y="2584609"/>
            <a:ext cx="7044475" cy="2215991"/>
            <a:chOff x="1219200" y="2584609"/>
            <a:chExt cx="7044475" cy="2215991"/>
          </a:xfrm>
        </p:grpSpPr>
        <p:sp>
          <p:nvSpPr>
            <p:cNvPr id="8" name="TextBox 7"/>
            <p:cNvSpPr txBox="1"/>
            <p:nvPr/>
          </p:nvSpPr>
          <p:spPr>
            <a:xfrm>
              <a:off x="1219200" y="2584609"/>
              <a:ext cx="3505200" cy="2215991"/>
            </a:xfrm>
            <a:prstGeom prst="rect">
              <a:avLst/>
            </a:prstGeom>
            <a:noFill/>
            <a:ln>
              <a:solidFill>
                <a:schemeClr val="bg2">
                  <a:lumMod val="20000"/>
                  <a:lumOff val="80000"/>
                </a:schemeClr>
              </a:solidFill>
            </a:ln>
          </p:spPr>
          <p:txBody>
            <a:bodyPr wrap="square" rtlCol="0">
              <a:spAutoFit/>
            </a:bodyPr>
            <a:lstStyle/>
            <a:p>
              <a:pPr lvl="1">
                <a:buNone/>
              </a:pPr>
              <a:r>
                <a:rPr lang="en-US" sz="3000" dirty="0" smtClean="0">
                  <a:solidFill>
                    <a:schemeClr val="bg1"/>
                  </a:solidFill>
                  <a:sym typeface="Wingdings"/>
                </a:rPr>
                <a:t>O</a:t>
              </a:r>
              <a:r>
                <a:rPr lang="en-US" sz="3000" baseline="-25000" dirty="0" smtClean="0">
                  <a:solidFill>
                    <a:schemeClr val="bg1"/>
                  </a:solidFill>
                  <a:sym typeface="Wingdings"/>
                </a:rPr>
                <a:t>2</a:t>
              </a:r>
              <a:r>
                <a:rPr lang="en-US" sz="3000" dirty="0" smtClean="0">
                  <a:solidFill>
                    <a:schemeClr val="bg1"/>
                  </a:solidFill>
                  <a:sym typeface="Wingdings"/>
                </a:rPr>
                <a:t>+O </a:t>
              </a:r>
              <a:r>
                <a:rPr lang="en-US" sz="3000" dirty="0" smtClean="0">
                  <a:solidFill>
                    <a:srgbClr val="FFFF00"/>
                  </a:solidFill>
                  <a:sym typeface="Wingdings"/>
                </a:rPr>
                <a:t>O</a:t>
              </a:r>
              <a:r>
                <a:rPr lang="en-US" sz="3000" baseline="-25000" dirty="0" smtClean="0">
                  <a:solidFill>
                    <a:srgbClr val="FFFF00"/>
                  </a:solidFill>
                  <a:sym typeface="Wingdings"/>
                </a:rPr>
                <a:t>3</a:t>
              </a:r>
            </a:p>
            <a:p>
              <a:pPr lvl="1">
                <a:buNone/>
              </a:pPr>
              <a:r>
                <a:rPr lang="en-US" sz="3000" dirty="0" smtClean="0">
                  <a:solidFill>
                    <a:schemeClr val="bg1"/>
                  </a:solidFill>
                  <a:sym typeface="Wingdings"/>
                </a:rPr>
                <a:t>H+O</a:t>
              </a:r>
              <a:r>
                <a:rPr lang="en-US" sz="3000" baseline="-25000" dirty="0" smtClean="0">
                  <a:solidFill>
                    <a:schemeClr val="bg1"/>
                  </a:solidFill>
                  <a:sym typeface="Wingdings"/>
                </a:rPr>
                <a:t>3 </a:t>
              </a:r>
              <a:r>
                <a:rPr lang="en-US" sz="3000" dirty="0" smtClean="0">
                  <a:solidFill>
                    <a:schemeClr val="bg1"/>
                  </a:solidFill>
                  <a:sym typeface="Wingdings"/>
                </a:rPr>
                <a:t>OH+O</a:t>
              </a:r>
              <a:r>
                <a:rPr lang="en-US" sz="3000" baseline="-25000" dirty="0" smtClean="0">
                  <a:solidFill>
                    <a:schemeClr val="bg1"/>
                  </a:solidFill>
                  <a:sym typeface="Wingdings"/>
                </a:rPr>
                <a:t>2</a:t>
              </a:r>
            </a:p>
            <a:p>
              <a:pPr lvl="1">
                <a:buNone/>
              </a:pPr>
              <a:r>
                <a:rPr lang="en-US" sz="3000" dirty="0" smtClean="0">
                  <a:solidFill>
                    <a:schemeClr val="bg1"/>
                  </a:solidFill>
                  <a:sym typeface="Wingdings"/>
                </a:rPr>
                <a:t>H+OHH</a:t>
              </a:r>
              <a:r>
                <a:rPr lang="en-US" sz="3000" baseline="-25000" dirty="0" smtClean="0">
                  <a:solidFill>
                    <a:schemeClr val="bg1"/>
                  </a:solidFill>
                  <a:sym typeface="Wingdings"/>
                </a:rPr>
                <a:t>2</a:t>
              </a:r>
              <a:r>
                <a:rPr lang="en-US" sz="3000" dirty="0" smtClean="0">
                  <a:solidFill>
                    <a:schemeClr val="bg1"/>
                  </a:solidFill>
                  <a:sym typeface="Wingdings"/>
                </a:rPr>
                <a:t>O or H</a:t>
              </a:r>
              <a:r>
                <a:rPr lang="en-US" sz="3000" baseline="-25000" dirty="0" smtClean="0">
                  <a:solidFill>
                    <a:schemeClr val="bg1"/>
                  </a:solidFill>
                  <a:sym typeface="Wingdings"/>
                </a:rPr>
                <a:t>2</a:t>
              </a:r>
              <a:r>
                <a:rPr lang="en-US" sz="3000" dirty="0" smtClean="0">
                  <a:solidFill>
                    <a:schemeClr val="bg1"/>
                  </a:solidFill>
                  <a:sym typeface="Wingdings"/>
                </a:rPr>
                <a:t>+OHH</a:t>
              </a:r>
              <a:r>
                <a:rPr lang="en-US" sz="3000" baseline="-25000" dirty="0" smtClean="0">
                  <a:solidFill>
                    <a:schemeClr val="bg1"/>
                  </a:solidFill>
                  <a:sym typeface="Wingdings"/>
                </a:rPr>
                <a:t>2</a:t>
              </a:r>
              <a:r>
                <a:rPr lang="en-US" sz="3000" dirty="0" smtClean="0">
                  <a:solidFill>
                    <a:schemeClr val="bg1"/>
                  </a:solidFill>
                  <a:sym typeface="Wingdings"/>
                </a:rPr>
                <a:t>O+H</a:t>
              </a:r>
            </a:p>
            <a:p>
              <a:endParaRPr lang="en-US" dirty="0">
                <a:solidFill>
                  <a:schemeClr val="bg1"/>
                </a:solidFill>
              </a:endParaRPr>
            </a:p>
          </p:txBody>
        </p:sp>
        <p:sp>
          <p:nvSpPr>
            <p:cNvPr id="12" name="TextBox 11"/>
            <p:cNvSpPr txBox="1"/>
            <p:nvPr/>
          </p:nvSpPr>
          <p:spPr>
            <a:xfrm>
              <a:off x="5162157" y="2667000"/>
              <a:ext cx="3101518" cy="2031325"/>
            </a:xfrm>
            <a:prstGeom prst="rect">
              <a:avLst/>
            </a:prstGeom>
            <a:noFill/>
          </p:spPr>
          <p:txBody>
            <a:bodyPr wrap="none" rtlCol="0">
              <a:spAutoFit/>
            </a:bodyPr>
            <a:lstStyle/>
            <a:p>
              <a:r>
                <a:rPr lang="en-US" dirty="0" err="1" smtClean="0">
                  <a:solidFill>
                    <a:schemeClr val="bg1"/>
                  </a:solidFill>
                </a:rPr>
                <a:t>Tielens</a:t>
              </a:r>
              <a:r>
                <a:rPr lang="en-US" dirty="0" smtClean="0">
                  <a:solidFill>
                    <a:schemeClr val="bg1"/>
                  </a:solidFill>
                </a:rPr>
                <a:t> and </a:t>
              </a:r>
              <a:r>
                <a:rPr lang="en-US" dirty="0" err="1" smtClean="0">
                  <a:solidFill>
                    <a:schemeClr val="bg1"/>
                  </a:solidFill>
                </a:rPr>
                <a:t>Hagens</a:t>
              </a:r>
              <a:r>
                <a:rPr lang="en-US" dirty="0" smtClean="0">
                  <a:solidFill>
                    <a:schemeClr val="bg1"/>
                  </a:solidFill>
                </a:rPr>
                <a:t>, </a:t>
              </a:r>
              <a:r>
                <a:rPr lang="en-US" i="1" dirty="0" smtClean="0">
                  <a:solidFill>
                    <a:schemeClr val="bg1"/>
                  </a:solidFill>
                </a:rPr>
                <a:t>A&amp;A</a:t>
              </a:r>
              <a:r>
                <a:rPr lang="en-US" dirty="0" smtClean="0">
                  <a:solidFill>
                    <a:schemeClr val="bg1"/>
                  </a:solidFill>
                </a:rPr>
                <a:t>, 1982</a:t>
              </a:r>
            </a:p>
            <a:p>
              <a:endParaRPr lang="en-US" dirty="0" smtClean="0">
                <a:solidFill>
                  <a:schemeClr val="bg1"/>
                </a:solidFill>
              </a:endParaRPr>
            </a:p>
            <a:p>
              <a:r>
                <a:rPr lang="en-US" dirty="0" err="1" smtClean="0">
                  <a:solidFill>
                    <a:schemeClr val="bg1"/>
                  </a:solidFill>
                </a:rPr>
                <a:t>Cuppen</a:t>
              </a:r>
              <a:r>
                <a:rPr lang="en-US" dirty="0" smtClean="0">
                  <a:solidFill>
                    <a:schemeClr val="bg1"/>
                  </a:solidFill>
                </a:rPr>
                <a:t> </a:t>
              </a:r>
              <a:r>
                <a:rPr lang="en-US" dirty="0" err="1" smtClean="0">
                  <a:solidFill>
                    <a:schemeClr val="bg1"/>
                  </a:solidFill>
                </a:rPr>
                <a:t>Herbst</a:t>
              </a:r>
              <a:r>
                <a:rPr lang="en-US" dirty="0" smtClean="0">
                  <a:solidFill>
                    <a:schemeClr val="bg1"/>
                  </a:solidFill>
                </a:rPr>
                <a:t>, </a:t>
              </a:r>
              <a:r>
                <a:rPr lang="en-US" i="1" dirty="0" err="1" smtClean="0">
                  <a:solidFill>
                    <a:schemeClr val="bg1"/>
                  </a:solidFill>
                </a:rPr>
                <a:t>ApJ</a:t>
              </a:r>
              <a:r>
                <a:rPr lang="en-US" dirty="0" smtClean="0">
                  <a:solidFill>
                    <a:schemeClr val="bg1"/>
                  </a:solidFill>
                </a:rPr>
                <a:t>, 2007</a:t>
              </a:r>
            </a:p>
            <a:p>
              <a:endParaRPr lang="en-US" dirty="0" smtClean="0">
                <a:solidFill>
                  <a:schemeClr val="bg1"/>
                </a:solidFill>
              </a:endParaRPr>
            </a:p>
            <a:p>
              <a:r>
                <a:rPr lang="en-US" dirty="0" smtClean="0">
                  <a:solidFill>
                    <a:schemeClr val="bg1"/>
                  </a:solidFill>
                </a:rPr>
                <a:t>Ruffle &amp; </a:t>
              </a:r>
              <a:r>
                <a:rPr lang="en-US" dirty="0" err="1" smtClean="0">
                  <a:solidFill>
                    <a:schemeClr val="bg1"/>
                  </a:solidFill>
                </a:rPr>
                <a:t>Herbst</a:t>
              </a:r>
              <a:r>
                <a:rPr lang="en-US" dirty="0" smtClean="0">
                  <a:solidFill>
                    <a:schemeClr val="bg1"/>
                  </a:solidFill>
                </a:rPr>
                <a:t>, </a:t>
              </a:r>
              <a:r>
                <a:rPr lang="en-US" i="1" dirty="0" smtClean="0">
                  <a:solidFill>
                    <a:schemeClr val="bg1"/>
                  </a:solidFill>
                </a:rPr>
                <a:t>MNRAS</a:t>
              </a:r>
              <a:r>
                <a:rPr lang="en-US" dirty="0" smtClean="0">
                  <a:solidFill>
                    <a:schemeClr val="bg1"/>
                  </a:solidFill>
                </a:rPr>
                <a:t>, 2000</a:t>
              </a:r>
            </a:p>
            <a:p>
              <a:endParaRPr lang="en-US" dirty="0" smtClean="0">
                <a:solidFill>
                  <a:schemeClr val="bg1"/>
                </a:solidFill>
              </a:endParaRPr>
            </a:p>
            <a:p>
              <a:endParaRPr lang="en-US" dirty="0">
                <a:solidFill>
                  <a:schemeClr val="bg1"/>
                </a:solidFill>
              </a:endParaRPr>
            </a:p>
          </p:txBody>
        </p:sp>
      </p:grpSp>
      <p:sp>
        <p:nvSpPr>
          <p:cNvPr id="11" name="TextBox 10"/>
          <p:cNvSpPr txBox="1"/>
          <p:nvPr/>
        </p:nvSpPr>
        <p:spPr>
          <a:xfrm>
            <a:off x="457200" y="3581400"/>
            <a:ext cx="468811" cy="369332"/>
          </a:xfrm>
          <a:prstGeom prst="rect">
            <a:avLst/>
          </a:prstGeom>
          <a:noFill/>
        </p:spPr>
        <p:txBody>
          <a:bodyPr wrap="none" rtlCol="0">
            <a:spAutoFit/>
          </a:bodyPr>
          <a:lstStyle/>
          <a:p>
            <a:r>
              <a:rPr lang="en-US" dirty="0" smtClean="0">
                <a:solidFill>
                  <a:schemeClr val="bg1"/>
                </a:solidFill>
              </a:rPr>
              <a:t># 2</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Isotopic Evolution of Cloud</a:t>
            </a:r>
            <a:endParaRPr lang="en-US" dirty="0">
              <a:solidFill>
                <a:schemeClr val="bg1"/>
              </a:solidFill>
            </a:endParaRPr>
          </a:p>
        </p:txBody>
      </p:sp>
      <p:sp>
        <p:nvSpPr>
          <p:cNvPr id="4" name="TextBox 3"/>
          <p:cNvSpPr txBox="1"/>
          <p:nvPr/>
        </p:nvSpPr>
        <p:spPr>
          <a:xfrm>
            <a:off x="838200" y="1676400"/>
            <a:ext cx="3657600" cy="2215991"/>
          </a:xfrm>
          <a:prstGeom prst="rect">
            <a:avLst/>
          </a:prstGeom>
          <a:noFill/>
          <a:ln>
            <a:solidFill>
              <a:schemeClr val="bg2">
                <a:lumMod val="20000"/>
                <a:lumOff val="80000"/>
              </a:schemeClr>
            </a:solidFill>
          </a:ln>
        </p:spPr>
        <p:txBody>
          <a:bodyPr wrap="square" rtlCol="0">
            <a:spAutoFit/>
          </a:bodyPr>
          <a:lstStyle/>
          <a:p>
            <a:pPr lvl="1">
              <a:buNone/>
            </a:pPr>
            <a:r>
              <a:rPr lang="en-US" sz="3000" dirty="0" smtClean="0">
                <a:solidFill>
                  <a:schemeClr val="bg1"/>
                </a:solidFill>
                <a:sym typeface="Wingdings"/>
              </a:rPr>
              <a:t>O</a:t>
            </a:r>
            <a:r>
              <a:rPr lang="en-US" sz="3000" baseline="-25000" dirty="0" smtClean="0">
                <a:solidFill>
                  <a:schemeClr val="bg1"/>
                </a:solidFill>
                <a:sym typeface="Wingdings"/>
              </a:rPr>
              <a:t>2</a:t>
            </a:r>
            <a:r>
              <a:rPr lang="en-US" sz="3000" dirty="0" smtClean="0">
                <a:solidFill>
                  <a:schemeClr val="bg1"/>
                </a:solidFill>
                <a:sym typeface="Wingdings"/>
              </a:rPr>
              <a:t>+O</a:t>
            </a:r>
            <a:r>
              <a:rPr lang="en-US" sz="3000" dirty="0" smtClean="0">
                <a:solidFill>
                  <a:schemeClr val="accent6"/>
                </a:solidFill>
                <a:sym typeface="Wingdings"/>
              </a:rPr>
              <a:t>O</a:t>
            </a:r>
            <a:r>
              <a:rPr lang="en-US" sz="3000" baseline="-25000" dirty="0" smtClean="0">
                <a:solidFill>
                  <a:schemeClr val="accent6"/>
                </a:solidFill>
                <a:sym typeface="Wingdings"/>
              </a:rPr>
              <a:t>3</a:t>
            </a:r>
          </a:p>
          <a:p>
            <a:pPr lvl="1">
              <a:buNone/>
            </a:pPr>
            <a:r>
              <a:rPr lang="en-US" sz="3000" dirty="0" smtClean="0">
                <a:solidFill>
                  <a:schemeClr val="bg1"/>
                </a:solidFill>
                <a:sym typeface="Wingdings"/>
              </a:rPr>
              <a:t>H+</a:t>
            </a:r>
            <a:r>
              <a:rPr lang="en-US" sz="3000" dirty="0" smtClean="0">
                <a:solidFill>
                  <a:schemeClr val="accent6"/>
                </a:solidFill>
                <a:sym typeface="Wingdings"/>
              </a:rPr>
              <a:t>O</a:t>
            </a:r>
            <a:r>
              <a:rPr lang="en-US" sz="3000" baseline="-25000" dirty="0" smtClean="0">
                <a:solidFill>
                  <a:schemeClr val="accent6"/>
                </a:solidFill>
                <a:sym typeface="Wingdings"/>
              </a:rPr>
              <a:t>3</a:t>
            </a:r>
            <a:r>
              <a:rPr lang="en-US" sz="3000" dirty="0" smtClean="0">
                <a:solidFill>
                  <a:schemeClr val="bg1"/>
                </a:solidFill>
                <a:sym typeface="Wingdings"/>
              </a:rPr>
              <a:t></a:t>
            </a:r>
            <a:r>
              <a:rPr lang="en-US" sz="3000" dirty="0" smtClean="0">
                <a:solidFill>
                  <a:schemeClr val="accent6"/>
                </a:solidFill>
                <a:sym typeface="Wingdings"/>
              </a:rPr>
              <a:t>O</a:t>
            </a:r>
            <a:r>
              <a:rPr lang="en-US" sz="3000" dirty="0" smtClean="0">
                <a:solidFill>
                  <a:schemeClr val="bg1"/>
                </a:solidFill>
                <a:sym typeface="Wingdings"/>
              </a:rPr>
              <a:t>H+O</a:t>
            </a:r>
            <a:r>
              <a:rPr lang="en-US" sz="3000" baseline="-25000" dirty="0" smtClean="0">
                <a:solidFill>
                  <a:schemeClr val="bg1"/>
                </a:solidFill>
                <a:sym typeface="Wingdings"/>
              </a:rPr>
              <a:t>2</a:t>
            </a:r>
          </a:p>
          <a:p>
            <a:pPr lvl="1">
              <a:buNone/>
            </a:pPr>
            <a:r>
              <a:rPr lang="en-US" sz="3000" dirty="0" smtClean="0">
                <a:solidFill>
                  <a:schemeClr val="bg1"/>
                </a:solidFill>
                <a:sym typeface="Wingdings"/>
              </a:rPr>
              <a:t>H+</a:t>
            </a:r>
            <a:r>
              <a:rPr lang="en-US" sz="3000" dirty="0" smtClean="0">
                <a:solidFill>
                  <a:schemeClr val="accent6"/>
                </a:solidFill>
                <a:sym typeface="Wingdings"/>
              </a:rPr>
              <a:t>O</a:t>
            </a:r>
            <a:r>
              <a:rPr lang="en-US" sz="3000" dirty="0" smtClean="0">
                <a:solidFill>
                  <a:schemeClr val="bg1"/>
                </a:solidFill>
                <a:sym typeface="Wingdings"/>
              </a:rPr>
              <a:t>HH</a:t>
            </a:r>
            <a:r>
              <a:rPr lang="en-US" sz="3000" baseline="-25000" dirty="0" smtClean="0">
                <a:solidFill>
                  <a:schemeClr val="bg1"/>
                </a:solidFill>
                <a:sym typeface="Wingdings"/>
              </a:rPr>
              <a:t>2</a:t>
            </a:r>
            <a:r>
              <a:rPr lang="en-US" sz="3000" dirty="0" smtClean="0">
                <a:solidFill>
                  <a:schemeClr val="accent6"/>
                </a:solidFill>
                <a:sym typeface="Wingdings"/>
              </a:rPr>
              <a:t>O</a:t>
            </a:r>
            <a:r>
              <a:rPr lang="en-US" sz="3000" dirty="0" smtClean="0">
                <a:solidFill>
                  <a:schemeClr val="bg1"/>
                </a:solidFill>
                <a:sym typeface="Wingdings"/>
              </a:rPr>
              <a:t> or H</a:t>
            </a:r>
            <a:r>
              <a:rPr lang="en-US" sz="3000" baseline="-25000" dirty="0" smtClean="0">
                <a:solidFill>
                  <a:schemeClr val="bg1"/>
                </a:solidFill>
                <a:sym typeface="Wingdings"/>
              </a:rPr>
              <a:t>2</a:t>
            </a:r>
            <a:r>
              <a:rPr lang="en-US" sz="3000" dirty="0" smtClean="0">
                <a:solidFill>
                  <a:schemeClr val="bg1"/>
                </a:solidFill>
                <a:sym typeface="Wingdings"/>
              </a:rPr>
              <a:t>+</a:t>
            </a:r>
            <a:r>
              <a:rPr lang="en-US" sz="3000" dirty="0" smtClean="0">
                <a:solidFill>
                  <a:schemeClr val="accent6"/>
                </a:solidFill>
                <a:sym typeface="Wingdings"/>
              </a:rPr>
              <a:t>O</a:t>
            </a:r>
            <a:r>
              <a:rPr lang="en-US" sz="3000" dirty="0" smtClean="0">
                <a:solidFill>
                  <a:schemeClr val="bg1"/>
                </a:solidFill>
                <a:sym typeface="Wingdings"/>
              </a:rPr>
              <a:t>HH</a:t>
            </a:r>
            <a:r>
              <a:rPr lang="en-US" sz="3000" baseline="-25000" dirty="0" smtClean="0">
                <a:solidFill>
                  <a:schemeClr val="bg1"/>
                </a:solidFill>
                <a:sym typeface="Wingdings"/>
              </a:rPr>
              <a:t>2</a:t>
            </a:r>
            <a:r>
              <a:rPr lang="en-US" sz="3000" dirty="0" smtClean="0">
                <a:solidFill>
                  <a:schemeClr val="accent6"/>
                </a:solidFill>
                <a:sym typeface="Wingdings"/>
              </a:rPr>
              <a:t>O</a:t>
            </a:r>
            <a:r>
              <a:rPr lang="en-US" sz="3000" dirty="0" smtClean="0">
                <a:solidFill>
                  <a:schemeClr val="bg1"/>
                </a:solidFill>
                <a:sym typeface="Wingdings"/>
              </a:rPr>
              <a:t>+H</a:t>
            </a:r>
          </a:p>
          <a:p>
            <a:endParaRPr lang="en-US" dirty="0">
              <a:solidFill>
                <a:schemeClr val="bg1"/>
              </a:solidFill>
            </a:endParaRPr>
          </a:p>
        </p:txBody>
      </p:sp>
      <p:pic>
        <p:nvPicPr>
          <p:cNvPr id="8" name="Picture 7"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5029200" y="2057400"/>
            <a:ext cx="2578100" cy="419100"/>
          </a:xfrm>
          <a:prstGeom prst="rect">
            <a:avLst/>
          </a:prstGeom>
        </p:spPr>
      </p:pic>
      <p:pic>
        <p:nvPicPr>
          <p:cNvPr id="9" name="Picture 8" descr="latex-image-1.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5029200" y="3048000"/>
            <a:ext cx="2832100" cy="419100"/>
          </a:xfrm>
          <a:prstGeom prst="rect">
            <a:avLst/>
          </a:prstGeom>
        </p:spPr>
      </p:pic>
      <p:pic>
        <p:nvPicPr>
          <p:cNvPr id="11" name="Picture 10" descr="latex-image-1.pdf"/>
          <p:cNvPicPr>
            <a:picLocks noChangeAspect="1"/>
          </p:cNvPicPr>
          <p:nvPr/>
        </p:nvPicPr>
        <mc:AlternateContent xmlns:ma="http://schemas.microsoft.com/office/mac/drawingml/2008/main">
          <mc:Choice Requires="ma">
            <p:blipFill>
              <a:blip r:embed="rId7"/>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tretch>
                <a:fillRect/>
              </a:stretch>
            </p:blipFill>
          </mc:Fallback>
        </mc:AlternateContent>
        <p:spPr>
          <a:xfrm>
            <a:off x="3200400" y="5517776"/>
            <a:ext cx="2743200" cy="806824"/>
          </a:xfrm>
          <a:prstGeom prst="rect">
            <a:avLst/>
          </a:prstGeom>
        </p:spPr>
      </p:pic>
      <p:pic>
        <p:nvPicPr>
          <p:cNvPr id="12" name="Picture 11" descr="latex-image-1.pdf"/>
          <p:cNvPicPr>
            <a:picLocks noChangeAspect="1"/>
          </p:cNvPicPr>
          <p:nvPr/>
        </p:nvPicPr>
        <mc:AlternateContent xmlns:ma="http://schemas.microsoft.com/office/mac/drawingml/2008/main">
          <mc:Choice Requires="ma">
            <p:blipFill>
              <a:blip r:embed="rId9"/>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0"/>
              <a:stretch>
                <a:fillRect/>
              </a:stretch>
            </p:blipFill>
          </mc:Fallback>
        </mc:AlternateContent>
        <p:spPr>
          <a:xfrm>
            <a:off x="1371600" y="4216400"/>
            <a:ext cx="6642100" cy="889000"/>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16000"/>
          </a:xfrm>
        </p:spPr>
        <p:txBody>
          <a:bodyPr rtlCol="0">
            <a:normAutofit fontScale="90000"/>
          </a:bodyPr>
          <a:lstStyle/>
          <a:p>
            <a:pPr eaLnBrk="1" fontAlgn="auto" hangingPunct="1">
              <a:spcAft>
                <a:spcPts val="0"/>
              </a:spcAft>
              <a:defRPr/>
            </a:pPr>
            <a:r>
              <a:rPr lang="en-US" sz="3400" dirty="0" smtClean="0">
                <a:solidFill>
                  <a:schemeClr val="bg1"/>
                </a:solidFill>
                <a:ea typeface="+mj-ea"/>
                <a:cs typeface="+mj-cs"/>
              </a:rPr>
              <a:t>The Distribution of Oxygen Isotopes in the Solar System</a:t>
            </a:r>
          </a:p>
        </p:txBody>
      </p:sp>
      <p:cxnSp>
        <p:nvCxnSpPr>
          <p:cNvPr id="23" name="Straight Arrow Connector 22"/>
          <p:cNvCxnSpPr/>
          <p:nvPr/>
        </p:nvCxnSpPr>
        <p:spPr>
          <a:xfrm>
            <a:off x="25400" y="3470254"/>
            <a:ext cx="8904282" cy="253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rot="20706390">
            <a:off x="8455138" y="2536854"/>
            <a:ext cx="505267" cy="369332"/>
          </a:xfrm>
          <a:prstGeom prst="rect">
            <a:avLst/>
          </a:prstGeom>
          <a:noFill/>
        </p:spPr>
        <p:txBody>
          <a:bodyPr wrap="none" rtlCol="0">
            <a:spAutoFit/>
          </a:bodyPr>
          <a:lstStyle/>
          <a:p>
            <a:r>
              <a:rPr lang="en-US" dirty="0" smtClean="0">
                <a:solidFill>
                  <a:prstClr val="white"/>
                </a:solidFill>
              </a:rPr>
              <a:t>TFL</a:t>
            </a:r>
            <a:endParaRPr lang="en-US" dirty="0">
              <a:solidFill>
                <a:prstClr val="white"/>
              </a:solidFill>
            </a:endParaRPr>
          </a:p>
        </p:txBody>
      </p:sp>
      <p:cxnSp>
        <p:nvCxnSpPr>
          <p:cNvPr id="20" name="Straight Arrow Connector 19"/>
          <p:cNvCxnSpPr/>
          <p:nvPr/>
        </p:nvCxnSpPr>
        <p:spPr>
          <a:xfrm rot="5400000">
            <a:off x="3048790" y="4020416"/>
            <a:ext cx="5169232"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737806" y="2581181"/>
            <a:ext cx="5715000" cy="18288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2737806" y="3495584"/>
            <a:ext cx="2895600" cy="206295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8335030" y="3583449"/>
            <a:ext cx="614321" cy="369332"/>
          </a:xfrm>
          <a:prstGeom prst="rect">
            <a:avLst/>
          </a:prstGeom>
          <a:noFill/>
        </p:spPr>
        <p:txBody>
          <a:bodyPr wrap="none" rtlCol="0">
            <a:spAutoFit/>
          </a:bodyPr>
          <a:lstStyle/>
          <a:p>
            <a:r>
              <a:rPr lang="en-US" dirty="0" smtClean="0">
                <a:solidFill>
                  <a:prstClr val="white"/>
                </a:solidFill>
              </a:rPr>
              <a:t>δ</a:t>
            </a:r>
            <a:r>
              <a:rPr lang="en-US" baseline="30000" dirty="0" smtClean="0">
                <a:solidFill>
                  <a:prstClr val="white"/>
                </a:solidFill>
              </a:rPr>
              <a:t>18</a:t>
            </a:r>
            <a:r>
              <a:rPr lang="en-US" dirty="0" smtClean="0">
                <a:solidFill>
                  <a:prstClr val="white"/>
                </a:solidFill>
              </a:rPr>
              <a:t>O</a:t>
            </a:r>
            <a:endParaRPr lang="en-US" dirty="0">
              <a:solidFill>
                <a:prstClr val="white"/>
              </a:solidFill>
            </a:endParaRPr>
          </a:p>
        </p:txBody>
      </p:sp>
      <p:sp>
        <p:nvSpPr>
          <p:cNvPr id="92" name="TextBox 91"/>
          <p:cNvSpPr txBox="1"/>
          <p:nvPr/>
        </p:nvSpPr>
        <p:spPr>
          <a:xfrm>
            <a:off x="4877804" y="1438181"/>
            <a:ext cx="614321" cy="369332"/>
          </a:xfrm>
          <a:prstGeom prst="rect">
            <a:avLst/>
          </a:prstGeom>
          <a:noFill/>
        </p:spPr>
        <p:txBody>
          <a:bodyPr wrap="none" rtlCol="0">
            <a:spAutoFit/>
          </a:bodyPr>
          <a:lstStyle/>
          <a:p>
            <a:r>
              <a:rPr lang="en-US" dirty="0" smtClean="0">
                <a:solidFill>
                  <a:prstClr val="white"/>
                </a:solidFill>
              </a:rPr>
              <a:t>δ</a:t>
            </a:r>
            <a:r>
              <a:rPr lang="en-US" baseline="30000" dirty="0" smtClean="0">
                <a:solidFill>
                  <a:prstClr val="white"/>
                </a:solidFill>
              </a:rPr>
              <a:t>17</a:t>
            </a:r>
            <a:r>
              <a:rPr lang="en-US" dirty="0" smtClean="0">
                <a:solidFill>
                  <a:prstClr val="white"/>
                </a:solidFill>
              </a:rPr>
              <a:t>O</a:t>
            </a:r>
            <a:endParaRPr lang="en-US" dirty="0">
              <a:solidFill>
                <a:prstClr val="white"/>
              </a:solidFill>
            </a:endParaRPr>
          </a:p>
        </p:txBody>
      </p:sp>
      <p:sp>
        <p:nvSpPr>
          <p:cNvPr id="67" name="Rectangle 66"/>
          <p:cNvSpPr/>
          <p:nvPr/>
        </p:nvSpPr>
        <p:spPr>
          <a:xfrm rot="20227142">
            <a:off x="5965656" y="3145647"/>
            <a:ext cx="184590" cy="122536"/>
          </a:xfrm>
          <a:prstGeom prst="rect">
            <a:avLst/>
          </a:prstGeom>
          <a:solidFill>
            <a:schemeClr val="accent2"/>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TextBox 94"/>
          <p:cNvSpPr txBox="1"/>
          <p:nvPr/>
        </p:nvSpPr>
        <p:spPr>
          <a:xfrm>
            <a:off x="5785806" y="2745249"/>
            <a:ext cx="697614" cy="369332"/>
          </a:xfrm>
          <a:prstGeom prst="rect">
            <a:avLst/>
          </a:prstGeom>
          <a:noFill/>
        </p:spPr>
        <p:txBody>
          <a:bodyPr wrap="square" rtlCol="0">
            <a:spAutoFit/>
          </a:bodyPr>
          <a:lstStyle/>
          <a:p>
            <a:r>
              <a:rPr lang="en-US" dirty="0" smtClean="0">
                <a:solidFill>
                  <a:prstClr val="white"/>
                </a:solidFill>
              </a:rPr>
              <a:t>Mars </a:t>
            </a:r>
            <a:endParaRPr lang="en-US" dirty="0">
              <a:solidFill>
                <a:prstClr val="white"/>
              </a:solidFill>
            </a:endParaRPr>
          </a:p>
        </p:txBody>
      </p:sp>
      <p:sp>
        <p:nvSpPr>
          <p:cNvPr id="96" name="TextBox 95"/>
          <p:cNvSpPr txBox="1"/>
          <p:nvPr/>
        </p:nvSpPr>
        <p:spPr>
          <a:xfrm>
            <a:off x="1968172" y="3595532"/>
            <a:ext cx="2128031" cy="369332"/>
          </a:xfrm>
          <a:prstGeom prst="rect">
            <a:avLst/>
          </a:prstGeom>
          <a:noFill/>
        </p:spPr>
        <p:txBody>
          <a:bodyPr wrap="none" rtlCol="0">
            <a:spAutoFit/>
          </a:bodyPr>
          <a:lstStyle/>
          <a:p>
            <a:r>
              <a:rPr lang="en-US" dirty="0" smtClean="0">
                <a:solidFill>
                  <a:prstClr val="white"/>
                </a:solidFill>
              </a:rPr>
              <a:t>Terrestrial Rainwater</a:t>
            </a:r>
            <a:endParaRPr lang="en-US" dirty="0">
              <a:solidFill>
                <a:prstClr val="white"/>
              </a:solidFill>
            </a:endParaRPr>
          </a:p>
        </p:txBody>
      </p:sp>
      <p:sp>
        <p:nvSpPr>
          <p:cNvPr id="97" name="Rectangle 96"/>
          <p:cNvSpPr/>
          <p:nvPr/>
        </p:nvSpPr>
        <p:spPr>
          <a:xfrm rot="20227142">
            <a:off x="6433506" y="2760013"/>
            <a:ext cx="381000" cy="76200"/>
          </a:xfrm>
          <a:prstGeom prst="rect">
            <a:avLst/>
          </a:prstGeom>
          <a:solidFill>
            <a:schemeClr val="bg1">
              <a:lumMod val="75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8" name="TextBox 97"/>
          <p:cNvSpPr txBox="1"/>
          <p:nvPr/>
        </p:nvSpPr>
        <p:spPr>
          <a:xfrm>
            <a:off x="6547806" y="2211849"/>
            <a:ext cx="1558727" cy="369332"/>
          </a:xfrm>
          <a:prstGeom prst="rect">
            <a:avLst/>
          </a:prstGeom>
          <a:noFill/>
        </p:spPr>
        <p:txBody>
          <a:bodyPr wrap="none" rtlCol="0">
            <a:spAutoFit/>
          </a:bodyPr>
          <a:lstStyle/>
          <a:p>
            <a:r>
              <a:rPr lang="en-US" dirty="0" err="1" smtClean="0">
                <a:solidFill>
                  <a:prstClr val="white"/>
                </a:solidFill>
              </a:rPr>
              <a:t>Asteroidal</a:t>
            </a:r>
            <a:r>
              <a:rPr lang="en-US" dirty="0" smtClean="0">
                <a:solidFill>
                  <a:prstClr val="white"/>
                </a:solidFill>
              </a:rPr>
              <a:t> H</a:t>
            </a:r>
            <a:r>
              <a:rPr lang="en-US" baseline="-25000" dirty="0" smtClean="0">
                <a:solidFill>
                  <a:prstClr val="white"/>
                </a:solidFill>
              </a:rPr>
              <a:t>2</a:t>
            </a:r>
            <a:r>
              <a:rPr lang="en-US" dirty="0" smtClean="0">
                <a:solidFill>
                  <a:prstClr val="white"/>
                </a:solidFill>
              </a:rPr>
              <a:t>O</a:t>
            </a:r>
            <a:endParaRPr lang="en-US" dirty="0">
              <a:solidFill>
                <a:prstClr val="white"/>
              </a:solidFill>
            </a:endParaRPr>
          </a:p>
        </p:txBody>
      </p:sp>
      <p:sp>
        <p:nvSpPr>
          <p:cNvPr id="29" name="Oval 28"/>
          <p:cNvSpPr/>
          <p:nvPr/>
        </p:nvSpPr>
        <p:spPr>
          <a:xfrm>
            <a:off x="5517518" y="3343181"/>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p:nvSpPr>
        <p:spPr>
          <a:xfrm>
            <a:off x="5876296" y="4295731"/>
            <a:ext cx="1253168" cy="369332"/>
          </a:xfrm>
          <a:prstGeom prst="rect">
            <a:avLst/>
          </a:prstGeom>
          <a:noFill/>
        </p:spPr>
        <p:txBody>
          <a:bodyPr wrap="square" rtlCol="0">
            <a:spAutoFit/>
          </a:bodyPr>
          <a:lstStyle/>
          <a:p>
            <a:r>
              <a:rPr lang="en-US" dirty="0" err="1" smtClean="0">
                <a:solidFill>
                  <a:prstClr val="white"/>
                </a:solidFill>
              </a:rPr>
              <a:t>Chondrules</a:t>
            </a:r>
            <a:endParaRPr lang="en-US" dirty="0">
              <a:solidFill>
                <a:prstClr val="white"/>
              </a:solidFill>
            </a:endParaRPr>
          </a:p>
        </p:txBody>
      </p:sp>
      <p:grpSp>
        <p:nvGrpSpPr>
          <p:cNvPr id="3" name="Group 56"/>
          <p:cNvGrpSpPr/>
          <p:nvPr/>
        </p:nvGrpSpPr>
        <p:grpSpPr>
          <a:xfrm>
            <a:off x="4877804" y="3507664"/>
            <a:ext cx="685800" cy="533400"/>
            <a:chOff x="3816398" y="4279283"/>
            <a:chExt cx="685800" cy="533400"/>
          </a:xfrm>
        </p:grpSpPr>
        <p:sp>
          <p:nvSpPr>
            <p:cNvPr id="87" name="Oval 86"/>
            <p:cNvSpPr/>
            <p:nvPr/>
          </p:nvSpPr>
          <p:spPr>
            <a:xfrm>
              <a:off x="4121198" y="45078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27" name="Oval 26"/>
            <p:cNvSpPr/>
            <p:nvPr/>
          </p:nvSpPr>
          <p:spPr>
            <a:xfrm>
              <a:off x="3892598" y="4660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28" name="Oval 27"/>
            <p:cNvSpPr/>
            <p:nvPr/>
          </p:nvSpPr>
          <p:spPr>
            <a:xfrm>
              <a:off x="4197398" y="44316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0" name="Oval 29"/>
            <p:cNvSpPr/>
            <p:nvPr/>
          </p:nvSpPr>
          <p:spPr>
            <a:xfrm>
              <a:off x="3816398" y="4736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1" name="Oval 30"/>
            <p:cNvSpPr/>
            <p:nvPr/>
          </p:nvSpPr>
          <p:spPr>
            <a:xfrm>
              <a:off x="4349798" y="43554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3" name="Oval 32"/>
            <p:cNvSpPr/>
            <p:nvPr/>
          </p:nvSpPr>
          <p:spPr>
            <a:xfrm>
              <a:off x="4425998" y="42792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sp>
          <p:nvSpPr>
            <p:cNvPr id="34" name="Oval 33"/>
            <p:cNvSpPr/>
            <p:nvPr/>
          </p:nvSpPr>
          <p:spPr>
            <a:xfrm>
              <a:off x="4044998" y="4584083"/>
              <a:ext cx="76200" cy="76200"/>
            </a:xfrm>
            <a:prstGeom prst="ellipse">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prstClr val="white"/>
                </a:solidFill>
              </a:endParaRPr>
            </a:p>
          </p:txBody>
        </p:sp>
      </p:grpSp>
      <p:sp>
        <p:nvSpPr>
          <p:cNvPr id="51" name="Rectangle 50"/>
          <p:cNvSpPr/>
          <p:nvPr/>
        </p:nvSpPr>
        <p:spPr>
          <a:xfrm rot="20463034">
            <a:off x="5953800" y="3030931"/>
            <a:ext cx="1847525" cy="96971"/>
          </a:xfrm>
          <a:prstGeom prst="rect">
            <a:avLst/>
          </a:prstGeom>
          <a:solidFill>
            <a:schemeClr val="bg1"/>
          </a:solidFill>
          <a:ln>
            <a:noFill/>
          </a:ln>
          <a:effectLst>
            <a:glow rad="101600">
              <a:schemeClr val="tx1">
                <a:lumMod val="75000"/>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7230931" y="2948449"/>
            <a:ext cx="1711451" cy="369332"/>
          </a:xfrm>
          <a:prstGeom prst="rect">
            <a:avLst/>
          </a:prstGeom>
          <a:noFill/>
        </p:spPr>
        <p:txBody>
          <a:bodyPr wrap="none" rtlCol="0">
            <a:spAutoFit/>
          </a:bodyPr>
          <a:lstStyle/>
          <a:p>
            <a:r>
              <a:rPr lang="en-US" dirty="0" smtClean="0">
                <a:solidFill>
                  <a:prstClr val="white"/>
                </a:solidFill>
              </a:rPr>
              <a:t>Terrestrial Rocks</a:t>
            </a:r>
            <a:endParaRPr lang="en-US" dirty="0">
              <a:solidFill>
                <a:prstClr val="white"/>
              </a:solidFill>
            </a:endParaRPr>
          </a:p>
        </p:txBody>
      </p:sp>
      <p:sp>
        <p:nvSpPr>
          <p:cNvPr id="60" name="TextBox 59"/>
          <p:cNvSpPr txBox="1"/>
          <p:nvPr/>
        </p:nvSpPr>
        <p:spPr>
          <a:xfrm>
            <a:off x="3724309" y="2504981"/>
            <a:ext cx="1534495" cy="369332"/>
          </a:xfrm>
          <a:prstGeom prst="rect">
            <a:avLst/>
          </a:prstGeom>
          <a:noFill/>
        </p:spPr>
        <p:txBody>
          <a:bodyPr wrap="none" rtlCol="0">
            <a:spAutoFit/>
          </a:bodyPr>
          <a:lstStyle/>
          <a:p>
            <a:r>
              <a:rPr lang="en-US" dirty="0" smtClean="0">
                <a:solidFill>
                  <a:prstClr val="white"/>
                </a:solidFill>
              </a:rPr>
              <a:t>SMOW (Earth)</a:t>
            </a:r>
            <a:endParaRPr lang="en-US" dirty="0">
              <a:solidFill>
                <a:prstClr val="white"/>
              </a:solidFill>
            </a:endParaRPr>
          </a:p>
        </p:txBody>
      </p:sp>
      <p:sp>
        <p:nvSpPr>
          <p:cNvPr id="43" name="TextBox 42"/>
          <p:cNvSpPr txBox="1"/>
          <p:nvPr/>
        </p:nvSpPr>
        <p:spPr>
          <a:xfrm>
            <a:off x="2071638" y="6199312"/>
            <a:ext cx="2941831" cy="369332"/>
          </a:xfrm>
          <a:prstGeom prst="rect">
            <a:avLst/>
          </a:prstGeom>
          <a:noFill/>
        </p:spPr>
        <p:txBody>
          <a:bodyPr wrap="none" rtlCol="0">
            <a:spAutoFit/>
          </a:bodyPr>
          <a:lstStyle/>
          <a:p>
            <a:r>
              <a:rPr lang="en-US" dirty="0" smtClean="0">
                <a:solidFill>
                  <a:prstClr val="white"/>
                </a:solidFill>
              </a:rPr>
              <a:t>(-60,-60), Δ</a:t>
            </a:r>
            <a:r>
              <a:rPr lang="en-US" baseline="30000" dirty="0" smtClean="0">
                <a:solidFill>
                  <a:prstClr val="white"/>
                </a:solidFill>
              </a:rPr>
              <a:t>17</a:t>
            </a:r>
            <a:r>
              <a:rPr lang="en-US" dirty="0" smtClean="0">
                <a:solidFill>
                  <a:prstClr val="white"/>
                </a:solidFill>
              </a:rPr>
              <a:t>O~ -26.5± 5.6 ‰</a:t>
            </a:r>
            <a:endParaRPr lang="en-US" dirty="0">
              <a:solidFill>
                <a:prstClr val="white"/>
              </a:solidFill>
            </a:endParaRPr>
          </a:p>
        </p:txBody>
      </p:sp>
      <p:grpSp>
        <p:nvGrpSpPr>
          <p:cNvPr id="4" name="Group 64"/>
          <p:cNvGrpSpPr/>
          <p:nvPr/>
        </p:nvGrpSpPr>
        <p:grpSpPr>
          <a:xfrm>
            <a:off x="2814006" y="5019581"/>
            <a:ext cx="609600" cy="533400"/>
            <a:chOff x="1752600" y="5791200"/>
            <a:chExt cx="609600" cy="533400"/>
          </a:xfrm>
        </p:grpSpPr>
        <p:grpSp>
          <p:nvGrpSpPr>
            <p:cNvPr id="5" name="Group 54"/>
            <p:cNvGrpSpPr/>
            <p:nvPr/>
          </p:nvGrpSpPr>
          <p:grpSpPr>
            <a:xfrm>
              <a:off x="2057400" y="5791200"/>
              <a:ext cx="304800" cy="228600"/>
              <a:chOff x="2057400" y="5791200"/>
              <a:chExt cx="304800" cy="228600"/>
            </a:xfrm>
          </p:grpSpPr>
          <p:sp>
            <p:nvSpPr>
              <p:cNvPr id="35" name="Oval 34"/>
              <p:cNvSpPr/>
              <p:nvPr/>
            </p:nvSpPr>
            <p:spPr>
              <a:xfrm>
                <a:off x="20574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6" name="Oval 35"/>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Oval 36"/>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8" name="Oval 37"/>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6" name="Group 57"/>
            <p:cNvGrpSpPr/>
            <p:nvPr/>
          </p:nvGrpSpPr>
          <p:grpSpPr>
            <a:xfrm>
              <a:off x="1752600" y="6019800"/>
              <a:ext cx="304800" cy="304800"/>
              <a:chOff x="2057400" y="5791200"/>
              <a:chExt cx="304800" cy="304800"/>
            </a:xfrm>
          </p:grpSpPr>
          <p:sp>
            <p:nvSpPr>
              <p:cNvPr id="61" name="Oval 60"/>
              <p:cNvSpPr/>
              <p:nvPr/>
            </p:nvSpPr>
            <p:spPr>
              <a:xfrm>
                <a:off x="2057400" y="60198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2" name="Oval 61"/>
              <p:cNvSpPr/>
              <p:nvPr/>
            </p:nvSpPr>
            <p:spPr>
              <a:xfrm>
                <a:off x="2209800" y="58674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3" name="Oval 62"/>
              <p:cNvSpPr/>
              <p:nvPr/>
            </p:nvSpPr>
            <p:spPr>
              <a:xfrm>
                <a:off x="2286000" y="57912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4" name="Oval 63"/>
              <p:cNvSpPr/>
              <p:nvPr/>
            </p:nvSpPr>
            <p:spPr>
              <a:xfrm>
                <a:off x="2133600" y="5943600"/>
                <a:ext cx="76200" cy="76200"/>
              </a:xfrm>
              <a:prstGeom prst="ellipse">
                <a:avLst/>
              </a:prstGeom>
              <a:solidFill>
                <a:schemeClr val="accent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grpSp>
        <p:nvGrpSpPr>
          <p:cNvPr id="7" name="Group 65"/>
          <p:cNvGrpSpPr/>
          <p:nvPr/>
        </p:nvGrpSpPr>
        <p:grpSpPr>
          <a:xfrm>
            <a:off x="3092723" y="2456582"/>
            <a:ext cx="4828271" cy="1953398"/>
            <a:chOff x="2031317" y="3228201"/>
            <a:chExt cx="4828271" cy="1953398"/>
          </a:xfrm>
        </p:grpSpPr>
        <p:grpSp>
          <p:nvGrpSpPr>
            <p:cNvPr id="8" name="Group 61"/>
            <p:cNvGrpSpPr/>
            <p:nvPr/>
          </p:nvGrpSpPr>
          <p:grpSpPr>
            <a:xfrm>
              <a:off x="4267200" y="3228201"/>
              <a:ext cx="340658" cy="734199"/>
              <a:chOff x="4267200" y="3228201"/>
              <a:chExt cx="340658" cy="734199"/>
            </a:xfrm>
          </p:grpSpPr>
          <p:sp>
            <p:nvSpPr>
              <p:cNvPr id="86" name="TextBox 85"/>
              <p:cNvSpPr txBox="1"/>
              <p:nvPr/>
            </p:nvSpPr>
            <p:spPr>
              <a:xfrm>
                <a:off x="4267200" y="3685401"/>
                <a:ext cx="340658" cy="276999"/>
              </a:xfrm>
              <a:prstGeom prst="rect">
                <a:avLst/>
              </a:prstGeom>
              <a:noFill/>
            </p:spPr>
            <p:txBody>
              <a:bodyPr wrap="none" rtlCol="0">
                <a:spAutoFit/>
              </a:bodyPr>
              <a:lstStyle/>
              <a:p>
                <a:r>
                  <a:rPr lang="en-US" sz="1200" dirty="0" smtClean="0">
                    <a:solidFill>
                      <a:prstClr val="white"/>
                    </a:solidFill>
                  </a:rPr>
                  <a:t>10</a:t>
                </a:r>
                <a:endParaRPr lang="en-US" sz="1200" dirty="0">
                  <a:solidFill>
                    <a:prstClr val="white"/>
                  </a:solidFill>
                </a:endParaRPr>
              </a:p>
            </p:txBody>
          </p:sp>
          <p:sp>
            <p:nvSpPr>
              <p:cNvPr id="89" name="TextBox 88"/>
              <p:cNvSpPr txBox="1"/>
              <p:nvPr/>
            </p:nvSpPr>
            <p:spPr>
              <a:xfrm>
                <a:off x="4267200" y="3228201"/>
                <a:ext cx="340658"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grpSp>
        <p:grpSp>
          <p:nvGrpSpPr>
            <p:cNvPr id="9" name="Group 60"/>
            <p:cNvGrpSpPr/>
            <p:nvPr/>
          </p:nvGrpSpPr>
          <p:grpSpPr>
            <a:xfrm>
              <a:off x="2031317" y="3352800"/>
              <a:ext cx="4828271" cy="1828799"/>
              <a:chOff x="2031317" y="3352800"/>
              <a:chExt cx="4828271" cy="1828799"/>
            </a:xfrm>
          </p:grpSpPr>
          <p:grpSp>
            <p:nvGrpSpPr>
              <p:cNvPr id="10" name="Group 58"/>
              <p:cNvGrpSpPr/>
              <p:nvPr/>
            </p:nvGrpSpPr>
            <p:grpSpPr>
              <a:xfrm>
                <a:off x="2031317" y="3886200"/>
                <a:ext cx="4828271" cy="381000"/>
                <a:chOff x="2031317" y="3886200"/>
                <a:chExt cx="4828271" cy="381000"/>
              </a:xfrm>
            </p:grpSpPr>
            <p:grpSp>
              <p:nvGrpSpPr>
                <p:cNvPr id="11" name="Group 57"/>
                <p:cNvGrpSpPr/>
                <p:nvPr/>
              </p:nvGrpSpPr>
              <p:grpSpPr>
                <a:xfrm>
                  <a:off x="2282824" y="4114800"/>
                  <a:ext cx="1144588" cy="152400"/>
                  <a:chOff x="2282824" y="4114800"/>
                  <a:chExt cx="1144588" cy="152400"/>
                </a:xfrm>
              </p:grpSpPr>
              <p:cxnSp>
                <p:nvCxnSpPr>
                  <p:cNvPr id="84" name="Straight Connector 83"/>
                  <p:cNvCxnSpPr/>
                  <p:nvPr/>
                </p:nvCxnSpPr>
                <p:spPr>
                  <a:xfrm rot="5400000">
                    <a:off x="3350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2207418"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2" name="Group 56"/>
                <p:cNvGrpSpPr/>
                <p:nvPr/>
              </p:nvGrpSpPr>
              <p:grpSpPr>
                <a:xfrm>
                  <a:off x="2031317" y="3886200"/>
                  <a:ext cx="4828271" cy="381000"/>
                  <a:chOff x="2031317" y="3886200"/>
                  <a:chExt cx="4828271" cy="381000"/>
                </a:xfrm>
              </p:grpSpPr>
              <p:cxnSp>
                <p:nvCxnSpPr>
                  <p:cNvPr id="80" name="Straight Connector 79"/>
                  <p:cNvCxnSpPr/>
                  <p:nvPr/>
                </p:nvCxnSpPr>
                <p:spPr>
                  <a:xfrm rot="5400000">
                    <a:off x="5638006"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6782594" y="4190206"/>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3200400" y="3886200"/>
                    <a:ext cx="387771"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83" name="TextBox 82"/>
                  <p:cNvSpPr txBox="1"/>
                  <p:nvPr/>
                </p:nvSpPr>
                <p:spPr>
                  <a:xfrm>
                    <a:off x="2031317" y="3886200"/>
                    <a:ext cx="387771" cy="276999"/>
                  </a:xfrm>
                  <a:prstGeom prst="rect">
                    <a:avLst/>
                  </a:prstGeom>
                  <a:noFill/>
                </p:spPr>
                <p:txBody>
                  <a:bodyPr wrap="none" rtlCol="0">
                    <a:spAutoFit/>
                  </a:bodyPr>
                  <a:lstStyle/>
                  <a:p>
                    <a:r>
                      <a:rPr lang="en-US" sz="1200" dirty="0" smtClean="0">
                        <a:solidFill>
                          <a:prstClr val="white"/>
                        </a:solidFill>
                      </a:rPr>
                      <a:t>-40</a:t>
                    </a:r>
                    <a:endParaRPr lang="en-US" sz="1200" dirty="0">
                      <a:solidFill>
                        <a:prstClr val="white"/>
                      </a:solidFill>
                    </a:endParaRPr>
                  </a:p>
                </p:txBody>
              </p:sp>
            </p:grpSp>
          </p:grpSp>
          <p:grpSp>
            <p:nvGrpSpPr>
              <p:cNvPr id="13" name="Group 55"/>
              <p:cNvGrpSpPr/>
              <p:nvPr/>
            </p:nvGrpSpPr>
            <p:grpSpPr>
              <a:xfrm>
                <a:off x="4164917" y="3352800"/>
                <a:ext cx="637273" cy="1828799"/>
                <a:chOff x="4164917" y="3352800"/>
                <a:chExt cx="637273" cy="1828799"/>
              </a:xfrm>
            </p:grpSpPr>
            <p:cxnSp>
              <p:nvCxnSpPr>
                <p:cNvPr id="73" name="Straight Connector 72"/>
                <p:cNvCxnSpPr/>
                <p:nvPr/>
              </p:nvCxnSpPr>
              <p:spPr>
                <a:xfrm rot="10800000">
                  <a:off x="4570411" y="38100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0800000">
                  <a:off x="4570411" y="335280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rot="10800000">
                  <a:off x="4572001" y="5180009"/>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0800000">
                  <a:off x="4572001" y="4722809"/>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4164917" y="4599801"/>
                  <a:ext cx="387771" cy="276999"/>
                </a:xfrm>
                <a:prstGeom prst="rect">
                  <a:avLst/>
                </a:prstGeom>
                <a:noFill/>
              </p:spPr>
              <p:txBody>
                <a:bodyPr wrap="none" rtlCol="0">
                  <a:spAutoFit/>
                </a:bodyPr>
                <a:lstStyle/>
                <a:p>
                  <a:r>
                    <a:rPr lang="en-US" sz="1200" dirty="0" smtClean="0">
                      <a:solidFill>
                        <a:prstClr val="white"/>
                      </a:solidFill>
                    </a:rPr>
                    <a:t>-10</a:t>
                  </a:r>
                  <a:endParaRPr lang="en-US" sz="1200" dirty="0">
                    <a:solidFill>
                      <a:prstClr val="white"/>
                    </a:solidFill>
                  </a:endParaRPr>
                </a:p>
              </p:txBody>
            </p:sp>
          </p:grpSp>
        </p:grpSp>
      </p:grpSp>
      <p:sp>
        <p:nvSpPr>
          <p:cNvPr id="90" name="TextBox 89"/>
          <p:cNvSpPr txBox="1"/>
          <p:nvPr/>
        </p:nvSpPr>
        <p:spPr>
          <a:xfrm>
            <a:off x="5201369" y="4257581"/>
            <a:ext cx="387771"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94" name="TextBox 93"/>
          <p:cNvSpPr txBox="1"/>
          <p:nvPr/>
        </p:nvSpPr>
        <p:spPr>
          <a:xfrm>
            <a:off x="6547806" y="3523382"/>
            <a:ext cx="340658" cy="276999"/>
          </a:xfrm>
          <a:prstGeom prst="rect">
            <a:avLst/>
          </a:prstGeom>
          <a:noFill/>
        </p:spPr>
        <p:txBody>
          <a:bodyPr wrap="none" rtlCol="0">
            <a:spAutoFit/>
          </a:bodyPr>
          <a:lstStyle/>
          <a:p>
            <a:r>
              <a:rPr lang="en-US" sz="1200" dirty="0" smtClean="0">
                <a:solidFill>
                  <a:prstClr val="white"/>
                </a:solidFill>
              </a:rPr>
              <a:t>20</a:t>
            </a:r>
            <a:endParaRPr lang="en-US" sz="1200" dirty="0">
              <a:solidFill>
                <a:prstClr val="white"/>
              </a:solidFill>
            </a:endParaRPr>
          </a:p>
        </p:txBody>
      </p:sp>
      <p:sp>
        <p:nvSpPr>
          <p:cNvPr id="101" name="TextBox 100"/>
          <p:cNvSpPr txBox="1"/>
          <p:nvPr/>
        </p:nvSpPr>
        <p:spPr>
          <a:xfrm>
            <a:off x="7690806" y="3523382"/>
            <a:ext cx="340658" cy="276999"/>
          </a:xfrm>
          <a:prstGeom prst="rect">
            <a:avLst/>
          </a:prstGeom>
          <a:noFill/>
        </p:spPr>
        <p:txBody>
          <a:bodyPr wrap="none" rtlCol="0">
            <a:spAutoFit/>
          </a:bodyPr>
          <a:lstStyle/>
          <a:p>
            <a:r>
              <a:rPr lang="en-US" sz="1200" dirty="0" smtClean="0">
                <a:solidFill>
                  <a:prstClr val="white"/>
                </a:solidFill>
              </a:rPr>
              <a:t>40</a:t>
            </a:r>
            <a:endParaRPr lang="en-US" sz="1200" dirty="0">
              <a:solidFill>
                <a:prstClr val="white"/>
              </a:solidFill>
            </a:endParaRPr>
          </a:p>
        </p:txBody>
      </p:sp>
      <p:cxnSp>
        <p:nvCxnSpPr>
          <p:cNvPr id="102" name="Straight Arrow Connector 101"/>
          <p:cNvCxnSpPr>
            <a:endCxn id="29" idx="1"/>
          </p:cNvCxnSpPr>
          <p:nvPr/>
        </p:nvCxnSpPr>
        <p:spPr>
          <a:xfrm>
            <a:off x="5030204" y="2907285"/>
            <a:ext cx="520792" cy="4693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3042606" y="5322790"/>
            <a:ext cx="2954655" cy="646331"/>
          </a:xfrm>
          <a:prstGeom prst="rect">
            <a:avLst/>
          </a:prstGeom>
          <a:noFill/>
        </p:spPr>
        <p:txBody>
          <a:bodyPr wrap="none" rtlCol="0">
            <a:spAutoFit/>
          </a:bodyPr>
          <a:lstStyle/>
          <a:p>
            <a:r>
              <a:rPr lang="en-US" dirty="0" smtClean="0">
                <a:solidFill>
                  <a:srgbClr val="F79646">
                    <a:lumMod val="75000"/>
                  </a:srgbClr>
                </a:solidFill>
              </a:rPr>
              <a:t>Calcium-Aluminum Inclusions</a:t>
            </a:r>
          </a:p>
          <a:p>
            <a:r>
              <a:rPr lang="en-US" dirty="0" smtClean="0">
                <a:solidFill>
                  <a:srgbClr val="F79646">
                    <a:lumMod val="75000"/>
                  </a:srgbClr>
                </a:solidFill>
              </a:rPr>
              <a:t> (4.56 </a:t>
            </a:r>
            <a:r>
              <a:rPr lang="en-US" dirty="0" err="1" smtClean="0">
                <a:solidFill>
                  <a:srgbClr val="F79646">
                    <a:lumMod val="75000"/>
                  </a:srgbClr>
                </a:solidFill>
              </a:rPr>
              <a:t>Gyrs</a:t>
            </a:r>
            <a:r>
              <a:rPr lang="en-US" dirty="0" smtClean="0">
                <a:solidFill>
                  <a:srgbClr val="F79646">
                    <a:lumMod val="75000"/>
                  </a:srgbClr>
                </a:solidFill>
              </a:rPr>
              <a:t>.)</a:t>
            </a:r>
            <a:endParaRPr lang="en-US" dirty="0">
              <a:solidFill>
                <a:srgbClr val="F79646">
                  <a:lumMod val="75000"/>
                </a:srgbClr>
              </a:solidFill>
            </a:endParaRPr>
          </a:p>
        </p:txBody>
      </p:sp>
      <p:sp>
        <p:nvSpPr>
          <p:cNvPr id="119" name="TextBox 118"/>
          <p:cNvSpPr txBox="1"/>
          <p:nvPr/>
        </p:nvSpPr>
        <p:spPr>
          <a:xfrm>
            <a:off x="1642634" y="4802649"/>
            <a:ext cx="1095172" cy="369332"/>
          </a:xfrm>
          <a:prstGeom prst="rect">
            <a:avLst/>
          </a:prstGeom>
          <a:noFill/>
          <a:ln>
            <a:solidFill>
              <a:schemeClr val="bg1"/>
            </a:solidFill>
          </a:ln>
        </p:spPr>
        <p:txBody>
          <a:bodyPr wrap="square" rtlCol="0">
            <a:spAutoFit/>
          </a:bodyPr>
          <a:lstStyle/>
          <a:p>
            <a:r>
              <a:rPr lang="en-US" dirty="0" smtClean="0">
                <a:solidFill>
                  <a:srgbClr val="F79646">
                    <a:lumMod val="75000"/>
                  </a:srgbClr>
                </a:solidFill>
              </a:rPr>
              <a:t>The Sun ?</a:t>
            </a:r>
            <a:endParaRPr lang="en-US" dirty="0">
              <a:solidFill>
                <a:srgbClr val="F79646">
                  <a:lumMod val="75000"/>
                </a:srgbClr>
              </a:solidFill>
            </a:endParaRPr>
          </a:p>
        </p:txBody>
      </p:sp>
      <p:sp>
        <p:nvSpPr>
          <p:cNvPr id="121" name="TextBox 120"/>
          <p:cNvSpPr txBox="1"/>
          <p:nvPr/>
        </p:nvSpPr>
        <p:spPr>
          <a:xfrm>
            <a:off x="2071638" y="3101881"/>
            <a:ext cx="387771" cy="276999"/>
          </a:xfrm>
          <a:prstGeom prst="rect">
            <a:avLst/>
          </a:prstGeom>
          <a:noFill/>
        </p:spPr>
        <p:txBody>
          <a:bodyPr wrap="none" rtlCol="0">
            <a:spAutoFit/>
          </a:bodyPr>
          <a:lstStyle/>
          <a:p>
            <a:r>
              <a:rPr lang="en-US" sz="1200" dirty="0" smtClean="0">
                <a:solidFill>
                  <a:prstClr val="white"/>
                </a:solidFill>
              </a:rPr>
              <a:t>-60</a:t>
            </a:r>
            <a:endParaRPr lang="en-US" sz="1200" dirty="0">
              <a:solidFill>
                <a:prstClr val="white"/>
              </a:solidFill>
            </a:endParaRPr>
          </a:p>
        </p:txBody>
      </p:sp>
      <p:cxnSp>
        <p:nvCxnSpPr>
          <p:cNvPr id="122" name="Straight Connector 121"/>
          <p:cNvCxnSpPr/>
          <p:nvPr/>
        </p:nvCxnSpPr>
        <p:spPr>
          <a:xfrm rot="5400000">
            <a:off x="2227424" y="3443987"/>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rot="5400000">
            <a:off x="1187612" y="3405887"/>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1070720" y="3078712"/>
            <a:ext cx="387771" cy="276999"/>
          </a:xfrm>
          <a:prstGeom prst="rect">
            <a:avLst/>
          </a:prstGeom>
          <a:noFill/>
        </p:spPr>
        <p:txBody>
          <a:bodyPr wrap="none" rtlCol="0">
            <a:spAutoFit/>
          </a:bodyPr>
          <a:lstStyle/>
          <a:p>
            <a:r>
              <a:rPr lang="en-US" sz="1200" dirty="0" smtClean="0">
                <a:solidFill>
                  <a:prstClr val="white"/>
                </a:solidFill>
              </a:rPr>
              <a:t>-80</a:t>
            </a:r>
            <a:endParaRPr lang="en-US" sz="1200" dirty="0">
              <a:solidFill>
                <a:prstClr val="white"/>
              </a:solidFill>
            </a:endParaRPr>
          </a:p>
        </p:txBody>
      </p:sp>
      <p:cxnSp>
        <p:nvCxnSpPr>
          <p:cNvPr id="133" name="Straight Connector 132"/>
          <p:cNvCxnSpPr/>
          <p:nvPr/>
        </p:nvCxnSpPr>
        <p:spPr>
          <a:xfrm rot="5400000">
            <a:off x="147800" y="3387355"/>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69429" y="3066182"/>
            <a:ext cx="465768" cy="276999"/>
          </a:xfrm>
          <a:prstGeom prst="rect">
            <a:avLst/>
          </a:prstGeom>
          <a:noFill/>
        </p:spPr>
        <p:txBody>
          <a:bodyPr wrap="none" rtlCol="0">
            <a:spAutoFit/>
          </a:bodyPr>
          <a:lstStyle/>
          <a:p>
            <a:r>
              <a:rPr lang="en-US" sz="1200" dirty="0" smtClean="0">
                <a:solidFill>
                  <a:prstClr val="white"/>
                </a:solidFill>
              </a:rPr>
              <a:t>-100</a:t>
            </a:r>
            <a:endParaRPr lang="en-US" sz="1200" dirty="0">
              <a:solidFill>
                <a:prstClr val="white"/>
              </a:solidFill>
            </a:endParaRPr>
          </a:p>
        </p:txBody>
      </p:sp>
      <p:cxnSp>
        <p:nvCxnSpPr>
          <p:cNvPr id="140" name="Straight Connector 139"/>
          <p:cNvCxnSpPr/>
          <p:nvPr/>
        </p:nvCxnSpPr>
        <p:spPr>
          <a:xfrm rot="10800000">
            <a:off x="56461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rot="10800000">
            <a:off x="5646107" y="44083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rot="10800000">
            <a:off x="5633407" y="5322790"/>
            <a:ext cx="230189" cy="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rot="10800000">
            <a:off x="5633407" y="4865590"/>
            <a:ext cx="230189" cy="1590"/>
          </a:xfrm>
          <a:prstGeom prst="line">
            <a:avLst/>
          </a:prstGeom>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5217318" y="4727090"/>
            <a:ext cx="387771" cy="276999"/>
          </a:xfrm>
          <a:prstGeom prst="rect">
            <a:avLst/>
          </a:prstGeom>
          <a:noFill/>
        </p:spPr>
        <p:txBody>
          <a:bodyPr wrap="none" rtlCol="0">
            <a:spAutoFit/>
          </a:bodyPr>
          <a:lstStyle/>
          <a:p>
            <a:r>
              <a:rPr lang="en-US" sz="1200" dirty="0" smtClean="0">
                <a:solidFill>
                  <a:prstClr val="white"/>
                </a:solidFill>
              </a:rPr>
              <a:t>-30</a:t>
            </a:r>
            <a:endParaRPr lang="en-US" sz="1200" dirty="0">
              <a:solidFill>
                <a:prstClr val="white"/>
              </a:solidFill>
            </a:endParaRPr>
          </a:p>
        </p:txBody>
      </p:sp>
      <p:cxnSp>
        <p:nvCxnSpPr>
          <p:cNvPr id="147" name="Straight Arrow Connector 146"/>
          <p:cNvCxnSpPr>
            <a:stCxn id="150" idx="2"/>
          </p:cNvCxnSpPr>
          <p:nvPr/>
        </p:nvCxnSpPr>
        <p:spPr>
          <a:xfrm rot="5400000">
            <a:off x="393882" y="5891971"/>
            <a:ext cx="449073" cy="1063755"/>
          </a:xfrm>
          <a:prstGeom prst="straightConnector1">
            <a:avLst/>
          </a:prstGeom>
          <a:ln>
            <a:solidFill>
              <a:schemeClr val="bg1">
                <a:lumMod val="85000"/>
              </a:schemeClr>
            </a:solidFill>
            <a:tailEnd type="arrow"/>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2162800" y="5361344"/>
            <a:ext cx="609600" cy="623510"/>
          </a:xfrm>
          <a:prstGeom prst="ellipse">
            <a:avLst/>
          </a:prstGeom>
          <a:solidFill>
            <a:schemeClr val="accent6"/>
          </a:solidFill>
          <a:effectLst>
            <a:glow rad="101600">
              <a:schemeClr val="accent6">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prstClr val="black"/>
                </a:solidFill>
              </a:rPr>
              <a:t>?</a:t>
            </a:r>
            <a:endParaRPr lang="en-US" sz="2200" b="1" dirty="0">
              <a:solidFill>
                <a:prstClr val="black"/>
              </a:solidFill>
            </a:endParaRPr>
          </a:p>
        </p:txBody>
      </p:sp>
      <p:sp>
        <p:nvSpPr>
          <p:cNvPr id="150" name="TextBox 149"/>
          <p:cNvSpPr txBox="1"/>
          <p:nvPr/>
        </p:nvSpPr>
        <p:spPr>
          <a:xfrm>
            <a:off x="465946" y="5552981"/>
            <a:ext cx="1368697" cy="646331"/>
          </a:xfrm>
          <a:prstGeom prst="rect">
            <a:avLst/>
          </a:prstGeom>
          <a:noFill/>
          <a:ln>
            <a:solidFill>
              <a:schemeClr val="accent6"/>
            </a:solidFill>
          </a:ln>
        </p:spPr>
        <p:txBody>
          <a:bodyPr wrap="none" rtlCol="0">
            <a:spAutoFit/>
          </a:bodyPr>
          <a:lstStyle/>
          <a:p>
            <a:r>
              <a:rPr lang="en-US" dirty="0" smtClean="0">
                <a:solidFill>
                  <a:prstClr val="white"/>
                </a:solidFill>
              </a:rPr>
              <a:t>Solar Wind ?</a:t>
            </a:r>
          </a:p>
          <a:p>
            <a:r>
              <a:rPr lang="en-US" dirty="0" smtClean="0">
                <a:solidFill>
                  <a:prstClr val="white"/>
                </a:solidFill>
              </a:rPr>
              <a:t> (-99, -79)</a:t>
            </a:r>
            <a:endParaRPr lang="en-US" dirty="0">
              <a:solidFill>
                <a:prstClr val="white"/>
              </a:solidFill>
            </a:endParaRPr>
          </a:p>
        </p:txBody>
      </p:sp>
      <p:sp>
        <p:nvSpPr>
          <p:cNvPr id="88" name="Oval 87"/>
          <p:cNvSpPr/>
          <p:nvPr/>
        </p:nvSpPr>
        <p:spPr>
          <a:xfrm rot="19805878">
            <a:off x="5515311" y="2993635"/>
            <a:ext cx="1033203" cy="368917"/>
          </a:xfrm>
          <a:prstGeom prst="ellipse">
            <a:avLst/>
          </a:prstGeom>
          <a:solidFill>
            <a:schemeClr val="bg2">
              <a:lumMod val="60000"/>
              <a:lumOff val="40000"/>
              <a:alpha val="7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Arrow Connector 102"/>
          <p:cNvCxnSpPr/>
          <p:nvPr/>
        </p:nvCxnSpPr>
        <p:spPr>
          <a:xfrm rot="10800000">
            <a:off x="5985861" y="3343181"/>
            <a:ext cx="1656939" cy="1321882"/>
          </a:xfrm>
          <a:prstGeom prst="straightConnector1">
            <a:avLst/>
          </a:prstGeom>
          <a:ln w="571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04" name="TextBox 103"/>
          <p:cNvSpPr txBox="1"/>
          <p:nvPr/>
        </p:nvSpPr>
        <p:spPr>
          <a:xfrm>
            <a:off x="5722711" y="4878849"/>
            <a:ext cx="3276671" cy="369332"/>
          </a:xfrm>
          <a:prstGeom prst="rect">
            <a:avLst/>
          </a:prstGeom>
          <a:noFill/>
          <a:ln>
            <a:solidFill>
              <a:schemeClr val="tx1"/>
            </a:solidFill>
          </a:ln>
        </p:spPr>
        <p:txBody>
          <a:bodyPr wrap="none" rtlCol="0">
            <a:spAutoFit/>
          </a:bodyPr>
          <a:lstStyle/>
          <a:p>
            <a:r>
              <a:rPr lang="en-US" dirty="0" smtClean="0">
                <a:solidFill>
                  <a:schemeClr val="bg1"/>
                </a:solidFill>
              </a:rPr>
              <a:t>Δ</a:t>
            </a:r>
            <a:r>
              <a:rPr lang="en-US" baseline="30000" dirty="0" smtClean="0">
                <a:solidFill>
                  <a:schemeClr val="bg1"/>
                </a:solidFill>
              </a:rPr>
              <a:t>17</a:t>
            </a:r>
            <a:r>
              <a:rPr lang="en-US" dirty="0" smtClean="0">
                <a:solidFill>
                  <a:schemeClr val="bg1"/>
                </a:solidFill>
              </a:rPr>
              <a:t>O(H</a:t>
            </a:r>
            <a:r>
              <a:rPr lang="en-US" baseline="-25000" dirty="0" smtClean="0">
                <a:solidFill>
                  <a:schemeClr val="bg1"/>
                </a:solidFill>
              </a:rPr>
              <a:t>2</a:t>
            </a:r>
            <a:r>
              <a:rPr lang="en-US" dirty="0" smtClean="0">
                <a:solidFill>
                  <a:schemeClr val="bg1"/>
                </a:solidFill>
              </a:rPr>
              <a:t>O-nebula) =Δ</a:t>
            </a:r>
            <a:r>
              <a:rPr lang="en-US" baseline="30000" dirty="0" smtClean="0">
                <a:solidFill>
                  <a:schemeClr val="bg1"/>
                </a:solidFill>
              </a:rPr>
              <a:t>17</a:t>
            </a:r>
            <a:r>
              <a:rPr lang="en-US" dirty="0" smtClean="0">
                <a:solidFill>
                  <a:schemeClr val="bg1"/>
                </a:solidFill>
              </a:rPr>
              <a:t>O(Sun)+ </a:t>
            </a:r>
            <a:r>
              <a:rPr lang="en-US" dirty="0" err="1" smtClean="0">
                <a:solidFill>
                  <a:schemeClr val="bg1"/>
                </a:solidFill>
              </a:rPr>
              <a:t>ψ</a:t>
            </a:r>
            <a:endParaRPr lang="en-US" dirty="0">
              <a:solidFill>
                <a:schemeClr val="bg1"/>
              </a:solidFill>
            </a:endParaRPr>
          </a:p>
        </p:txBody>
      </p:sp>
      <p:sp>
        <p:nvSpPr>
          <p:cNvPr id="105" name="TextBox 104"/>
          <p:cNvSpPr txBox="1"/>
          <p:nvPr/>
        </p:nvSpPr>
        <p:spPr>
          <a:xfrm>
            <a:off x="6471162" y="5400581"/>
            <a:ext cx="1635371" cy="369332"/>
          </a:xfrm>
          <a:prstGeom prst="rect">
            <a:avLst/>
          </a:prstGeom>
          <a:noFill/>
        </p:spPr>
        <p:txBody>
          <a:bodyPr wrap="none" rtlCol="0">
            <a:spAutoFit/>
          </a:bodyPr>
          <a:lstStyle/>
          <a:p>
            <a:r>
              <a:rPr lang="en-US" dirty="0" smtClean="0">
                <a:solidFill>
                  <a:schemeClr val="bg1"/>
                </a:solidFill>
              </a:rPr>
              <a:t>if  </a:t>
            </a:r>
            <a:r>
              <a:rPr lang="en-US" dirty="0" err="1" smtClean="0">
                <a:solidFill>
                  <a:schemeClr val="bg1"/>
                </a:solidFill>
              </a:rPr>
              <a:t>Ψ</a:t>
            </a:r>
            <a:r>
              <a:rPr lang="en-US" dirty="0" smtClean="0">
                <a:solidFill>
                  <a:schemeClr val="bg1"/>
                </a:solidFill>
              </a:rPr>
              <a:t> = 25-35 ‰</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04" grpId="0" animBg="1"/>
      <p:bldP spid="105" grpId="0"/>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Current and Future Work</a:t>
            </a:r>
            <a:endParaRPr lang="en-US" dirty="0">
              <a:solidFill>
                <a:schemeClr val="bg1"/>
              </a:solidFill>
            </a:endParaRPr>
          </a:p>
        </p:txBody>
      </p:sp>
      <p:sp>
        <p:nvSpPr>
          <p:cNvPr id="5" name="TextBox 4"/>
          <p:cNvSpPr txBox="1"/>
          <p:nvPr/>
        </p:nvSpPr>
        <p:spPr>
          <a:xfrm>
            <a:off x="378526" y="1856134"/>
            <a:ext cx="5041899" cy="4154983"/>
          </a:xfrm>
          <a:prstGeom prst="rect">
            <a:avLst/>
          </a:prstGeom>
          <a:noFill/>
        </p:spPr>
        <p:txBody>
          <a:bodyPr wrap="square" rtlCol="0">
            <a:spAutoFit/>
          </a:bodyPr>
          <a:lstStyle/>
          <a:p>
            <a:endParaRPr lang="en-US" sz="2200" dirty="0" smtClean="0">
              <a:solidFill>
                <a:schemeClr val="bg1"/>
              </a:solidFill>
            </a:endParaRPr>
          </a:p>
          <a:p>
            <a:pPr algn="just"/>
            <a:r>
              <a:rPr lang="en-US" sz="2200" dirty="0" smtClean="0">
                <a:solidFill>
                  <a:schemeClr val="bg1"/>
                </a:solidFill>
              </a:rPr>
              <a:t>Ozone formation on surfaces at 10-30 K and multi-oxygen isotopic measurements</a:t>
            </a:r>
          </a:p>
          <a:p>
            <a:endParaRPr lang="en-US" sz="2200" dirty="0" smtClean="0">
              <a:solidFill>
                <a:schemeClr val="bg1"/>
              </a:solidFill>
            </a:endParaRPr>
          </a:p>
          <a:p>
            <a:endParaRPr lang="en-US" sz="2200" dirty="0" smtClean="0">
              <a:solidFill>
                <a:schemeClr val="bg1"/>
              </a:solidFill>
            </a:endParaRPr>
          </a:p>
          <a:p>
            <a:pPr algn="just"/>
            <a:r>
              <a:rPr lang="en-US" sz="2200" dirty="0" smtClean="0">
                <a:solidFill>
                  <a:schemeClr val="bg1"/>
                </a:solidFill>
              </a:rPr>
              <a:t>Our understanding of isotopic fractionation and surface chemistry in interstellar conditions (T~10 K)  is very limited and is an exciting area of current and future research</a:t>
            </a:r>
          </a:p>
          <a:p>
            <a:endParaRPr lang="en-US" sz="2200" dirty="0" smtClean="0">
              <a:solidFill>
                <a:schemeClr val="bg1"/>
              </a:solidFill>
            </a:endParaRPr>
          </a:p>
          <a:p>
            <a:endParaRPr lang="en-US" sz="2200" dirty="0" smtClean="0">
              <a:solidFill>
                <a:schemeClr val="bg1"/>
              </a:solidFill>
            </a:endParaRPr>
          </a:p>
        </p:txBody>
      </p:sp>
      <p:pic>
        <p:nvPicPr>
          <p:cNvPr id="53" name="Picture 52" descr="OzoneExpt.jpg"/>
          <p:cNvPicPr>
            <a:picLocks noChangeAspect="1"/>
          </p:cNvPicPr>
          <p:nvPr/>
        </p:nvPicPr>
        <p:blipFill>
          <a:blip r:embed="rId2"/>
          <a:stretch>
            <a:fillRect/>
          </a:stretch>
        </p:blipFill>
        <p:spPr>
          <a:xfrm rot="10800000" flipV="1">
            <a:off x="5499100" y="2013466"/>
            <a:ext cx="2578100" cy="345167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Geology</a:t>
            </a:r>
            <a:endParaRPr lang="en-US" dirty="0">
              <a:solidFill>
                <a:schemeClr val="bg1"/>
              </a:solidFill>
            </a:endParaRPr>
          </a:p>
        </p:txBody>
      </p:sp>
      <p:pic>
        <p:nvPicPr>
          <p:cNvPr id="4" name="Content Placeholder 3" descr="Houston-20110311-00234.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Concluding Remarks</a:t>
            </a:r>
            <a:endParaRPr lang="en-US" dirty="0">
              <a:solidFill>
                <a:schemeClr val="bg1"/>
              </a:solidFill>
            </a:endParaRPr>
          </a:p>
        </p:txBody>
      </p:sp>
      <p:sp>
        <p:nvSpPr>
          <p:cNvPr id="4" name="TextBox 3"/>
          <p:cNvSpPr txBox="1"/>
          <p:nvPr/>
        </p:nvSpPr>
        <p:spPr>
          <a:xfrm>
            <a:off x="213481" y="1651000"/>
            <a:ext cx="8791101" cy="4154983"/>
          </a:xfrm>
          <a:prstGeom prst="rect">
            <a:avLst/>
          </a:prstGeom>
          <a:noFill/>
        </p:spPr>
        <p:txBody>
          <a:bodyPr wrap="none" rtlCol="0">
            <a:spAutoFit/>
          </a:bodyPr>
          <a:lstStyle/>
          <a:p>
            <a:r>
              <a:rPr lang="en-US" sz="2200" dirty="0" smtClean="0">
                <a:solidFill>
                  <a:schemeClr val="bg1">
                    <a:lumMod val="85000"/>
                  </a:schemeClr>
                </a:solidFill>
              </a:rPr>
              <a:t>Physical Chemistry </a:t>
            </a:r>
            <a:r>
              <a:rPr lang="en-US" sz="2200" dirty="0" err="1" smtClean="0">
                <a:solidFill>
                  <a:schemeClr val="bg1">
                    <a:lumMod val="85000"/>
                  </a:schemeClr>
                </a:solidFill>
                <a:sym typeface="Wingdings"/>
              </a:rPr>
              <a:t></a:t>
            </a:r>
            <a:r>
              <a:rPr lang="en-US" sz="2200" dirty="0" smtClean="0">
                <a:solidFill>
                  <a:schemeClr val="bg1">
                    <a:lumMod val="85000"/>
                  </a:schemeClr>
                </a:solidFill>
                <a:sym typeface="Wingdings"/>
              </a:rPr>
              <a:t> Geochemical Observations </a:t>
            </a:r>
            <a:r>
              <a:rPr lang="en-US" sz="2200" dirty="0" err="1" smtClean="0">
                <a:solidFill>
                  <a:schemeClr val="bg1">
                    <a:lumMod val="85000"/>
                  </a:schemeClr>
                </a:solidFill>
                <a:sym typeface="Wingdings"/>
              </a:rPr>
              <a:t>Physical</a:t>
            </a:r>
            <a:r>
              <a:rPr lang="en-US" sz="2200" dirty="0" smtClean="0">
                <a:solidFill>
                  <a:schemeClr val="bg1">
                    <a:lumMod val="85000"/>
                  </a:schemeClr>
                </a:solidFill>
                <a:sym typeface="Wingdings"/>
              </a:rPr>
              <a:t> Chemistry</a:t>
            </a:r>
          </a:p>
          <a:p>
            <a:endParaRPr lang="en-US" sz="2200" dirty="0" smtClean="0">
              <a:solidFill>
                <a:schemeClr val="bg1">
                  <a:lumMod val="85000"/>
                </a:schemeClr>
              </a:solidFill>
              <a:sym typeface="Wingdings"/>
            </a:endParaRPr>
          </a:p>
          <a:p>
            <a:endParaRPr lang="en-US" sz="2200" dirty="0" smtClean="0">
              <a:solidFill>
                <a:schemeClr val="bg1">
                  <a:lumMod val="85000"/>
                </a:schemeClr>
              </a:solidFill>
              <a:sym typeface="Wingdings"/>
            </a:endParaRPr>
          </a:p>
          <a:p>
            <a:r>
              <a:rPr lang="en-US" sz="2200" dirty="0" smtClean="0">
                <a:solidFill>
                  <a:schemeClr val="bg1">
                    <a:lumMod val="85000"/>
                  </a:schemeClr>
                </a:solidFill>
                <a:sym typeface="Wingdings"/>
              </a:rPr>
              <a:t>Isotopic fractionation associated with kinetic processes such as Ozone </a:t>
            </a:r>
          </a:p>
          <a:p>
            <a:r>
              <a:rPr lang="en-US" sz="2200" dirty="0" smtClean="0">
                <a:solidFill>
                  <a:schemeClr val="bg1">
                    <a:lumMod val="85000"/>
                  </a:schemeClr>
                </a:solidFill>
                <a:sym typeface="Wingdings"/>
              </a:rPr>
              <a:t>formation are greatly affected by details of the Transition State</a:t>
            </a:r>
          </a:p>
          <a:p>
            <a:endParaRPr lang="en-US" sz="2200" dirty="0" smtClean="0">
              <a:solidFill>
                <a:schemeClr val="bg1">
                  <a:lumMod val="85000"/>
                </a:schemeClr>
              </a:solidFill>
              <a:sym typeface="Wingdings"/>
            </a:endParaRPr>
          </a:p>
          <a:p>
            <a:endParaRPr lang="en-US" sz="2200" dirty="0" smtClean="0">
              <a:solidFill>
                <a:schemeClr val="bg1">
                  <a:lumMod val="85000"/>
                </a:schemeClr>
              </a:solidFill>
              <a:sym typeface="Wingdings"/>
            </a:endParaRPr>
          </a:p>
          <a:p>
            <a:r>
              <a:rPr lang="en-US" sz="2200" dirty="0" smtClean="0">
                <a:solidFill>
                  <a:schemeClr val="bg1">
                    <a:lumMod val="85000"/>
                  </a:schemeClr>
                </a:solidFill>
                <a:sym typeface="Wingdings"/>
              </a:rPr>
              <a:t>Short meta-stable Transition States can lead to non-equilibrium </a:t>
            </a:r>
          </a:p>
          <a:p>
            <a:r>
              <a:rPr lang="en-US" sz="2200" dirty="0" smtClean="0">
                <a:solidFill>
                  <a:schemeClr val="bg1">
                    <a:lumMod val="85000"/>
                  </a:schemeClr>
                </a:solidFill>
                <a:sym typeface="Wingdings"/>
              </a:rPr>
              <a:t>population of Quantum states </a:t>
            </a:r>
            <a:r>
              <a:rPr lang="en-US" sz="2200" dirty="0" err="1" smtClean="0">
                <a:solidFill>
                  <a:schemeClr val="bg1">
                    <a:lumMod val="85000"/>
                  </a:schemeClr>
                </a:solidFill>
                <a:sym typeface="Wingdings"/>
              </a:rPr>
              <a:t></a:t>
            </a:r>
            <a:r>
              <a:rPr lang="en-US" sz="2200" dirty="0" smtClean="0">
                <a:solidFill>
                  <a:schemeClr val="bg1">
                    <a:lumMod val="85000"/>
                  </a:schemeClr>
                </a:solidFill>
                <a:sym typeface="Wingdings"/>
              </a:rPr>
              <a:t> MIF</a:t>
            </a:r>
          </a:p>
          <a:p>
            <a:endParaRPr lang="en-US" sz="2200" dirty="0" smtClean="0">
              <a:solidFill>
                <a:schemeClr val="bg1">
                  <a:lumMod val="85000"/>
                </a:schemeClr>
              </a:solidFill>
              <a:sym typeface="Wingdings"/>
            </a:endParaRPr>
          </a:p>
          <a:p>
            <a:endParaRPr lang="en-US" sz="2200" dirty="0" smtClean="0">
              <a:solidFill>
                <a:schemeClr val="bg1">
                  <a:lumMod val="85000"/>
                </a:schemeClr>
              </a:solidFill>
              <a:sym typeface="Wingdings"/>
            </a:endParaRPr>
          </a:p>
          <a:p>
            <a:endParaRPr lang="en-US" sz="2200"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76957" y="939800"/>
            <a:ext cx="7972292" cy="3231654"/>
          </a:xfrm>
          <a:prstGeom prst="rect">
            <a:avLst/>
          </a:prstGeom>
          <a:noFill/>
        </p:spPr>
        <p:txBody>
          <a:bodyPr wrap="none" rtlCol="0">
            <a:spAutoFit/>
          </a:bodyPr>
          <a:lstStyle/>
          <a:p>
            <a:pPr algn="ctr"/>
            <a:r>
              <a:rPr lang="en-US" sz="3400" dirty="0" smtClean="0">
                <a:solidFill>
                  <a:schemeClr val="bg1"/>
                </a:solidFill>
              </a:rPr>
              <a:t>Application of Transition State Theory to </a:t>
            </a:r>
          </a:p>
          <a:p>
            <a:pPr algn="ctr"/>
            <a:r>
              <a:rPr lang="en-US" sz="3400" dirty="0" smtClean="0">
                <a:solidFill>
                  <a:schemeClr val="bg1"/>
                </a:solidFill>
              </a:rPr>
              <a:t>Understand Isotopic Fractionation in a</a:t>
            </a:r>
          </a:p>
          <a:p>
            <a:pPr algn="ctr"/>
            <a:r>
              <a:rPr lang="en-US" sz="3400" dirty="0" smtClean="0">
                <a:solidFill>
                  <a:schemeClr val="bg1"/>
                </a:solidFill>
              </a:rPr>
              <a:t>Complex Geochemical System:</a:t>
            </a:r>
          </a:p>
          <a:p>
            <a:pPr algn="ctr"/>
            <a:endParaRPr lang="en-US" sz="3400" dirty="0" smtClean="0">
              <a:solidFill>
                <a:schemeClr val="bg1"/>
              </a:solidFill>
            </a:endParaRPr>
          </a:p>
          <a:p>
            <a:pPr algn="ctr"/>
            <a:r>
              <a:rPr lang="en-US" sz="3400" dirty="0" smtClean="0">
                <a:solidFill>
                  <a:schemeClr val="bg1"/>
                </a:solidFill>
              </a:rPr>
              <a:t>Isotopic Fractionation in a Thermal Gradient</a:t>
            </a:r>
          </a:p>
          <a:p>
            <a:pPr algn="ctr"/>
            <a:endParaRPr lang="en-US" sz="3400" dirty="0" smtClean="0">
              <a:solidFill>
                <a:schemeClr val="bg1"/>
              </a:solidFill>
            </a:endParaRPr>
          </a:p>
        </p:txBody>
      </p:sp>
      <p:sp>
        <p:nvSpPr>
          <p:cNvPr id="3" name="Rectangle 10"/>
          <p:cNvSpPr>
            <a:spLocks noChangeArrowheads="1"/>
          </p:cNvSpPr>
          <p:nvPr/>
        </p:nvSpPr>
        <p:spPr bwMode="auto">
          <a:xfrm>
            <a:off x="-241300" y="5295106"/>
            <a:ext cx="9626600" cy="1231106"/>
          </a:xfrm>
          <a:prstGeom prst="rect">
            <a:avLst/>
          </a:prstGeom>
          <a:noFill/>
          <a:ln w="9525">
            <a:solidFill>
              <a:schemeClr val="bg1"/>
            </a:solidFill>
            <a:miter lim="800000"/>
            <a:headEnd/>
            <a:tailEnd/>
          </a:ln>
        </p:spPr>
        <p:txBody>
          <a:bodyPr wrap="square">
            <a:prstTxWarp prst="textNoShape">
              <a:avLst/>
            </a:prstTxWarp>
            <a:spAutoFit/>
          </a:bodyPr>
          <a:lstStyle/>
          <a:p>
            <a:pPr algn="ctr"/>
            <a:r>
              <a:rPr lang="en-US" dirty="0" smtClean="0">
                <a:solidFill>
                  <a:schemeClr val="bg1"/>
                </a:solidFill>
              </a:rPr>
              <a:t>G. Dominguez</a:t>
            </a:r>
            <a:r>
              <a:rPr lang="en-US" dirty="0" smtClean="0">
                <a:solidFill>
                  <a:schemeClr val="bg1">
                    <a:lumMod val="65000"/>
                  </a:schemeClr>
                </a:solidFill>
              </a:rPr>
              <a:t>, G. Wilkins, and M. Thiemens</a:t>
            </a:r>
            <a:endParaRPr lang="en-US" i="1" dirty="0" smtClean="0">
              <a:solidFill>
                <a:schemeClr val="bg1">
                  <a:lumMod val="65000"/>
                </a:schemeClr>
              </a:solidFill>
            </a:endParaRPr>
          </a:p>
          <a:p>
            <a:pPr algn="ctr"/>
            <a:r>
              <a:rPr lang="en-US" i="1" dirty="0" smtClean="0">
                <a:solidFill>
                  <a:schemeClr val="bg1">
                    <a:lumMod val="65000"/>
                  </a:schemeClr>
                </a:solidFill>
              </a:rPr>
              <a:t>On the </a:t>
            </a:r>
            <a:r>
              <a:rPr lang="en-US" i="1" dirty="0" err="1" smtClean="0">
                <a:solidFill>
                  <a:schemeClr val="bg1">
                    <a:lumMod val="65000"/>
                  </a:schemeClr>
                </a:solidFill>
              </a:rPr>
              <a:t>Soret</a:t>
            </a:r>
            <a:r>
              <a:rPr lang="en-US" i="1" dirty="0" smtClean="0">
                <a:solidFill>
                  <a:schemeClr val="bg1">
                    <a:lumMod val="65000"/>
                  </a:schemeClr>
                </a:solidFill>
              </a:rPr>
              <a:t> Effect and Isotopic Fractionation in High Temperature Silicate Melts</a:t>
            </a:r>
          </a:p>
          <a:p>
            <a:pPr algn="ctr"/>
            <a:r>
              <a:rPr lang="en-US" i="1" dirty="0" smtClean="0">
                <a:solidFill>
                  <a:schemeClr val="bg1">
                    <a:lumMod val="65000"/>
                  </a:schemeClr>
                </a:solidFill>
              </a:rPr>
              <a:t> Nature</a:t>
            </a:r>
            <a:r>
              <a:rPr lang="en-US" dirty="0" smtClean="0">
                <a:solidFill>
                  <a:schemeClr val="bg1">
                    <a:lumMod val="65000"/>
                  </a:schemeClr>
                </a:solidFill>
              </a:rPr>
              <a:t>, 2011</a:t>
            </a:r>
          </a:p>
          <a:p>
            <a:pPr algn="ctr"/>
            <a:endParaRPr lang="en-US" sz="1000" i="1" dirty="0" smtClean="0">
              <a:solidFill>
                <a:schemeClr val="bg1">
                  <a:lumMod val="65000"/>
                </a:schemeClr>
              </a:solidFill>
            </a:endParaRPr>
          </a:p>
          <a:p>
            <a:pPr algn="ctr"/>
            <a:endParaRPr lang="en-US" sz="1000" i="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chemeClr val="bg1"/>
                </a:solidFill>
              </a:rPr>
              <a:t>Fickian</a:t>
            </a:r>
            <a:r>
              <a:rPr lang="en-US" dirty="0" smtClean="0">
                <a:solidFill>
                  <a:schemeClr val="bg1"/>
                </a:solidFill>
              </a:rPr>
              <a:t> Diffusion</a:t>
            </a:r>
            <a:endParaRPr lang="en-US" dirty="0">
              <a:solidFill>
                <a:schemeClr val="bg1"/>
              </a:solidFill>
            </a:endParaRPr>
          </a:p>
        </p:txBody>
      </p:sp>
      <p:sp>
        <p:nvSpPr>
          <p:cNvPr id="5" name="Rectangle 4"/>
          <p:cNvSpPr/>
          <p:nvPr/>
        </p:nvSpPr>
        <p:spPr>
          <a:xfrm>
            <a:off x="1167989" y="1852714"/>
            <a:ext cx="6815122" cy="914300"/>
          </a:xfrm>
          <a:prstGeom prst="rect">
            <a:avLst/>
          </a:prstGeom>
          <a:blipFill rotWithShape="1">
            <a:blip r:embed="rId2"/>
            <a:tile tx="0" ty="0" sx="100000" sy="100000" flip="none" algn="tl"/>
          </a:blip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flipV="1">
            <a:off x="1349052" y="2052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flipV="1">
            <a:off x="1493712" y="2457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1"/>
          <p:cNvGrpSpPr/>
          <p:nvPr/>
        </p:nvGrpSpPr>
        <p:grpSpPr>
          <a:xfrm>
            <a:off x="2193192" y="1960123"/>
            <a:ext cx="1228679" cy="582299"/>
            <a:chOff x="2193192" y="1960123"/>
            <a:chExt cx="1228679" cy="582299"/>
          </a:xfrm>
        </p:grpSpPr>
        <p:sp>
          <p:nvSpPr>
            <p:cNvPr id="11" name="Oval 10"/>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20"/>
            <p:cNvGrpSpPr/>
            <p:nvPr/>
          </p:nvGrpSpPr>
          <p:grpSpPr>
            <a:xfrm rot="18652094">
              <a:off x="2170512" y="1982803"/>
              <a:ext cx="548279" cy="502919"/>
              <a:chOff x="2170512" y="1982803"/>
              <a:chExt cx="548279" cy="502919"/>
            </a:xfrm>
          </p:grpSpPr>
          <p:sp>
            <p:nvSpPr>
              <p:cNvPr id="16" name="Oval 15"/>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1" name="Group 22"/>
          <p:cNvGrpSpPr/>
          <p:nvPr/>
        </p:nvGrpSpPr>
        <p:grpSpPr>
          <a:xfrm>
            <a:off x="2345592" y="2112523"/>
            <a:ext cx="1228679" cy="582299"/>
            <a:chOff x="2193192" y="1960123"/>
            <a:chExt cx="1228679" cy="582299"/>
          </a:xfrm>
        </p:grpSpPr>
        <p:sp>
          <p:nvSpPr>
            <p:cNvPr id="24" name="Oval 23"/>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0"/>
            <p:cNvGrpSpPr/>
            <p:nvPr/>
          </p:nvGrpSpPr>
          <p:grpSpPr>
            <a:xfrm rot="18652094">
              <a:off x="2170514" y="1982805"/>
              <a:ext cx="548279" cy="502919"/>
              <a:chOff x="2170512" y="1982803"/>
              <a:chExt cx="548279" cy="502919"/>
            </a:xfrm>
          </p:grpSpPr>
          <p:sp>
            <p:nvSpPr>
              <p:cNvPr id="30" name="Oval 29"/>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3" name="Group 34"/>
          <p:cNvGrpSpPr/>
          <p:nvPr/>
        </p:nvGrpSpPr>
        <p:grpSpPr>
          <a:xfrm>
            <a:off x="3529932" y="2026783"/>
            <a:ext cx="1228679" cy="582299"/>
            <a:chOff x="2193192" y="1960123"/>
            <a:chExt cx="1228679" cy="582299"/>
          </a:xfrm>
        </p:grpSpPr>
        <p:sp>
          <p:nvSpPr>
            <p:cNvPr id="36" name="Oval 35"/>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0"/>
            <p:cNvGrpSpPr/>
            <p:nvPr/>
          </p:nvGrpSpPr>
          <p:grpSpPr>
            <a:xfrm rot="18652094">
              <a:off x="2170514" y="1982805"/>
              <a:ext cx="548279" cy="502919"/>
              <a:chOff x="2170512" y="1982803"/>
              <a:chExt cx="548279" cy="502919"/>
            </a:xfrm>
          </p:grpSpPr>
          <p:sp>
            <p:nvSpPr>
              <p:cNvPr id="42" name="Oval 41"/>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0" name="Oval 49"/>
          <p:cNvSpPr/>
          <p:nvPr/>
        </p:nvSpPr>
        <p:spPr>
          <a:xfrm flipV="1">
            <a:off x="211741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51"/>
          <p:cNvGrpSpPr/>
          <p:nvPr/>
        </p:nvGrpSpPr>
        <p:grpSpPr>
          <a:xfrm>
            <a:off x="1631172" y="2023183"/>
            <a:ext cx="408599" cy="541919"/>
            <a:chOff x="1597152" y="2000503"/>
            <a:chExt cx="408599" cy="541919"/>
          </a:xfrm>
        </p:grpSpPr>
        <p:sp>
          <p:nvSpPr>
            <p:cNvPr id="7" name="Oval 6"/>
            <p:cNvSpPr/>
            <p:nvPr/>
          </p:nvSpPr>
          <p:spPr>
            <a:xfrm flipV="1">
              <a:off x="1694232" y="2000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flipV="1">
              <a:off x="1597152" y="2266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flipV="1">
              <a:off x="1851612" y="2146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flipV="1">
              <a:off x="161485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flipV="1">
              <a:off x="196003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V="1">
              <a:off x="186295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flipV="1">
              <a:off x="175951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52"/>
          <p:cNvGrpSpPr/>
          <p:nvPr/>
        </p:nvGrpSpPr>
        <p:grpSpPr>
          <a:xfrm>
            <a:off x="1329972" y="2118883"/>
            <a:ext cx="408599" cy="541919"/>
            <a:chOff x="1597152" y="2000503"/>
            <a:chExt cx="408599" cy="541919"/>
          </a:xfrm>
        </p:grpSpPr>
        <p:sp>
          <p:nvSpPr>
            <p:cNvPr id="54" name="Oval 53"/>
            <p:cNvSpPr/>
            <p:nvPr/>
          </p:nvSpPr>
          <p:spPr>
            <a:xfrm flipV="1">
              <a:off x="1694232" y="2000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flipV="1">
              <a:off x="1597152" y="2266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flipV="1">
              <a:off x="1851612" y="2146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flipV="1">
              <a:off x="161485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flipV="1">
              <a:off x="196003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flipV="1">
              <a:off x="186295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flipV="1">
              <a:off x="175951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1" name="Picture 60"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3264491" y="2975395"/>
            <a:ext cx="2425660" cy="934767"/>
          </a:xfrm>
          <a:prstGeom prst="rect">
            <a:avLst/>
          </a:prstGeom>
        </p:spPr>
      </p:pic>
      <p:cxnSp>
        <p:nvCxnSpPr>
          <p:cNvPr id="63" name="Straight Connector 62"/>
          <p:cNvCxnSpPr/>
          <p:nvPr/>
        </p:nvCxnSpPr>
        <p:spPr>
          <a:xfrm rot="5400000">
            <a:off x="3902134" y="2279386"/>
            <a:ext cx="1338144" cy="1588"/>
          </a:xfrm>
          <a:prstGeom prst="line">
            <a:avLst/>
          </a:prstGeom>
          <a:ln w="92075" cap="flat">
            <a:solidFill>
              <a:schemeClr val="accent2"/>
            </a:solidFill>
            <a:prstDash val="sysDot"/>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1148192" y="4392203"/>
            <a:ext cx="6815122" cy="914300"/>
          </a:xfrm>
          <a:prstGeom prst="rect">
            <a:avLst/>
          </a:prstGeom>
          <a:blipFill rotWithShape="1">
            <a:blip r:embed="rId2"/>
            <a:tile tx="0" ty="0" sx="100000" sy="100000" flip="none" algn="tl"/>
          </a:blip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flipV="1">
            <a:off x="1329255" y="459171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flipV="1">
            <a:off x="1349175" y="507657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2" name="Group 67"/>
          <p:cNvGrpSpPr/>
          <p:nvPr/>
        </p:nvGrpSpPr>
        <p:grpSpPr>
          <a:xfrm>
            <a:off x="6187444" y="4601672"/>
            <a:ext cx="1228679" cy="582299"/>
            <a:chOff x="2193192" y="1960123"/>
            <a:chExt cx="1228679" cy="582299"/>
          </a:xfrm>
        </p:grpSpPr>
        <p:sp>
          <p:nvSpPr>
            <p:cNvPr id="69" name="Oval 68"/>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20"/>
            <p:cNvGrpSpPr/>
            <p:nvPr/>
          </p:nvGrpSpPr>
          <p:grpSpPr>
            <a:xfrm rot="18652094">
              <a:off x="2170514" y="1982805"/>
              <a:ext cx="548279" cy="502919"/>
              <a:chOff x="2170512" y="1982803"/>
              <a:chExt cx="548279" cy="502919"/>
            </a:xfrm>
          </p:grpSpPr>
          <p:sp>
            <p:nvSpPr>
              <p:cNvPr id="75" name="Oval 15"/>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81" name="Oval 80"/>
          <p:cNvSpPr/>
          <p:nvPr/>
        </p:nvSpPr>
        <p:spPr>
          <a:xfrm flipV="1">
            <a:off x="3232995" y="460167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flipV="1">
            <a:off x="3578175" y="45499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flipV="1">
            <a:off x="3481095" y="48157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flipV="1">
            <a:off x="3735555" y="469599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flipV="1">
            <a:off x="3377655" y="50071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rot="18652094" flipV="1">
            <a:off x="2460342" y="492088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rot="18652094" flipV="1">
            <a:off x="2647089" y="462600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rot="18652094" flipV="1">
            <a:off x="2784570" y="487334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rot="18652094" flipV="1">
            <a:off x="2860504" y="46025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rot="18652094" flipV="1">
            <a:off x="2861626" y="507680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91"/>
          <p:cNvGrpSpPr/>
          <p:nvPr/>
        </p:nvGrpSpPr>
        <p:grpSpPr>
          <a:xfrm>
            <a:off x="4009095" y="4566272"/>
            <a:ext cx="1228679" cy="582299"/>
            <a:chOff x="2193192" y="1960123"/>
            <a:chExt cx="1228679" cy="582299"/>
          </a:xfrm>
        </p:grpSpPr>
        <p:sp>
          <p:nvSpPr>
            <p:cNvPr id="93" name="Oval 92"/>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20"/>
            <p:cNvGrpSpPr/>
            <p:nvPr/>
          </p:nvGrpSpPr>
          <p:grpSpPr>
            <a:xfrm rot="18652094">
              <a:off x="2170516" y="1982807"/>
              <a:ext cx="548279" cy="502919"/>
              <a:chOff x="2170512" y="1982803"/>
              <a:chExt cx="548279" cy="502919"/>
            </a:xfrm>
          </p:grpSpPr>
          <p:sp>
            <p:nvSpPr>
              <p:cNvPr id="99" name="Oval 98"/>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4" name="Oval 103"/>
          <p:cNvSpPr/>
          <p:nvPr/>
        </p:nvSpPr>
        <p:spPr>
          <a:xfrm flipV="1">
            <a:off x="1972875" y="480441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flipV="1">
            <a:off x="1787835" y="456267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flipV="1">
            <a:off x="1486635" y="49078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flipV="1">
            <a:off x="2172015" y="50035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flipV="1">
            <a:off x="7614897" y="454359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flipV="1">
            <a:off x="2189715" y="46810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flipV="1">
            <a:off x="1752435" y="49468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flipV="1">
            <a:off x="1648995" y="513825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112"/>
          <p:cNvGrpSpPr/>
          <p:nvPr/>
        </p:nvGrpSpPr>
        <p:grpSpPr>
          <a:xfrm>
            <a:off x="5482072" y="4566451"/>
            <a:ext cx="408599" cy="541919"/>
            <a:chOff x="1597152" y="2000503"/>
            <a:chExt cx="408599" cy="541919"/>
          </a:xfrm>
        </p:grpSpPr>
        <p:sp>
          <p:nvSpPr>
            <p:cNvPr id="114" name="Oval 113"/>
            <p:cNvSpPr/>
            <p:nvPr/>
          </p:nvSpPr>
          <p:spPr>
            <a:xfrm flipV="1">
              <a:off x="1694232" y="2000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15" name="Oval 114"/>
            <p:cNvSpPr/>
            <p:nvPr/>
          </p:nvSpPr>
          <p:spPr>
            <a:xfrm flipV="1">
              <a:off x="1597152" y="2266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16" name="Oval 115"/>
            <p:cNvSpPr/>
            <p:nvPr/>
          </p:nvSpPr>
          <p:spPr>
            <a:xfrm flipV="1">
              <a:off x="1851612" y="2146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17" name="Oval 116"/>
            <p:cNvSpPr/>
            <p:nvPr/>
          </p:nvSpPr>
          <p:spPr>
            <a:xfrm flipV="1">
              <a:off x="161485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18" name="Oval 117"/>
            <p:cNvSpPr/>
            <p:nvPr/>
          </p:nvSpPr>
          <p:spPr>
            <a:xfrm flipV="1">
              <a:off x="196003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19" name="Oval 118"/>
            <p:cNvSpPr/>
            <p:nvPr/>
          </p:nvSpPr>
          <p:spPr>
            <a:xfrm flipV="1">
              <a:off x="186295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120" name="Oval 119"/>
            <p:cNvSpPr/>
            <p:nvPr/>
          </p:nvSpPr>
          <p:spPr>
            <a:xfrm flipV="1">
              <a:off x="175951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grpSp>
      <p:pic>
        <p:nvPicPr>
          <p:cNvPr id="123" name="Picture 122" descr="latex-image-1.pdf"/>
          <p:cNvPicPr>
            <a:picLocks noChangeAspect="1"/>
          </p:cNvPicPr>
          <p:nvPr/>
        </p:nvPicPr>
        <mc:AlternateContent xmlns:ma="http://schemas.microsoft.com/office/mac/drawingml/2008/main">
          <mc:Choice Requires="ma">
            <p:blipFill>
              <a:blip r:embed="rId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tretch>
                <a:fillRect/>
              </a:stretch>
            </p:blipFill>
          </mc:Fallback>
        </mc:AlternateContent>
        <p:spPr>
          <a:xfrm>
            <a:off x="3858100" y="5701395"/>
            <a:ext cx="1422400" cy="457200"/>
          </a:xfrm>
          <a:prstGeom prst="rect">
            <a:avLst/>
          </a:prstGeom>
        </p:spPr>
      </p:pic>
      <p:cxnSp>
        <p:nvCxnSpPr>
          <p:cNvPr id="124" name="Straight Connector 123"/>
          <p:cNvCxnSpPr/>
          <p:nvPr/>
        </p:nvCxnSpPr>
        <p:spPr>
          <a:xfrm rot="5400000">
            <a:off x="3903722" y="4860677"/>
            <a:ext cx="1338144" cy="1588"/>
          </a:xfrm>
          <a:prstGeom prst="line">
            <a:avLst/>
          </a:prstGeom>
          <a:ln w="92075" cap="flat">
            <a:solidFill>
              <a:schemeClr val="accent2"/>
            </a:solidFill>
            <a:prstDash val="sysDot"/>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Thermal (</a:t>
            </a:r>
            <a:r>
              <a:rPr lang="en-US" dirty="0" err="1" smtClean="0">
                <a:solidFill>
                  <a:schemeClr val="bg1"/>
                </a:solidFill>
              </a:rPr>
              <a:t>Soret</a:t>
            </a:r>
            <a:r>
              <a:rPr lang="en-US" dirty="0" smtClean="0">
                <a:solidFill>
                  <a:schemeClr val="bg1"/>
                </a:solidFill>
              </a:rPr>
              <a:t>) Diffusion</a:t>
            </a:r>
            <a:endParaRPr lang="en-US" dirty="0">
              <a:solidFill>
                <a:schemeClr val="bg1"/>
              </a:solidFill>
            </a:endParaRPr>
          </a:p>
        </p:txBody>
      </p:sp>
      <p:sp>
        <p:nvSpPr>
          <p:cNvPr id="6" name="Rectangle 5"/>
          <p:cNvSpPr/>
          <p:nvPr/>
        </p:nvSpPr>
        <p:spPr>
          <a:xfrm>
            <a:off x="1119079" y="1729472"/>
            <a:ext cx="6815122" cy="914300"/>
          </a:xfrm>
          <a:prstGeom prst="rect">
            <a:avLst/>
          </a:prstGeom>
          <a:blipFill rotWithShape="1">
            <a:blip r:embed="rId3"/>
            <a:tile tx="0" ty="0" sx="100000" sy="100000" flip="none" algn="tl"/>
          </a:blip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V="1">
            <a:off x="1306575" y="191188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flipV="1">
            <a:off x="1326495" y="23967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8"/>
          <p:cNvGrpSpPr/>
          <p:nvPr/>
        </p:nvGrpSpPr>
        <p:grpSpPr>
          <a:xfrm>
            <a:off x="6164764" y="1921843"/>
            <a:ext cx="1228679" cy="582299"/>
            <a:chOff x="2193192" y="1960123"/>
            <a:chExt cx="1228679" cy="582299"/>
          </a:xfrm>
        </p:grpSpPr>
        <p:sp>
          <p:nvSpPr>
            <p:cNvPr id="10" name="Oval 9"/>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20"/>
            <p:cNvGrpSpPr/>
            <p:nvPr/>
          </p:nvGrpSpPr>
          <p:grpSpPr>
            <a:xfrm rot="18652094">
              <a:off x="2170516" y="1982807"/>
              <a:ext cx="548279" cy="502919"/>
              <a:chOff x="2170512" y="1982803"/>
              <a:chExt cx="548279" cy="502919"/>
            </a:xfrm>
          </p:grpSpPr>
          <p:sp>
            <p:nvSpPr>
              <p:cNvPr id="16" name="Oval 15"/>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 name="Oval 20"/>
          <p:cNvSpPr/>
          <p:nvPr/>
        </p:nvSpPr>
        <p:spPr>
          <a:xfrm flipV="1">
            <a:off x="3210315" y="1921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flipV="1">
            <a:off x="3555495" y="18701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V="1">
            <a:off x="3458415" y="21359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flipV="1">
            <a:off x="3712875" y="201616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flipV="1">
            <a:off x="3354975" y="23273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18652094" flipV="1">
            <a:off x="2437662" y="22410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rot="18652094" flipV="1">
            <a:off x="2624409" y="194618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18652094" flipV="1">
            <a:off x="2761890" y="219351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rot="18652094" flipV="1">
            <a:off x="2837824" y="192272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rot="18652094" flipV="1">
            <a:off x="2838946" y="239697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30"/>
          <p:cNvGrpSpPr/>
          <p:nvPr/>
        </p:nvGrpSpPr>
        <p:grpSpPr>
          <a:xfrm>
            <a:off x="3986415" y="1886443"/>
            <a:ext cx="1228679" cy="582299"/>
            <a:chOff x="2193192" y="1960123"/>
            <a:chExt cx="1228679" cy="582299"/>
          </a:xfrm>
        </p:grpSpPr>
        <p:sp>
          <p:nvSpPr>
            <p:cNvPr id="32" name="Oval 31"/>
            <p:cNvSpPr/>
            <p:nvPr/>
          </p:nvSpPr>
          <p:spPr>
            <a:xfrm flipV="1">
              <a:off x="287359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flipV="1">
              <a:off x="321877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flipV="1">
              <a:off x="312169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flipV="1">
              <a:off x="3376152" y="2185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flipV="1">
              <a:off x="301825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20"/>
            <p:cNvGrpSpPr/>
            <p:nvPr/>
          </p:nvGrpSpPr>
          <p:grpSpPr>
            <a:xfrm rot="18652094">
              <a:off x="2170518" y="1982809"/>
              <a:ext cx="548279" cy="502919"/>
              <a:chOff x="2170512" y="1982803"/>
              <a:chExt cx="548279" cy="502919"/>
            </a:xfrm>
          </p:grpSpPr>
          <p:sp>
            <p:nvSpPr>
              <p:cNvPr id="38" name="Oval 37"/>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3" name="Oval 42"/>
          <p:cNvSpPr/>
          <p:nvPr/>
        </p:nvSpPr>
        <p:spPr>
          <a:xfrm flipV="1">
            <a:off x="1950195" y="212458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flipV="1">
            <a:off x="1765155" y="1882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flipV="1">
            <a:off x="1463955" y="22280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V="1">
            <a:off x="2149335" y="23237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flipV="1">
            <a:off x="7592217" y="186376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flipV="1">
            <a:off x="2167035" y="200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V="1">
            <a:off x="1729755" y="22670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flipV="1">
            <a:off x="1626315" y="24584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50"/>
          <p:cNvGrpSpPr/>
          <p:nvPr/>
        </p:nvGrpSpPr>
        <p:grpSpPr>
          <a:xfrm>
            <a:off x="5459392" y="1886622"/>
            <a:ext cx="408599" cy="541919"/>
            <a:chOff x="1597152" y="2000503"/>
            <a:chExt cx="408599" cy="541919"/>
          </a:xfrm>
        </p:grpSpPr>
        <p:sp>
          <p:nvSpPr>
            <p:cNvPr id="52" name="Oval 51"/>
            <p:cNvSpPr/>
            <p:nvPr/>
          </p:nvSpPr>
          <p:spPr>
            <a:xfrm flipV="1">
              <a:off x="1694232" y="2000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3" name="Oval 52"/>
            <p:cNvSpPr/>
            <p:nvPr/>
          </p:nvSpPr>
          <p:spPr>
            <a:xfrm flipV="1">
              <a:off x="1597152" y="2266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4" name="Oval 53"/>
            <p:cNvSpPr/>
            <p:nvPr/>
          </p:nvSpPr>
          <p:spPr>
            <a:xfrm flipV="1">
              <a:off x="1851612" y="21465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5" name="Oval 54"/>
            <p:cNvSpPr/>
            <p:nvPr/>
          </p:nvSpPr>
          <p:spPr>
            <a:xfrm flipV="1">
              <a:off x="1614852" y="20912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6" name="Oval 55"/>
            <p:cNvSpPr/>
            <p:nvPr/>
          </p:nvSpPr>
          <p:spPr>
            <a:xfrm flipV="1">
              <a:off x="1960032" y="20395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7" name="Oval 56"/>
            <p:cNvSpPr/>
            <p:nvPr/>
          </p:nvSpPr>
          <p:spPr>
            <a:xfrm flipV="1">
              <a:off x="1862952" y="23053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sp>
          <p:nvSpPr>
            <p:cNvPr id="58" name="Oval 57"/>
            <p:cNvSpPr/>
            <p:nvPr/>
          </p:nvSpPr>
          <p:spPr>
            <a:xfrm flipV="1">
              <a:off x="1759512" y="24967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p>
          </p:txBody>
        </p:sp>
      </p:grpSp>
      <p:pic>
        <p:nvPicPr>
          <p:cNvPr id="112" name="Picture 111"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7637936" y="4263343"/>
            <a:ext cx="765456" cy="368894"/>
          </a:xfrm>
          <a:prstGeom prst="rect">
            <a:avLst/>
          </a:prstGeom>
        </p:spPr>
      </p:pic>
      <p:pic>
        <p:nvPicPr>
          <p:cNvPr id="113" name="Picture 112"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778057" y="4362631"/>
            <a:ext cx="574237" cy="304008"/>
          </a:xfrm>
          <a:prstGeom prst="rect">
            <a:avLst/>
          </a:prstGeom>
        </p:spPr>
      </p:pic>
      <p:sp>
        <p:nvSpPr>
          <p:cNvPr id="114" name="Rectangle 113"/>
          <p:cNvSpPr/>
          <p:nvPr/>
        </p:nvSpPr>
        <p:spPr>
          <a:xfrm>
            <a:off x="1170631" y="3171646"/>
            <a:ext cx="6815122" cy="914300"/>
          </a:xfrm>
          <a:prstGeom prst="rect">
            <a:avLst/>
          </a:prstGeom>
          <a:blipFill rotWithShape="1">
            <a:blip r:embed="rId3"/>
            <a:tile tx="0" ty="0" sx="100000" sy="100000" flip="none" algn="tl"/>
          </a:blipFill>
          <a:ln w="635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flipV="1">
            <a:off x="1351694" y="337115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flipV="1">
            <a:off x="1349175" y="385943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flipV="1">
            <a:off x="2755335" y="342910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flipV="1">
            <a:off x="2098443" y="384342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flipV="1">
            <a:off x="3219335" y="364318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flipV="1">
            <a:off x="3102295" y="352342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flipV="1">
            <a:off x="2899995" y="383458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5"/>
          <p:cNvSpPr/>
          <p:nvPr/>
        </p:nvSpPr>
        <p:spPr>
          <a:xfrm rot="18652094" flipV="1">
            <a:off x="2458960" y="358954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rot="18652094" flipV="1">
            <a:off x="2044687" y="329467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rot="18652094" flipV="1">
            <a:off x="1830628" y="348530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rot="18652094" flipV="1">
            <a:off x="2405522" y="330523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rot="18652094" flipV="1">
            <a:off x="2406644" y="377948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flipV="1">
            <a:off x="7138803" y="342683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flipV="1">
            <a:off x="5668334" y="33353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flipV="1">
            <a:off x="5571254" y="36011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flipV="1">
            <a:off x="6195834" y="382056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flipV="1">
            <a:off x="5467814" y="37925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20"/>
          <p:cNvGrpSpPr/>
          <p:nvPr/>
        </p:nvGrpSpPr>
        <p:grpSpPr>
          <a:xfrm rot="18652094">
            <a:off x="4620078" y="3278700"/>
            <a:ext cx="548279" cy="502919"/>
            <a:chOff x="2170512" y="1982803"/>
            <a:chExt cx="548279" cy="502919"/>
          </a:xfrm>
        </p:grpSpPr>
        <p:sp>
          <p:nvSpPr>
            <p:cNvPr id="136" name="Oval 135"/>
            <p:cNvSpPr/>
            <p:nvPr/>
          </p:nvSpPr>
          <p:spPr>
            <a:xfrm flipV="1">
              <a:off x="2170512" y="203452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flipV="1">
              <a:off x="2515692" y="19828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flipV="1">
              <a:off x="2418612" y="22486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flipV="1">
              <a:off x="2673072" y="21288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flipV="1">
              <a:off x="2315172" y="244000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2" name="Oval 141"/>
          <p:cNvSpPr/>
          <p:nvPr/>
        </p:nvSpPr>
        <p:spPr>
          <a:xfrm flipV="1">
            <a:off x="2727434" y="328403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flipV="1">
            <a:off x="4274654" y="342509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flipV="1">
            <a:off x="4177574" y="369089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flipV="1">
            <a:off x="4432034" y="357113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flipV="1">
            <a:off x="4074134" y="388229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rot="18652094" flipV="1">
            <a:off x="2782601" y="367128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rot="18652094" flipV="1">
            <a:off x="3223348" y="337641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p:nvPr/>
        </p:nvSpPr>
        <p:spPr>
          <a:xfrm rot="18652094" flipV="1">
            <a:off x="3503729" y="362374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Oval 150"/>
          <p:cNvSpPr/>
          <p:nvPr/>
        </p:nvSpPr>
        <p:spPr>
          <a:xfrm rot="18652094" flipV="1">
            <a:off x="6583643" y="351915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rot="18652094" flipV="1">
            <a:off x="3580785" y="382720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Oval 152"/>
          <p:cNvSpPr/>
          <p:nvPr/>
        </p:nvSpPr>
        <p:spPr>
          <a:xfrm flipV="1">
            <a:off x="2120054" y="350447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Oval 154"/>
          <p:cNvSpPr/>
          <p:nvPr/>
        </p:nvSpPr>
        <p:spPr>
          <a:xfrm flipV="1">
            <a:off x="1730894" y="33421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 name="Oval 155"/>
          <p:cNvSpPr/>
          <p:nvPr/>
        </p:nvSpPr>
        <p:spPr>
          <a:xfrm flipV="1">
            <a:off x="1520414" y="35512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Oval 156"/>
          <p:cNvSpPr/>
          <p:nvPr/>
        </p:nvSpPr>
        <p:spPr>
          <a:xfrm flipV="1">
            <a:off x="6172975" y="347481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flipV="1">
            <a:off x="7569178" y="336497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flipV="1">
            <a:off x="7115944" y="373518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 name="Oval 159"/>
          <p:cNvSpPr/>
          <p:nvPr/>
        </p:nvSpPr>
        <p:spPr>
          <a:xfrm flipV="1">
            <a:off x="1899614" y="36469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Oval 160"/>
          <p:cNvSpPr/>
          <p:nvPr/>
        </p:nvSpPr>
        <p:spPr>
          <a:xfrm flipV="1">
            <a:off x="1796174" y="38383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Oval 162"/>
          <p:cNvSpPr/>
          <p:nvPr/>
        </p:nvSpPr>
        <p:spPr>
          <a:xfrm flipV="1">
            <a:off x="1543094" y="32859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flipV="1">
            <a:off x="1283536" y="366190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Oval 164"/>
          <p:cNvSpPr/>
          <p:nvPr/>
        </p:nvSpPr>
        <p:spPr>
          <a:xfrm flipV="1">
            <a:off x="3884420" y="371641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Oval 165"/>
          <p:cNvSpPr/>
          <p:nvPr/>
        </p:nvSpPr>
        <p:spPr>
          <a:xfrm flipV="1">
            <a:off x="1520234" y="381829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Oval 166"/>
          <p:cNvSpPr/>
          <p:nvPr/>
        </p:nvSpPr>
        <p:spPr>
          <a:xfrm flipV="1">
            <a:off x="3884420" y="33811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Oval 167"/>
          <p:cNvSpPr/>
          <p:nvPr/>
        </p:nvSpPr>
        <p:spPr>
          <a:xfrm flipV="1">
            <a:off x="1711814" y="367013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flipV="1">
            <a:off x="1687754" y="390689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1" name="Picture 170" descr="latex-image-1.pdf"/>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3333964" y="4311831"/>
            <a:ext cx="2449486" cy="780280"/>
          </a:xfrm>
          <a:prstGeom prst="rect">
            <a:avLst/>
          </a:prstGeom>
        </p:spPr>
      </p:pic>
      <p:pic>
        <p:nvPicPr>
          <p:cNvPr id="172" name="Picture 171" descr="latex-image-1.pdf"/>
          <p:cNvPicPr>
            <a:picLocks noChangeAspect="1"/>
          </p:cNvPicPr>
          <p:nvPr/>
        </p:nvPicPr>
        <mc:AlternateContent xmlns:ma="http://schemas.microsoft.com/office/mac/drawingml/2008/main">
          <mc:Choice Requires="ma">
            <p:blipFill>
              <a:blip r:embed="rId1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1"/>
              <a:stretch>
                <a:fillRect/>
              </a:stretch>
            </p:blipFill>
          </mc:Fallback>
        </mc:AlternateContent>
        <p:spPr>
          <a:xfrm>
            <a:off x="3184915" y="5193711"/>
            <a:ext cx="2646221" cy="433018"/>
          </a:xfrm>
          <a:prstGeom prst="rect">
            <a:avLst/>
          </a:prstGeom>
        </p:spPr>
      </p:pic>
      <p:cxnSp>
        <p:nvCxnSpPr>
          <p:cNvPr id="173" name="Straight Connector 172"/>
          <p:cNvCxnSpPr/>
          <p:nvPr/>
        </p:nvCxnSpPr>
        <p:spPr>
          <a:xfrm rot="5400000">
            <a:off x="3903722" y="3692765"/>
            <a:ext cx="1338144" cy="1588"/>
          </a:xfrm>
          <a:prstGeom prst="line">
            <a:avLst/>
          </a:prstGeom>
          <a:ln w="92075" cap="flat">
            <a:solidFill>
              <a:schemeClr val="accent2"/>
            </a:solidFill>
            <a:prstDash val="sysDot"/>
          </a:ln>
        </p:spPr>
        <p:style>
          <a:lnRef idx="2">
            <a:schemeClr val="accent1"/>
          </a:lnRef>
          <a:fillRef idx="0">
            <a:schemeClr val="accent1"/>
          </a:fillRef>
          <a:effectRef idx="1">
            <a:schemeClr val="accent1"/>
          </a:effectRef>
          <a:fontRef idx="minor">
            <a:schemeClr val="tx1"/>
          </a:fontRef>
        </p:style>
      </p:cxnSp>
      <p:pic>
        <p:nvPicPr>
          <p:cNvPr id="176" name="Picture 175" descr="latex-image-1.pdf"/>
          <p:cNvPicPr>
            <a:picLocks noChangeAspect="1"/>
          </p:cNvPicPr>
          <p:nvPr/>
        </p:nvPicPr>
        <mc:AlternateContent xmlns:ma="http://schemas.microsoft.com/office/mac/drawingml/2008/main">
          <mc:Choice Requires="ma">
            <p:blipFill>
              <a:blip r:embed="rId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3"/>
              <a:stretch>
                <a:fillRect/>
              </a:stretch>
            </p:blipFill>
          </mc:Fallback>
        </mc:AlternateContent>
        <p:spPr>
          <a:xfrm>
            <a:off x="6593187" y="6008947"/>
            <a:ext cx="1068193" cy="558856"/>
          </a:xfrm>
          <a:prstGeom prst="rect">
            <a:avLst/>
          </a:prstGeom>
        </p:spPr>
      </p:pic>
      <p:pic>
        <p:nvPicPr>
          <p:cNvPr id="177" name="Picture 176" descr="latex-image-1.pdf"/>
          <p:cNvPicPr>
            <a:picLocks noChangeAspect="1"/>
          </p:cNvPicPr>
          <p:nvPr/>
        </p:nvPicPr>
        <mc:AlternateContent xmlns:ma="http://schemas.microsoft.com/office/mac/drawingml/2008/main">
          <mc:Choice Requires="ma">
            <p:blipFill>
              <a:blip r:embed="rId1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5"/>
              <a:stretch>
                <a:fillRect/>
              </a:stretch>
            </p:blipFill>
          </mc:Fallback>
        </mc:AlternateContent>
        <p:spPr>
          <a:xfrm>
            <a:off x="3204749" y="5861527"/>
            <a:ext cx="2726729" cy="831705"/>
          </a:xfrm>
          <a:prstGeom prst="rect">
            <a:avLst/>
          </a:prstGeom>
          <a:ln w="25400">
            <a:solidFill>
              <a:schemeClr val="bg1">
                <a:lumMod val="85000"/>
              </a:schemeClr>
            </a:solid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 Transition State Theory Rate of Diffusion</a:t>
            </a:r>
            <a:endParaRPr lang="en-US" dirty="0">
              <a:solidFill>
                <a:schemeClr val="bg1"/>
              </a:solidFill>
            </a:endParaRPr>
          </a:p>
        </p:txBody>
      </p:sp>
      <p:pic>
        <p:nvPicPr>
          <p:cNvPr id="7" name="Picture 6" descr="PotentialEnergyDiagram.tiff"/>
          <p:cNvPicPr>
            <a:picLocks noChangeAspect="1"/>
          </p:cNvPicPr>
          <p:nvPr/>
        </p:nvPicPr>
        <p:blipFill>
          <a:blip r:embed="rId3"/>
          <a:stretch>
            <a:fillRect/>
          </a:stretch>
        </p:blipFill>
        <p:spPr>
          <a:xfrm>
            <a:off x="817807" y="1736601"/>
            <a:ext cx="3449393" cy="4501298"/>
          </a:xfrm>
          <a:prstGeom prst="rect">
            <a:avLst/>
          </a:prstGeom>
        </p:spPr>
      </p:pic>
      <p:pic>
        <p:nvPicPr>
          <p:cNvPr id="8" name="Picture 7" descr="latex-image-1.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5218344" y="2060575"/>
            <a:ext cx="2921000" cy="596900"/>
          </a:xfrm>
          <a:prstGeom prst="rect">
            <a:avLst/>
          </a:prstGeom>
        </p:spPr>
      </p:pic>
      <p:pic>
        <p:nvPicPr>
          <p:cNvPr id="9" name="Picture 8" descr="latex-image-1.pdf"/>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5508665" y="3010824"/>
            <a:ext cx="2630679" cy="565596"/>
          </a:xfrm>
          <a:prstGeom prst="rect">
            <a:avLst/>
          </a:prstGeom>
        </p:spPr>
      </p:pic>
      <p:pic>
        <p:nvPicPr>
          <p:cNvPr id="10" name="Picture 9" descr="latex-image-1.pdf"/>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4854093" y="4058311"/>
            <a:ext cx="3667566" cy="77666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256"/>
            <a:ext cx="8229600" cy="1143000"/>
          </a:xfrm>
        </p:spPr>
        <p:txBody>
          <a:bodyPr>
            <a:normAutofit fontScale="90000"/>
          </a:bodyPr>
          <a:lstStyle/>
          <a:p>
            <a:r>
              <a:rPr lang="en-US" dirty="0" smtClean="0">
                <a:solidFill>
                  <a:schemeClr val="bg1"/>
                </a:solidFill>
              </a:rPr>
              <a:t>Motivation for O</a:t>
            </a:r>
            <a:r>
              <a:rPr lang="en-US" baseline="-25000" dirty="0" smtClean="0">
                <a:solidFill>
                  <a:schemeClr val="bg1"/>
                </a:solidFill>
              </a:rPr>
              <a:t>3</a:t>
            </a:r>
            <a:r>
              <a:rPr lang="en-US" dirty="0" smtClean="0">
                <a:solidFill>
                  <a:schemeClr val="bg1"/>
                </a:solidFill>
              </a:rPr>
              <a:t> experiments (&lt;1983):</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457200" y="1730670"/>
            <a:ext cx="8229600" cy="4525963"/>
          </a:xfrm>
        </p:spPr>
        <p:txBody>
          <a:bodyPr>
            <a:normAutofit fontScale="85000" lnSpcReduction="10000"/>
          </a:bodyPr>
          <a:lstStyle/>
          <a:p>
            <a:pPr>
              <a:buNone/>
            </a:pPr>
            <a:r>
              <a:rPr lang="en-US" dirty="0" smtClean="0">
                <a:solidFill>
                  <a:schemeClr val="bg1"/>
                </a:solidFill>
              </a:rPr>
              <a:t>Big assumption in the field was that only nuclear processes (</a:t>
            </a:r>
            <a:r>
              <a:rPr lang="en-US" dirty="0" err="1" smtClean="0">
                <a:solidFill>
                  <a:schemeClr val="bg1"/>
                </a:solidFill>
              </a:rPr>
              <a:t>spallation</a:t>
            </a:r>
            <a:r>
              <a:rPr lang="en-US" dirty="0" smtClean="0">
                <a:solidFill>
                  <a:schemeClr val="bg1"/>
                </a:solidFill>
              </a:rPr>
              <a:t>, radioactive decay, injection of SN material) could lead to deviations from mass-dependent fractionation</a:t>
            </a:r>
          </a:p>
          <a:p>
            <a:pPr>
              <a:buNone/>
            </a:pPr>
            <a:endParaRPr lang="en-US" dirty="0" smtClean="0">
              <a:solidFill>
                <a:schemeClr val="bg1"/>
              </a:solidFill>
            </a:endParaRPr>
          </a:p>
          <a:p>
            <a:pPr>
              <a:buNone/>
            </a:pPr>
            <a:r>
              <a:rPr lang="en-US" dirty="0" smtClean="0">
                <a:solidFill>
                  <a:schemeClr val="bg1"/>
                </a:solidFill>
              </a:rPr>
              <a:t>Chemically, however, identical particles (</a:t>
            </a:r>
            <a:r>
              <a:rPr lang="en-US" baseline="30000" dirty="0" smtClean="0">
                <a:solidFill>
                  <a:schemeClr val="bg1"/>
                </a:solidFill>
              </a:rPr>
              <a:t>16</a:t>
            </a:r>
            <a:r>
              <a:rPr lang="en-US" dirty="0" smtClean="0">
                <a:solidFill>
                  <a:schemeClr val="bg1"/>
                </a:solidFill>
              </a:rPr>
              <a:t>O </a:t>
            </a:r>
            <a:r>
              <a:rPr lang="en-US" baseline="30000" dirty="0" smtClean="0">
                <a:solidFill>
                  <a:schemeClr val="bg1"/>
                </a:solidFill>
              </a:rPr>
              <a:t>16</a:t>
            </a:r>
            <a:r>
              <a:rPr lang="en-US" dirty="0" smtClean="0">
                <a:solidFill>
                  <a:schemeClr val="bg1"/>
                </a:solidFill>
              </a:rPr>
              <a:t>O) are indistinguishable</a:t>
            </a:r>
          </a:p>
          <a:p>
            <a:pPr>
              <a:buNone/>
            </a:pPr>
            <a:endParaRPr lang="en-US" dirty="0" smtClean="0">
              <a:solidFill>
                <a:schemeClr val="bg1"/>
              </a:solidFill>
            </a:endParaRPr>
          </a:p>
          <a:p>
            <a:pPr>
              <a:buNone/>
            </a:pPr>
            <a:r>
              <a:rPr lang="en-US" dirty="0" smtClean="0">
                <a:solidFill>
                  <a:schemeClr val="bg1"/>
                </a:solidFill>
              </a:rPr>
              <a:t>	</a:t>
            </a:r>
            <a:r>
              <a:rPr lang="en-US" dirty="0" err="1" smtClean="0">
                <a:solidFill>
                  <a:schemeClr val="bg1"/>
                </a:solidFill>
                <a:sym typeface="Wingdings"/>
              </a:rPr>
              <a:t>leads</a:t>
            </a:r>
            <a:r>
              <a:rPr lang="en-US" dirty="0" smtClean="0">
                <a:solidFill>
                  <a:schemeClr val="bg1"/>
                </a:solidFill>
                <a:sym typeface="Wingdings"/>
              </a:rPr>
              <a:t> to differentiation in the number of quantum states for symmetric and asymmetric  O</a:t>
            </a:r>
            <a:r>
              <a:rPr lang="en-US" baseline="-25000" dirty="0" smtClean="0">
                <a:solidFill>
                  <a:schemeClr val="bg1"/>
                </a:solidFill>
                <a:sym typeface="Wingdings"/>
              </a:rPr>
              <a:t>3</a:t>
            </a:r>
            <a:r>
              <a:rPr lang="en-US" dirty="0" smtClean="0">
                <a:solidFill>
                  <a:schemeClr val="bg1"/>
                </a:solidFill>
                <a:sym typeface="Wingdings"/>
              </a:rPr>
              <a:t> molecules</a:t>
            </a:r>
            <a:endParaRPr lang="en-US" dirty="0" smtClean="0">
              <a:solidFill>
                <a:schemeClr val="bg1"/>
              </a:solidFill>
            </a:endParaRPr>
          </a:p>
          <a:p>
            <a:pPr>
              <a:buNone/>
            </a:pP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Transition State Theory Provides Basis for Mass-Dependence of Diffusion Phenomena </a:t>
            </a:r>
            <a:endParaRPr lang="en-US" dirty="0">
              <a:solidFill>
                <a:schemeClr val="bg1"/>
              </a:solidFill>
            </a:endParaRPr>
          </a:p>
        </p:txBody>
      </p:sp>
      <p:pic>
        <p:nvPicPr>
          <p:cNvPr id="4" name="Content Placeholder 3" descr="PotentialEnergyDiagram.backup.tiff"/>
          <p:cNvPicPr>
            <a:picLocks noGrp="1" noChangeAspect="1"/>
          </p:cNvPicPr>
          <p:nvPr>
            <p:ph idx="1"/>
          </p:nvPr>
        </p:nvPicPr>
        <p:blipFill>
          <a:blip r:embed="rId2"/>
          <a:srcRect l="-66581" r="-66581"/>
          <a:stretch>
            <a:fillRect/>
          </a:stretch>
        </p:blipFill>
        <p:spPr>
          <a:xfrm>
            <a:off x="457200" y="1940406"/>
            <a:ext cx="8229600" cy="45259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dirty="0" smtClean="0">
                <a:solidFill>
                  <a:schemeClr val="bg1"/>
                </a:solidFill>
              </a:rPr>
              <a:t>Diffusion Model Explains Both Elemental and Isotopic Fractionation in Thermal Gradients</a:t>
            </a:r>
            <a:endParaRPr lang="en-US" sz="2500" dirty="0">
              <a:solidFill>
                <a:schemeClr val="bg1"/>
              </a:solidFill>
            </a:endParaRPr>
          </a:p>
        </p:txBody>
      </p:sp>
      <p:pic>
        <p:nvPicPr>
          <p:cNvPr id="5" name="Picture 4" descr="MosaicofIsotopes.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2196319" y="1537183"/>
            <a:ext cx="4699630" cy="3737930"/>
          </a:xfrm>
          <a:prstGeom prst="rect">
            <a:avLst/>
          </a:prstGeom>
          <a:ln w="63500">
            <a:solidFill>
              <a:schemeClr val="accent1"/>
            </a:solidFill>
          </a:ln>
        </p:spPr>
      </p:pic>
      <p:sp>
        <p:nvSpPr>
          <p:cNvPr id="7" name="TextBox 6"/>
          <p:cNvSpPr txBox="1"/>
          <p:nvPr/>
        </p:nvSpPr>
        <p:spPr>
          <a:xfrm>
            <a:off x="594254" y="5556894"/>
            <a:ext cx="7958395" cy="830997"/>
          </a:xfrm>
          <a:prstGeom prst="rect">
            <a:avLst/>
          </a:prstGeom>
          <a:noFill/>
        </p:spPr>
        <p:txBody>
          <a:bodyPr wrap="square" rtlCol="0">
            <a:spAutoFit/>
          </a:bodyPr>
          <a:lstStyle/>
          <a:p>
            <a:pPr algn="ctr"/>
            <a:r>
              <a:rPr lang="en-US" sz="2400" dirty="0" smtClean="0">
                <a:solidFill>
                  <a:schemeClr val="bg1"/>
                </a:solidFill>
              </a:rPr>
              <a:t>One parameter (</a:t>
            </a:r>
            <a:r>
              <a:rPr lang="en-US" sz="2400" dirty="0" err="1" smtClean="0">
                <a:solidFill>
                  <a:schemeClr val="bg1"/>
                </a:solidFill>
              </a:rPr>
              <a:t>κ</a:t>
            </a:r>
            <a:r>
              <a:rPr lang="en-US" sz="2400" dirty="0" smtClean="0">
                <a:solidFill>
                  <a:schemeClr val="bg1"/>
                </a:solidFill>
              </a:rPr>
              <a:t>*) explains isotopic fractionation of Mg, Ca, Fe, and Si (?) and O(?)</a:t>
            </a:r>
            <a:endParaRPr lang="en-US" sz="2400" dirty="0">
              <a:solidFill>
                <a:schemeClr val="bg1"/>
              </a:solidFill>
            </a:endParaRPr>
          </a:p>
        </p:txBody>
      </p:sp>
      <p:sp>
        <p:nvSpPr>
          <p:cNvPr id="6" name="Rectangle 10"/>
          <p:cNvSpPr>
            <a:spLocks noChangeArrowheads="1"/>
          </p:cNvSpPr>
          <p:nvPr/>
        </p:nvSpPr>
        <p:spPr bwMode="auto">
          <a:xfrm>
            <a:off x="-279400" y="6451600"/>
            <a:ext cx="9690100" cy="677108"/>
          </a:xfrm>
          <a:prstGeom prst="rect">
            <a:avLst/>
          </a:prstGeom>
          <a:noFill/>
          <a:ln w="9525">
            <a:solidFill>
              <a:schemeClr val="bg1"/>
            </a:solidFill>
            <a:miter lim="800000"/>
            <a:headEnd/>
            <a:tailEnd/>
          </a:ln>
        </p:spPr>
        <p:txBody>
          <a:bodyPr wrap="square">
            <a:prstTxWarp prst="textNoShape">
              <a:avLst/>
            </a:prstTxWarp>
            <a:spAutoFit/>
          </a:bodyPr>
          <a:lstStyle/>
          <a:p>
            <a:pPr algn="ctr"/>
            <a:r>
              <a:rPr lang="en-US" dirty="0" smtClean="0">
                <a:solidFill>
                  <a:schemeClr val="bg1">
                    <a:lumMod val="65000"/>
                  </a:schemeClr>
                </a:solidFill>
              </a:rPr>
              <a:t>Dominguez </a:t>
            </a:r>
            <a:r>
              <a:rPr lang="en-US" i="1" dirty="0" smtClean="0">
                <a:solidFill>
                  <a:schemeClr val="bg1">
                    <a:lumMod val="65000"/>
                  </a:schemeClr>
                </a:solidFill>
              </a:rPr>
              <a:t>et al., </a:t>
            </a:r>
            <a:r>
              <a:rPr lang="en-US" dirty="0" smtClean="0">
                <a:solidFill>
                  <a:schemeClr val="bg1">
                    <a:lumMod val="65000"/>
                  </a:schemeClr>
                </a:solidFill>
              </a:rPr>
              <a:t>Nature, 2011</a:t>
            </a:r>
          </a:p>
          <a:p>
            <a:pPr algn="ctr"/>
            <a:endParaRPr lang="en-US" sz="1000" i="1" dirty="0" smtClean="0">
              <a:solidFill>
                <a:schemeClr val="bg1">
                  <a:lumMod val="65000"/>
                </a:schemeClr>
              </a:solidFill>
            </a:endParaRPr>
          </a:p>
          <a:p>
            <a:pPr algn="ctr"/>
            <a:endParaRPr lang="en-US" sz="1000" i="1"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138"/>
            <a:ext cx="8229600" cy="1143000"/>
          </a:xfrm>
        </p:spPr>
        <p:txBody>
          <a:bodyPr/>
          <a:lstStyle/>
          <a:p>
            <a:r>
              <a:rPr lang="en-US" dirty="0" smtClean="0">
                <a:solidFill>
                  <a:schemeClr val="bg1"/>
                </a:solidFill>
              </a:rPr>
              <a:t>Heavy Ozone= MIF ?</a:t>
            </a:r>
            <a:endParaRPr lang="en-US" dirty="0">
              <a:solidFill>
                <a:schemeClr val="bg1"/>
              </a:solidFill>
            </a:endParaRPr>
          </a:p>
        </p:txBody>
      </p:sp>
      <p:sp>
        <p:nvSpPr>
          <p:cNvPr id="6" name="TextBox 5"/>
          <p:cNvSpPr txBox="1"/>
          <p:nvPr/>
        </p:nvSpPr>
        <p:spPr>
          <a:xfrm>
            <a:off x="2069049" y="5576212"/>
            <a:ext cx="4361753" cy="892552"/>
          </a:xfrm>
          <a:prstGeom prst="rect">
            <a:avLst/>
          </a:prstGeom>
          <a:noFill/>
        </p:spPr>
        <p:txBody>
          <a:bodyPr wrap="none" rtlCol="0">
            <a:spAutoFit/>
          </a:bodyPr>
          <a:lstStyle/>
          <a:p>
            <a:pPr algn="ctr"/>
            <a:r>
              <a:rPr lang="en-US" sz="2600" dirty="0" smtClean="0">
                <a:solidFill>
                  <a:srgbClr val="FFFF00"/>
                </a:solidFill>
              </a:rPr>
              <a:t>Note, no </a:t>
            </a:r>
            <a:r>
              <a:rPr lang="en-US" sz="2600" baseline="30000" dirty="0" smtClean="0">
                <a:solidFill>
                  <a:srgbClr val="FFFF00"/>
                </a:solidFill>
              </a:rPr>
              <a:t>17</a:t>
            </a:r>
            <a:r>
              <a:rPr lang="en-US" sz="2600" dirty="0" smtClean="0">
                <a:solidFill>
                  <a:srgbClr val="FFFF00"/>
                </a:solidFill>
              </a:rPr>
              <a:t>O measured</a:t>
            </a:r>
          </a:p>
          <a:p>
            <a:pPr algn="ctr">
              <a:tabLst>
                <a:tab pos="3886200" algn="l"/>
              </a:tabLst>
            </a:pPr>
            <a:r>
              <a:rPr lang="en-US" sz="2600" dirty="0" smtClean="0">
                <a:solidFill>
                  <a:srgbClr val="FFFF00"/>
                </a:solidFill>
              </a:rPr>
              <a:t> &amp; 400 per mil effect for δ</a:t>
            </a:r>
            <a:r>
              <a:rPr lang="en-US" sz="2600" baseline="30000" dirty="0" smtClean="0">
                <a:solidFill>
                  <a:srgbClr val="FFFF00"/>
                </a:solidFill>
              </a:rPr>
              <a:t>18</a:t>
            </a:r>
            <a:r>
              <a:rPr lang="en-US" sz="2600" dirty="0" smtClean="0">
                <a:solidFill>
                  <a:srgbClr val="FFFF00"/>
                </a:solidFill>
              </a:rPr>
              <a:t>O?!</a:t>
            </a:r>
            <a:endParaRPr lang="en-US" sz="2600" dirty="0">
              <a:solidFill>
                <a:srgbClr val="FFFF00"/>
              </a:solidFill>
            </a:endParaRPr>
          </a:p>
        </p:txBody>
      </p:sp>
      <p:pic>
        <p:nvPicPr>
          <p:cNvPr id="7" name="Picture 6"/>
          <p:cNvPicPr>
            <a:picLocks noChangeAspect="1"/>
          </p:cNvPicPr>
          <p:nvPr/>
        </p:nvPicPr>
        <p:blipFill>
          <a:blip r:embed="rId3"/>
          <a:stretch>
            <a:fillRect/>
          </a:stretch>
        </p:blipFill>
        <p:spPr>
          <a:xfrm>
            <a:off x="368300" y="1340136"/>
            <a:ext cx="8471559" cy="400656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solidFill>
                  <a:schemeClr val="bg1"/>
                </a:solidFill>
                <a:ea typeface="+mj-ea"/>
                <a:cs typeface="+mj-cs"/>
              </a:rPr>
              <a:t>Ozone (O</a:t>
            </a:r>
            <a:r>
              <a:rPr lang="en-US" baseline="-25000" dirty="0" smtClean="0">
                <a:solidFill>
                  <a:schemeClr val="bg1"/>
                </a:solidFill>
                <a:ea typeface="+mj-ea"/>
                <a:cs typeface="+mj-cs"/>
              </a:rPr>
              <a:t>3</a:t>
            </a:r>
            <a:r>
              <a:rPr lang="en-US" dirty="0" smtClean="0">
                <a:solidFill>
                  <a:schemeClr val="bg1"/>
                </a:solidFill>
                <a:ea typeface="+mj-ea"/>
                <a:cs typeface="+mj-cs"/>
              </a:rPr>
              <a:t>) </a:t>
            </a:r>
            <a:r>
              <a:rPr lang="en-US" dirty="0" smtClean="0">
                <a:solidFill>
                  <a:schemeClr val="bg1"/>
                </a:solidFill>
              </a:rPr>
              <a:t>formation in gas-phase is</a:t>
            </a:r>
            <a:r>
              <a:rPr lang="en-US" dirty="0" smtClean="0">
                <a:solidFill>
                  <a:schemeClr val="bg1"/>
                </a:solidFill>
                <a:ea typeface="+mj-ea"/>
                <a:cs typeface="+mj-cs"/>
              </a:rPr>
              <a:t> Mass-Independently Fractionated</a:t>
            </a:r>
          </a:p>
        </p:txBody>
      </p:sp>
      <p:sp>
        <p:nvSpPr>
          <p:cNvPr id="8" name="TextBox 7"/>
          <p:cNvSpPr txBox="1"/>
          <p:nvPr/>
        </p:nvSpPr>
        <p:spPr>
          <a:xfrm>
            <a:off x="311694" y="5920715"/>
            <a:ext cx="8375106" cy="769441"/>
          </a:xfrm>
          <a:prstGeom prst="rect">
            <a:avLst/>
          </a:prstGeom>
          <a:noFill/>
        </p:spPr>
        <p:txBody>
          <a:bodyPr wrap="square" rtlCol="0">
            <a:spAutoFit/>
          </a:bodyPr>
          <a:lstStyle/>
          <a:p>
            <a:pPr algn="ctr"/>
            <a:r>
              <a:rPr lang="en-US" sz="2200" dirty="0" smtClean="0">
                <a:solidFill>
                  <a:srgbClr val="FFFF00"/>
                </a:solidFill>
              </a:rPr>
              <a:t>A Chemical Process May Produce Anomalous Fractionations</a:t>
            </a:r>
          </a:p>
          <a:p>
            <a:pPr algn="ctr"/>
            <a:r>
              <a:rPr lang="en-US" sz="2200" dirty="0" smtClean="0">
                <a:solidFill>
                  <a:schemeClr val="bg1"/>
                </a:solidFill>
              </a:rPr>
              <a:t>Thiemens and </a:t>
            </a:r>
            <a:r>
              <a:rPr lang="en-US" sz="2200" dirty="0" err="1" smtClean="0">
                <a:solidFill>
                  <a:schemeClr val="bg1"/>
                </a:solidFill>
              </a:rPr>
              <a:t>Heidenreich</a:t>
            </a:r>
            <a:r>
              <a:rPr lang="en-US" sz="2200" dirty="0" smtClean="0">
                <a:solidFill>
                  <a:schemeClr val="bg1"/>
                </a:solidFill>
              </a:rPr>
              <a:t>, </a:t>
            </a:r>
            <a:r>
              <a:rPr lang="en-US" sz="2200" i="1" dirty="0" smtClean="0">
                <a:solidFill>
                  <a:schemeClr val="bg1"/>
                </a:solidFill>
              </a:rPr>
              <a:t>Science</a:t>
            </a:r>
            <a:r>
              <a:rPr lang="en-US" sz="2200" dirty="0" smtClean="0">
                <a:solidFill>
                  <a:schemeClr val="bg1"/>
                </a:solidFill>
              </a:rPr>
              <a:t> , 1983</a:t>
            </a:r>
            <a:endParaRPr lang="en-US" sz="2200" dirty="0">
              <a:solidFill>
                <a:schemeClr val="bg1"/>
              </a:solidFill>
            </a:endParaRPr>
          </a:p>
        </p:txBody>
      </p:sp>
      <p:pic>
        <p:nvPicPr>
          <p:cNvPr id="9" name="Picture 8" descr="latex-image-1.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2476500" y="1705716"/>
            <a:ext cx="4025900" cy="508000"/>
          </a:xfrm>
          <a:prstGeom prst="rect">
            <a:avLst/>
          </a:prstGeom>
        </p:spPr>
      </p:pic>
      <p:pic>
        <p:nvPicPr>
          <p:cNvPr id="10" name="Picture 2" descr="Untitled"/>
          <p:cNvPicPr>
            <a:picLocks noChangeAspect="1" noChangeArrowheads="1"/>
          </p:cNvPicPr>
          <p:nvPr/>
        </p:nvPicPr>
        <p:blipFill>
          <a:blip r:embed="rId5"/>
          <a:srcRect/>
          <a:stretch>
            <a:fillRect/>
          </a:stretch>
        </p:blipFill>
        <p:spPr bwMode="auto">
          <a:xfrm>
            <a:off x="2476500" y="2404216"/>
            <a:ext cx="3841674" cy="3290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Proposed Models for MIF Effect of O</a:t>
            </a:r>
            <a:r>
              <a:rPr lang="en-US" baseline="-25000" dirty="0" smtClean="0">
                <a:solidFill>
                  <a:schemeClr val="bg1"/>
                </a:solidFill>
              </a:rPr>
              <a:t>3 </a:t>
            </a:r>
            <a:r>
              <a:rPr lang="en-US" dirty="0" smtClean="0">
                <a:solidFill>
                  <a:schemeClr val="bg1"/>
                </a:solidFill>
              </a:rPr>
              <a:t>and Early Solar System (1983)</a:t>
            </a:r>
            <a:endParaRPr lang="en-US" dirty="0">
              <a:solidFill>
                <a:schemeClr val="bg1"/>
              </a:solidFill>
            </a:endParaRPr>
          </a:p>
        </p:txBody>
      </p:sp>
      <p:sp>
        <p:nvSpPr>
          <p:cNvPr id="4" name="TextBox 3"/>
          <p:cNvSpPr txBox="1"/>
          <p:nvPr/>
        </p:nvSpPr>
        <p:spPr>
          <a:xfrm>
            <a:off x="457200" y="2019300"/>
            <a:ext cx="3004248" cy="461665"/>
          </a:xfrm>
          <a:prstGeom prst="rect">
            <a:avLst/>
          </a:prstGeom>
          <a:noFill/>
        </p:spPr>
        <p:txBody>
          <a:bodyPr wrap="none" rtlCol="0">
            <a:spAutoFit/>
          </a:bodyPr>
          <a:lstStyle/>
          <a:p>
            <a:r>
              <a:rPr lang="en-US" sz="2400" dirty="0" smtClean="0">
                <a:solidFill>
                  <a:srgbClr val="FFFF00"/>
                </a:solidFill>
              </a:rPr>
              <a:t>Molecular Symmetry ?</a:t>
            </a:r>
          </a:p>
        </p:txBody>
      </p:sp>
      <p:pic>
        <p:nvPicPr>
          <p:cNvPr id="7" name="Picture 6"/>
          <p:cNvPicPr>
            <a:picLocks noChangeAspect="1"/>
          </p:cNvPicPr>
          <p:nvPr/>
        </p:nvPicPr>
        <p:blipFill>
          <a:blip r:embed="rId3"/>
          <a:stretch>
            <a:fillRect/>
          </a:stretch>
        </p:blipFill>
        <p:spPr>
          <a:xfrm>
            <a:off x="698500" y="2822940"/>
            <a:ext cx="7658100" cy="2771410"/>
          </a:xfrm>
          <a:prstGeom prst="rect">
            <a:avLst/>
          </a:prstGeom>
        </p:spPr>
      </p:pic>
    </p:spTree>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Strömung">
  <a:themeElements>
    <a:clrScheme name="Strömung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ömung">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EAEAEA"/>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EAEAEA"/>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trömung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ömung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ömung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ömung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ömung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ömung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ömung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ömung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ömung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trömung">
  <a:themeElements>
    <a:clrScheme name="Strömung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ömung">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EAEAEA"/>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800" b="0" i="0" u="none" strike="noStrike" cap="none" normalizeH="0" baseline="0" smtClean="0">
            <a:ln>
              <a:noFill/>
            </a:ln>
            <a:solidFill>
              <a:srgbClr val="EAEAEA"/>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Strömung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ömung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ömung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ömung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ömung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ömung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ömung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ömung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ömung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1" u="none" strike="noStrike" cap="none" normalizeH="0" baseline="0" smtClean="0">
            <a:ln>
              <a:noFill/>
            </a:ln>
            <a:solidFill>
              <a:schemeClr val="tx1"/>
            </a:solidFill>
            <a:effectLst/>
            <a:latin typeface="Tahom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15482</TotalTime>
  <Words>3424</Words>
  <Application>Microsoft Macintosh PowerPoint</Application>
  <PresentationFormat>On-screen Show (4:3)</PresentationFormat>
  <Paragraphs>521</Paragraphs>
  <Slides>61</Slides>
  <Notes>38</Notes>
  <HiddenSlides>0</HiddenSlides>
  <MMClips>0</MMClips>
  <ScaleCrop>false</ScaleCrop>
  <HeadingPairs>
    <vt:vector size="6" baseType="variant">
      <vt:variant>
        <vt:lpstr>Design Template</vt:lpstr>
      </vt:variant>
      <vt:variant>
        <vt:i4>12</vt:i4>
      </vt:variant>
      <vt:variant>
        <vt:lpstr>Embedded OLE Servers</vt:lpstr>
      </vt:variant>
      <vt:variant>
        <vt:i4>4</vt:i4>
      </vt:variant>
      <vt:variant>
        <vt:lpstr>Slide Titles</vt:lpstr>
      </vt:variant>
      <vt:variant>
        <vt:i4>61</vt:i4>
      </vt:variant>
    </vt:vector>
  </HeadingPairs>
  <TitlesOfParts>
    <vt:vector size="77" baseType="lpstr">
      <vt:lpstr>Office Theme</vt:lpstr>
      <vt:lpstr>Ocean</vt:lpstr>
      <vt:lpstr>1_Ocean</vt:lpstr>
      <vt:lpstr>2_Ocean</vt:lpstr>
      <vt:lpstr>1_Default Design</vt:lpstr>
      <vt:lpstr>2_Default Design</vt:lpstr>
      <vt:lpstr>3_Flow</vt:lpstr>
      <vt:lpstr>1_Office Theme</vt:lpstr>
      <vt:lpstr>4_Flow</vt:lpstr>
      <vt:lpstr>2_Office Theme</vt:lpstr>
      <vt:lpstr>Strömung</vt:lpstr>
      <vt:lpstr>1_Strömung</vt:lpstr>
      <vt:lpstr>CorelDRAW</vt:lpstr>
      <vt:lpstr>Equation</vt:lpstr>
      <vt:lpstr>Chart</vt:lpstr>
      <vt:lpstr>Worksheet</vt:lpstr>
      <vt:lpstr>Interdisciplinary collaboration on O-MIF</vt:lpstr>
      <vt:lpstr>Why Oxygen?</vt:lpstr>
      <vt:lpstr>Slide 3</vt:lpstr>
      <vt:lpstr>Mass Dependent Processes Define Slope ½ Line</vt:lpstr>
      <vt:lpstr>Clayton</vt:lpstr>
      <vt:lpstr>Motivation for O3 experiments (&lt;1983): </vt:lpstr>
      <vt:lpstr>Heavy Ozone= MIF ?</vt:lpstr>
      <vt:lpstr>Ozone (O3) formation in gas-phase is Mass-Independently Fractionated</vt:lpstr>
      <vt:lpstr>Proposed Models for MIF Effect of O3 and Early Solar System (1983)</vt:lpstr>
      <vt:lpstr>Proposed Models for MIF Effect of O3 and Early Solar System (1983)</vt:lpstr>
      <vt:lpstr>Slide 11</vt:lpstr>
      <vt:lpstr>First explanation summary</vt:lpstr>
      <vt:lpstr>Thiemens and Heidenreich (1986)</vt:lpstr>
      <vt:lpstr>Slide 14</vt:lpstr>
      <vt:lpstr>Slide 15</vt:lpstr>
      <vt:lpstr>Geochemical Applications</vt:lpstr>
      <vt:lpstr>Slide 17</vt:lpstr>
      <vt:lpstr>MIF in Ozone Important for Other Atmospheric Species</vt:lpstr>
      <vt:lpstr>Slide 19</vt:lpstr>
      <vt:lpstr>Slide 20</vt:lpstr>
      <vt:lpstr>Slide 21</vt:lpstr>
      <vt:lpstr>Oxygen in Martian CO3</vt:lpstr>
      <vt:lpstr>Slide 23</vt:lpstr>
      <vt:lpstr>Slide 24</vt:lpstr>
      <vt:lpstr>Slide 25</vt:lpstr>
      <vt:lpstr>MIF in CO3 Summary</vt:lpstr>
      <vt:lpstr>The Solar System Revisited</vt:lpstr>
      <vt:lpstr>The Distribution of Oxygen Isotopes in the Solar System</vt:lpstr>
      <vt:lpstr>Slide 29</vt:lpstr>
      <vt:lpstr>Self-shielding of CO in solar nebula</vt:lpstr>
      <vt:lpstr>Slide 31</vt:lpstr>
      <vt:lpstr>Slide 32</vt:lpstr>
      <vt:lpstr>Slide 33</vt:lpstr>
      <vt:lpstr>Slide 34</vt:lpstr>
      <vt:lpstr>Calculations associated with an isotope effect in photoabsorption from first principles of Quantum chemistry</vt:lpstr>
      <vt:lpstr>The Calculation</vt:lpstr>
      <vt:lpstr>Slide 37</vt:lpstr>
      <vt:lpstr>Slide 38</vt:lpstr>
      <vt:lpstr>Slide 39</vt:lpstr>
      <vt:lpstr>Slide 40</vt:lpstr>
      <vt:lpstr>Slide 41</vt:lpstr>
      <vt:lpstr>This is only for isotopic population from the application of white light  BUT  in nature it is a solar spectrum </vt:lpstr>
      <vt:lpstr>Slide 43</vt:lpstr>
      <vt:lpstr>Recent Work on Oxygen in the Solar System</vt:lpstr>
      <vt:lpstr>The Distribution of Oxygen Isotopes in the Solar System</vt:lpstr>
      <vt:lpstr>Molecular Clouds</vt:lpstr>
      <vt:lpstr>Oxygen in Dense Molecular Clouds (nH&gt;104 cm-3)</vt:lpstr>
      <vt:lpstr>Dust Grain Surfaces Catalyze Chemical Reactions</vt:lpstr>
      <vt:lpstr>H2O Formation in Dense Molecular Clouds (T~10 K)</vt:lpstr>
      <vt:lpstr>H2O Formation in Dense Molecular Clouds (T~10 K)</vt:lpstr>
      <vt:lpstr>Isotopic Evolution of Cloud</vt:lpstr>
      <vt:lpstr>The Distribution of Oxygen Isotopes in the Solar System</vt:lpstr>
      <vt:lpstr>Current and Future Work</vt:lpstr>
      <vt:lpstr>Geology</vt:lpstr>
      <vt:lpstr>Concluding Remarks</vt:lpstr>
      <vt:lpstr>Slide 56</vt:lpstr>
      <vt:lpstr>Fickian Diffusion</vt:lpstr>
      <vt:lpstr>Thermal (Soret) Diffusion</vt:lpstr>
      <vt:lpstr>A Transition State Theory Rate of Diffusion</vt:lpstr>
      <vt:lpstr>Transition State Theory Provides Basis for Mass-Dependence of Diffusion Phenomena </vt:lpstr>
      <vt:lpstr>Diffusion Model Explains Both Elemental and Isotopic Fractionation in Thermal Gradients</vt:lpstr>
    </vt:vector>
  </TitlesOfParts>
  <Company>University of California, San Diego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Importance and Applications of Kinetic Isotopic Fractionation Processes in Nature</dc:title>
  <dc:creator>Gerardo Dominguez</dc:creator>
  <cp:lastModifiedBy>Shawn Domagal-Goldman</cp:lastModifiedBy>
  <cp:revision>123</cp:revision>
  <dcterms:created xsi:type="dcterms:W3CDTF">2011-06-23T18:18:41Z</dcterms:created>
  <dcterms:modified xsi:type="dcterms:W3CDTF">2011-06-23T18:19:07Z</dcterms:modified>
</cp:coreProperties>
</file>